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Filson Soft 2" charset="1" panose="00000500000000000000"/>
      <p:regular r:id="rId46"/>
    </p:embeddedFont>
    <p:embeddedFont>
      <p:font typeface="Filson Soft 3" charset="1" panose="00000A00000000000000"/>
      <p:regular r:id="rId47"/>
    </p:embeddedFont>
    <p:embeddedFont>
      <p:font typeface="Filson Soft 1" charset="1" panose="00000400000000000000"/>
      <p:regular r:id="rId48"/>
    </p:embeddedFont>
    <p:embeddedFont>
      <p:font typeface="Filson Soft 4" charset="1" panose="0000060000000000000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notesMasters/notesMaster1.xml" Type="http://schemas.openxmlformats.org/officeDocument/2006/relationships/notesMaster"/><Relationship Id="rId5" Target="tableStyles.xml" Type="http://schemas.openxmlformats.org/officeDocument/2006/relationships/tableStyles"/><Relationship Id="rId50" Target="theme/theme2.xml" Type="http://schemas.openxmlformats.org/officeDocument/2006/relationships/theme"/><Relationship Id="rId51" Target="notesSlides/notesSlide1.xml" Type="http://schemas.openxmlformats.org/officeDocument/2006/relationships/notesSlide"/><Relationship Id="rId52" Target="notesSlides/notesSlide2.xml" Type="http://schemas.openxmlformats.org/officeDocument/2006/relationships/notesSlide"/><Relationship Id="rId53" Target="fonts/font53.fntdata" Type="http://schemas.openxmlformats.org/officeDocument/2006/relationships/font"/><Relationship Id="rId54" Target="notesSlides/notesSlide3.xml" Type="http://schemas.openxmlformats.org/officeDocument/2006/relationships/notesSlide"/><Relationship Id="rId55" Target="notesSlides/notesSlide4.xml" Type="http://schemas.openxmlformats.org/officeDocument/2006/relationships/notesSlide"/><Relationship Id="rId56" Target="notesSlides/notesSlide5.xml" Type="http://schemas.openxmlformats.org/officeDocument/2006/relationships/notesSlide"/><Relationship Id="rId57" Target="notesSlides/notesSlide6.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only understand parenting in the context of our own experiences. </a:t>
            </a:r>
          </a:p>
          <a:p>
            <a:r>
              <a:rPr lang="en-US"/>
              <a:t>-We typically parent either how our own parents  (or we've conciously made choices not to parent that way) or other parents in our community and culture parented</a:t>
            </a:r>
          </a:p>
          <a:p>
            <a:r>
              <a:rPr lang="en-US"/>
              <a:t/>
            </a:r>
          </a:p>
          <a:p>
            <a:r>
              <a:rPr lang="en-US"/>
              <a:t>When we create a family, we have expectations, hopes and dreams.</a:t>
            </a:r>
          </a:p>
          <a:p>
            <a:r>
              <a:rPr lang="en-US"/>
              <a:t/>
            </a:r>
          </a:p>
          <a:p>
            <a:r>
              <a:rPr lang="en-US"/>
              <a:t>The truth is that very few foster and adoptive parents are raising typically developing, strongly attached children who were well nurtured early in life or free from prenatal harm.</a:t>
            </a:r>
          </a:p>
          <a:p>
            <a:r>
              <a:rPr lang="en-US"/>
              <a:t/>
            </a:r>
          </a:p>
          <a:p>
            <a:r>
              <a:rPr lang="en-US"/>
              <a:t>And for so many foster and adoptive families there’s (at least for a period of time) where we are parenting very differently than other folks in our families and communities  </a:t>
            </a:r>
          </a:p>
          <a:p>
            <a:r>
              <a:rPr lang="en-US"/>
              <a:t/>
            </a:r>
          </a:p>
          <a:p>
            <a:r>
              <a:rPr lang="en-US"/>
              <a:t>What we’re doing is sometimes </a:t>
            </a:r>
          </a:p>
          <a:p>
            <a:r>
              <a:rPr lang="en-US"/>
              <a:t>parenting kids who don’t understand why they live with us</a:t>
            </a:r>
          </a:p>
          <a:p>
            <a:r>
              <a:rPr lang="en-US"/>
              <a:t>Parenting kids with mental health challenges </a:t>
            </a:r>
          </a:p>
          <a:p>
            <a:r>
              <a:rPr lang="en-US"/>
              <a:t>It’s crisis parenting </a:t>
            </a:r>
          </a:p>
          <a:p>
            <a:r>
              <a:rPr lang="en-US"/>
              <a:t>And it can feel so overwhelming</a:t>
            </a:r>
          </a:p>
          <a:p>
            <a:r>
              <a:rPr lang="en-US"/>
              <a:t/>
            </a:r>
          </a:p>
          <a:p>
            <a:r>
              <a:rPr lang="en-US"/>
              <a:t>Most of us create those expectations and understand the role of parenting in the context of typically developing, nurtured and kids without attachment injuries.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we are doing something different, we need to parent differently as well.</a:t>
            </a:r>
          </a:p>
          <a:p>
            <a:r>
              <a:rPr lang="en-US"/>
              <a:t/>
            </a:r>
          </a:p>
          <a:p>
            <a:r>
              <a:rPr lang="en-US"/>
              <a:t>As foster and adoptive parents, we often have to parent in a way that heals the past hurts that our kids have endured (loss of attachments, neglect, abuse, substance exposures, FASD/NAS). This is called therapeutic parenting. </a:t>
            </a:r>
          </a:p>
          <a:p>
            <a:r>
              <a:rPr lang="en-US"/>
              <a:t/>
            </a:r>
          </a:p>
          <a:p>
            <a:r>
              <a:rPr lang="en-US"/>
              <a:t>ATN has an excellent definition of Therapeutic Parenting: a type of high structure/high nurture intentional parenting that fosters the feelings of safety and connectedness so that a traumatized child can begin to heal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Therapeutic parenting is like building a house.</a:t>
            </a:r>
          </a:p>
          <a:p>
            <a:r>
              <a:rPr lang="en-US"/>
              <a:t>With typical parenting, you start decorating—picking colors, adding furniture, planning for the future.</a:t>
            </a:r>
          </a:p>
          <a:p>
            <a:r>
              <a:rPr lang="en-US"/>
              <a:t>But with therapeutic parenting, you have to start with the foundation.</a:t>
            </a:r>
          </a:p>
          <a:p>
            <a:r>
              <a:rPr lang="en-US"/>
              <a:t>That foundation is safety, connection, and emotional regulation.</a:t>
            </a:r>
          </a:p>
          <a:p>
            <a:r>
              <a:rPr lang="en-US"/>
              <a:t>If the foundation isn’t solid, nothing you build on top will last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Therapeutic parenting is like building a house.</a:t>
            </a:r>
          </a:p>
          <a:p>
            <a:r>
              <a:rPr lang="en-US"/>
              <a:t>With typical parenting, you start decorating—picking colors, adding furniture, planning for the future.</a:t>
            </a:r>
          </a:p>
          <a:p>
            <a:r>
              <a:rPr lang="en-US"/>
              <a:t>But with therapeutic parenting, you have to start with the foundation.</a:t>
            </a:r>
          </a:p>
          <a:p>
            <a:r>
              <a:rPr lang="en-US"/>
              <a:t>That foundation is safety, connection, and emotional regulation.</a:t>
            </a:r>
          </a:p>
          <a:p>
            <a:r>
              <a:rPr lang="en-US"/>
              <a:t>If the foundation isn’t solid, nothing you build on top will last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https://www.youtube.com/watch?v=c5OrowS5FT4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my son was a preschooler, he had a particularly ugly meltdown in the grocery store. </a:t>
            </a:r>
          </a:p>
          <a:p>
            <a:r>
              <a:rPr lang="en-US"/>
              <a:t/>
            </a:r>
          </a:p>
          <a:p>
            <a:r>
              <a:rPr lang="en-US"/>
              <a:t>As he lay kicking and screaming in the cereal aisle, I used every parenting technique I had been taught. I redirected, ignored, counted to 10, calmly explained the consequences of his actions, firmly explained the consequences of his actions, then angrily told him he was making me sad and that I was very, very disappointed in him. </a:t>
            </a:r>
          </a:p>
          <a:p>
            <a:r>
              <a:rPr lang="en-US"/>
              <a:t/>
            </a:r>
          </a:p>
          <a:p>
            <a:r>
              <a:rPr lang="en-US"/>
              <a:t>Nothing worked and I was fuming. I finally picked him up, and left the store in a huff.”</a:t>
            </a:r>
          </a:p>
          <a:p>
            <a:r>
              <a:rPr lang="en-US"/>
              <a:t/>
            </a:r>
          </a:p>
          <a:p>
            <a:r>
              <a:rPr lang="en-US"/>
              <a:t>“...as I described the situation to his therapist, complaining that my 4-year-old child with a history of neglect and food insecurity, “Just didn’t respond to reason,” the wise clinician placed her hand on top of mine and replied, “Yes, that’s true, but remember, you can’t teach a drowning child how to swim.” </a:t>
            </a:r>
          </a:p>
          <a:p>
            <a:r>
              <a:rPr lang="en-US"/>
              <a:t/>
            </a:r>
          </a:p>
          <a:p>
            <a:r>
              <a:rPr lang="en-US"/>
              <a:t>She explained that what I saw as a defiant meltdown after being told no to sugary cereal in the grocery store was my son’s sensitized stress response system reacting to the fear of not getting his needs met. </a:t>
            </a:r>
          </a:p>
          <a:p>
            <a:r>
              <a:rPr lang="en-US"/>
              <a:t/>
            </a:r>
          </a:p>
          <a:p>
            <a:r>
              <a:rPr lang="en-US"/>
              <a:t>I realized that my lectures, well-thought-out explanations, and attempts to convince him through the threat of consequences would never work. To have full access to the logical, rational parts of the brain, the low brain must be regulated.”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6.jpeg" Type="http://schemas.openxmlformats.org/officeDocument/2006/relationships/image"/><Relationship Id="rId4" Target="../media/image25.jpe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jpeg" Type="http://schemas.openxmlformats.org/officeDocument/2006/relationships/image"/><Relationship Id="rId4" Target="../media/image3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https://www.youtube.com/watch?v=Txzml1-yZn4" TargetMode="External" Type="http://schemas.openxmlformats.org/officeDocument/2006/relationships/video"/></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0.jpeg" Type="http://schemas.openxmlformats.org/officeDocument/2006/relationships/image"/><Relationship Id="rId4" Target="https://www.youtube.com/watch?v=c5OrowS5FT4"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4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jpeg" Type="http://schemas.openxmlformats.org/officeDocument/2006/relationships/image"/><Relationship Id="rId4" Target="../media/image59.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 Id="rId3" Target="../media/image64.jpeg" Type="http://schemas.openxmlformats.org/officeDocument/2006/relationships/image"/><Relationship Id="rId4" Target="../media/image6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6.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 Id="rId3" Target="../media/image73.jpeg" Type="http://schemas.openxmlformats.org/officeDocument/2006/relationships/image"/><Relationship Id="rId4" Target="../media/image7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 Id="rId3" Target="../media/image73.jpeg" Type="http://schemas.openxmlformats.org/officeDocument/2006/relationships/image"/><Relationship Id="rId4" Target="../media/image74.jpeg" Type="http://schemas.openxmlformats.org/officeDocument/2006/relationships/image"/><Relationship Id="rId5" Target="../media/image7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 Id="rId3" Target="../media/image73.jpeg" Type="http://schemas.openxmlformats.org/officeDocument/2006/relationships/image"/><Relationship Id="rId4" Target="../media/image74.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79.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6.jpeg" Type="http://schemas.openxmlformats.org/officeDocument/2006/relationships/image"/><Relationship Id="rId4" Target="../media/image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14" Target="../media/image19.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https://www.youtube.com/watch?v=T3Vtza1V8Mk" TargetMode="External" Type="http://schemas.openxmlformats.org/officeDocument/2006/relationships/video"/></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14" Target="../media/image19.svg" Type="http://schemas.openxmlformats.org/officeDocument/2006/relationships/image"/><Relationship Id="rId15" Target="../media/image21.png" Type="http://schemas.openxmlformats.org/officeDocument/2006/relationships/image"/><Relationship Id="rId16" Target="../media/image22.svg" Type="http://schemas.openxmlformats.org/officeDocument/2006/relationships/image"/><Relationship Id="rId17" Target="../media/image23.png" Type="http://schemas.openxmlformats.org/officeDocument/2006/relationships/image"/><Relationship Id="rId18" Target="../media/image24.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8045" t="0" r="-48045"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0" y="-2292839"/>
            <a:ext cx="18288000" cy="2585159"/>
            <a:chOff x="0" y="0"/>
            <a:chExt cx="8239497" cy="1164721"/>
          </a:xfrm>
        </p:grpSpPr>
        <p:sp>
          <p:nvSpPr>
            <p:cNvPr name="Freeform 8" id="8"/>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9" id="9"/>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0" id="10"/>
          <p:cNvSpPr txBox="true"/>
          <p:nvPr/>
        </p:nvSpPr>
        <p:spPr>
          <a:xfrm rot="0">
            <a:off x="2558561" y="8406682"/>
            <a:ext cx="11957539" cy="972247"/>
          </a:xfrm>
          <a:prstGeom prst="rect">
            <a:avLst/>
          </a:prstGeom>
        </p:spPr>
        <p:txBody>
          <a:bodyPr anchor="t" rtlCol="false" tIns="0" lIns="0" bIns="0" rIns="0">
            <a:spAutoFit/>
          </a:bodyPr>
          <a:lstStyle/>
          <a:p>
            <a:pPr algn="ctr">
              <a:lnSpc>
                <a:spcPts val="2535"/>
              </a:lnSpc>
              <a:spcBef>
                <a:spcPct val="0"/>
              </a:spcBef>
            </a:pPr>
            <a:r>
              <a:rPr lang="en-US" sz="2304" spc="-46">
                <a:solidFill>
                  <a:srgbClr val="FFFFFF"/>
                </a:solidFill>
                <a:latin typeface="Filson Soft 2"/>
                <a:ea typeface="Filson Soft 2"/>
                <a:cs typeface="Filson Soft 2"/>
                <a:sym typeface="Filson Soft 2"/>
              </a:rPr>
              <a:t>This curriculum was developed by Harmony Family Center’s Adoption Support and Preservation Program in partnership with the Tennessee Department of Children’s Services.</a:t>
            </a:r>
          </a:p>
        </p:txBody>
      </p:sp>
      <p:sp>
        <p:nvSpPr>
          <p:cNvPr name="TextBox 11" id="11"/>
          <p:cNvSpPr txBox="true"/>
          <p:nvPr/>
        </p:nvSpPr>
        <p:spPr>
          <a:xfrm rot="0">
            <a:off x="367394" y="5709203"/>
            <a:ext cx="9771335" cy="1843716"/>
          </a:xfrm>
          <a:prstGeom prst="rect">
            <a:avLst/>
          </a:prstGeom>
        </p:spPr>
        <p:txBody>
          <a:bodyPr anchor="t" rtlCol="false" tIns="0" lIns="0" bIns="0" rIns="0">
            <a:spAutoFit/>
          </a:bodyPr>
          <a:lstStyle/>
          <a:p>
            <a:pPr algn="ctr">
              <a:lnSpc>
                <a:spcPts val="6812"/>
              </a:lnSpc>
            </a:pPr>
            <a:r>
              <a:rPr lang="en-US" sz="6812" spc="197">
                <a:solidFill>
                  <a:srgbClr val="3B51A3"/>
                </a:solidFill>
                <a:latin typeface="Filson Soft 3"/>
                <a:ea typeface="Filson Soft 3"/>
                <a:cs typeface="Filson Soft 3"/>
                <a:sym typeface="Filson Soft 3"/>
              </a:rPr>
              <a:t> </a:t>
            </a:r>
          </a:p>
          <a:p>
            <a:pPr algn="ctr">
              <a:lnSpc>
                <a:spcPts val="7112"/>
              </a:lnSpc>
            </a:pPr>
            <a:r>
              <a:rPr lang="en-US" sz="7112" spc="206">
                <a:solidFill>
                  <a:srgbClr val="3B51A3"/>
                </a:solidFill>
                <a:latin typeface="Filson Soft 3"/>
                <a:ea typeface="Filson Soft 3"/>
                <a:cs typeface="Filson Soft 3"/>
                <a:sym typeface="Filson Soft 3"/>
              </a:rPr>
              <a:t>SESSION 4</a:t>
            </a:r>
          </a:p>
        </p:txBody>
      </p:sp>
      <p:sp>
        <p:nvSpPr>
          <p:cNvPr name="TextBox 12" id="12"/>
          <p:cNvSpPr txBox="true"/>
          <p:nvPr/>
        </p:nvSpPr>
        <p:spPr>
          <a:xfrm rot="0">
            <a:off x="0" y="1335233"/>
            <a:ext cx="10318750" cy="5057772"/>
          </a:xfrm>
          <a:prstGeom prst="rect">
            <a:avLst/>
          </a:prstGeom>
        </p:spPr>
        <p:txBody>
          <a:bodyPr anchor="t" rtlCol="false" tIns="0" lIns="0" bIns="0" rIns="0">
            <a:spAutoFit/>
          </a:bodyPr>
          <a:lstStyle/>
          <a:p>
            <a:pPr algn="ctr">
              <a:lnSpc>
                <a:spcPts val="9899"/>
              </a:lnSpc>
              <a:spcBef>
                <a:spcPct val="0"/>
              </a:spcBef>
            </a:pPr>
            <a:r>
              <a:rPr lang="en-US" sz="8999">
                <a:solidFill>
                  <a:srgbClr val="3B51A3"/>
                </a:solidFill>
                <a:latin typeface="Filson Soft 3"/>
                <a:ea typeface="Filson Soft 3"/>
                <a:cs typeface="Filson Soft 3"/>
                <a:sym typeface="Filson Soft 3"/>
              </a:rPr>
              <a:t>Adoption Guardianship Preparation Training</a:t>
            </a:r>
          </a:p>
        </p:txBody>
      </p:sp>
      <p:sp>
        <p:nvSpPr>
          <p:cNvPr name="Freeform 13" id="13"/>
          <p:cNvSpPr/>
          <p:nvPr/>
        </p:nvSpPr>
        <p:spPr>
          <a:xfrm flipH="false" flipV="false" rot="0">
            <a:off x="15155569" y="8552055"/>
            <a:ext cx="2649003" cy="878986"/>
          </a:xfrm>
          <a:custGeom>
            <a:avLst/>
            <a:gdLst/>
            <a:ahLst/>
            <a:cxnLst/>
            <a:rect r="r" b="b" t="t" l="l"/>
            <a:pathLst>
              <a:path h="878986" w="2649003">
                <a:moveTo>
                  <a:pt x="0" y="0"/>
                </a:moveTo>
                <a:lnTo>
                  <a:pt x="2649003" y="0"/>
                </a:lnTo>
                <a:lnTo>
                  <a:pt x="2649003" y="878986"/>
                </a:lnTo>
                <a:lnTo>
                  <a:pt x="0" y="878986"/>
                </a:lnTo>
                <a:lnTo>
                  <a:pt x="0" y="0"/>
                </a:lnTo>
                <a:close/>
              </a:path>
            </a:pathLst>
          </a:custGeom>
          <a:blipFill>
            <a:blip r:embed="rId5"/>
            <a:stretch>
              <a:fillRect l="0" t="0" r="0" b="0"/>
            </a:stretch>
          </a:blipFill>
        </p:spPr>
      </p:sp>
      <p:grpSp>
        <p:nvGrpSpPr>
          <p:cNvPr name="Group 14" id="14"/>
          <p:cNvGrpSpPr/>
          <p:nvPr/>
        </p:nvGrpSpPr>
        <p:grpSpPr>
          <a:xfrm rot="0">
            <a:off x="0" y="7698968"/>
            <a:ext cx="1028700" cy="3086100"/>
            <a:chOff x="0" y="0"/>
            <a:chExt cx="270933" cy="812800"/>
          </a:xfrm>
        </p:grpSpPr>
        <p:sp>
          <p:nvSpPr>
            <p:cNvPr name="Freeform 15" id="15"/>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40B2B5"/>
            </a:solidFill>
          </p:spPr>
        </p:sp>
        <p:sp>
          <p:nvSpPr>
            <p:cNvPr name="TextBox 16" id="16"/>
            <p:cNvSpPr txBox="true"/>
            <p:nvPr/>
          </p:nvSpPr>
          <p:spPr>
            <a:xfrm>
              <a:off x="0" y="19050"/>
              <a:ext cx="270933" cy="793750"/>
            </a:xfrm>
            <a:prstGeom prst="rect">
              <a:avLst/>
            </a:prstGeom>
          </p:spPr>
          <p:txBody>
            <a:bodyPr anchor="ctr" rtlCol="false" tIns="50800" lIns="50800" bIns="50800" rIns="50800"/>
            <a:lstStyle/>
            <a:p>
              <a:pPr algn="ctr">
                <a:lnSpc>
                  <a:spcPts val="2419"/>
                </a:lnSpc>
              </a:pPr>
            </a:p>
          </p:txBody>
        </p:sp>
      </p:grpSp>
      <p:grpSp>
        <p:nvGrpSpPr>
          <p:cNvPr name="Group 17" id="17"/>
          <p:cNvGrpSpPr/>
          <p:nvPr/>
        </p:nvGrpSpPr>
        <p:grpSpPr>
          <a:xfrm rot="0">
            <a:off x="1028700" y="7698968"/>
            <a:ext cx="1028700" cy="3086100"/>
            <a:chOff x="0" y="0"/>
            <a:chExt cx="270933" cy="812800"/>
          </a:xfrm>
        </p:grpSpPr>
        <p:sp>
          <p:nvSpPr>
            <p:cNvPr name="Freeform 18" id="18"/>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E7BD43"/>
            </a:solidFill>
          </p:spPr>
        </p:sp>
        <p:sp>
          <p:nvSpPr>
            <p:cNvPr name="TextBox 19" id="19"/>
            <p:cNvSpPr txBox="true"/>
            <p:nvPr/>
          </p:nvSpPr>
          <p:spPr>
            <a:xfrm>
              <a:off x="0" y="19050"/>
              <a:ext cx="270933" cy="793750"/>
            </a:xfrm>
            <a:prstGeom prst="rect">
              <a:avLst/>
            </a:prstGeom>
          </p:spPr>
          <p:txBody>
            <a:bodyPr anchor="ctr" rtlCol="false" tIns="50800" lIns="50800" bIns="50800" rIns="50800"/>
            <a:lstStyle/>
            <a:p>
              <a:pPr algn="ctr">
                <a:lnSpc>
                  <a:spcPts val="2419"/>
                </a:lnSpc>
              </a:pPr>
            </a:p>
          </p:txBody>
        </p:sp>
      </p:grpSp>
      <p:sp>
        <p:nvSpPr>
          <p:cNvPr name="TextBox 20" id="20"/>
          <p:cNvSpPr txBox="true"/>
          <p:nvPr/>
        </p:nvSpPr>
        <p:spPr>
          <a:xfrm rot="0">
            <a:off x="17951528" y="9782943"/>
            <a:ext cx="241352" cy="88370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30715" y="-1358900"/>
            <a:ext cx="12282985" cy="11988800"/>
          </a:xfrm>
          <a:custGeom>
            <a:avLst/>
            <a:gdLst/>
            <a:ahLst/>
            <a:cxnLst/>
            <a:rect r="r" b="b" t="t" l="l"/>
            <a:pathLst>
              <a:path h="11988800" w="12282985">
                <a:moveTo>
                  <a:pt x="0" y="0"/>
                </a:moveTo>
                <a:lnTo>
                  <a:pt x="12282985" y="0"/>
                </a:lnTo>
                <a:lnTo>
                  <a:pt x="12282985" y="11988800"/>
                </a:lnTo>
                <a:lnTo>
                  <a:pt x="0" y="11988800"/>
                </a:lnTo>
                <a:lnTo>
                  <a:pt x="0" y="0"/>
                </a:lnTo>
                <a:close/>
              </a:path>
            </a:pathLst>
          </a:custGeom>
          <a:blipFill>
            <a:blip r:embed="rId3"/>
            <a:stretch>
              <a:fillRect l="-22839" t="0" r="-22839" b="0"/>
            </a:stretch>
          </a:blipFill>
        </p:spPr>
      </p:sp>
      <p:sp>
        <p:nvSpPr>
          <p:cNvPr name="Freeform 3" id="3"/>
          <p:cNvSpPr/>
          <p:nvPr/>
        </p:nvSpPr>
        <p:spPr>
          <a:xfrm flipH="false" flipV="false" rot="0">
            <a:off x="-699770" y="-381000"/>
            <a:ext cx="9797235" cy="11328400"/>
          </a:xfrm>
          <a:custGeom>
            <a:avLst/>
            <a:gdLst/>
            <a:ahLst/>
            <a:cxnLst/>
            <a:rect r="r" b="b" t="t" l="l"/>
            <a:pathLst>
              <a:path h="11328400" w="9797235">
                <a:moveTo>
                  <a:pt x="0" y="0"/>
                </a:moveTo>
                <a:lnTo>
                  <a:pt x="9797235" y="0"/>
                </a:lnTo>
                <a:lnTo>
                  <a:pt x="9797235" y="11328400"/>
                </a:lnTo>
                <a:lnTo>
                  <a:pt x="0" y="11328400"/>
                </a:lnTo>
                <a:lnTo>
                  <a:pt x="0" y="0"/>
                </a:lnTo>
                <a:close/>
              </a:path>
            </a:pathLst>
          </a:custGeom>
          <a:blipFill>
            <a:blip r:embed="rId4"/>
            <a:stretch>
              <a:fillRect l="-18827" t="0" r="-35344" b="0"/>
            </a:stretch>
          </a:blipFill>
        </p:spPr>
      </p:sp>
      <p:sp>
        <p:nvSpPr>
          <p:cNvPr name="Freeform 4" id="4"/>
          <p:cNvSpPr/>
          <p:nvPr/>
        </p:nvSpPr>
        <p:spPr>
          <a:xfrm flipH="false" flipV="false" rot="-1051397">
            <a:off x="4954747" y="1197444"/>
            <a:ext cx="8285437" cy="8171512"/>
          </a:xfrm>
          <a:custGeom>
            <a:avLst/>
            <a:gdLst/>
            <a:ahLst/>
            <a:cxnLst/>
            <a:rect r="r" b="b" t="t" l="l"/>
            <a:pathLst>
              <a:path h="8171512" w="8285437">
                <a:moveTo>
                  <a:pt x="0" y="0"/>
                </a:moveTo>
                <a:lnTo>
                  <a:pt x="8285436" y="0"/>
                </a:lnTo>
                <a:lnTo>
                  <a:pt x="8285436" y="8171512"/>
                </a:lnTo>
                <a:lnTo>
                  <a:pt x="0" y="81715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051397">
            <a:off x="4614813" y="1057744"/>
            <a:ext cx="8285437" cy="8171512"/>
          </a:xfrm>
          <a:custGeom>
            <a:avLst/>
            <a:gdLst/>
            <a:ahLst/>
            <a:cxnLst/>
            <a:rect r="r" b="b" t="t" l="l"/>
            <a:pathLst>
              <a:path h="8171512" w="8285437">
                <a:moveTo>
                  <a:pt x="0" y="0"/>
                </a:moveTo>
                <a:lnTo>
                  <a:pt x="8285436" y="0"/>
                </a:lnTo>
                <a:lnTo>
                  <a:pt x="8285436" y="8171512"/>
                </a:lnTo>
                <a:lnTo>
                  <a:pt x="0" y="81715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7820650" y="978022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DFC"/>
        </a:solidFill>
      </p:bgPr>
    </p:bg>
    <p:spTree>
      <p:nvGrpSpPr>
        <p:cNvPr id="1" name=""/>
        <p:cNvGrpSpPr/>
        <p:nvPr/>
      </p:nvGrpSpPr>
      <p:grpSpPr>
        <a:xfrm>
          <a:off x="0" y="0"/>
          <a:ext cx="0" cy="0"/>
          <a:chOff x="0" y="0"/>
          <a:chExt cx="0" cy="0"/>
        </a:xfrm>
      </p:grpSpPr>
      <p:grpSp>
        <p:nvGrpSpPr>
          <p:cNvPr name="Group 2" id="2"/>
          <p:cNvGrpSpPr/>
          <p:nvPr/>
        </p:nvGrpSpPr>
        <p:grpSpPr>
          <a:xfrm rot="-5400000">
            <a:off x="1308248" y="5551700"/>
            <a:ext cx="3972343" cy="5015715"/>
            <a:chOff x="0" y="0"/>
            <a:chExt cx="423209" cy="534368"/>
          </a:xfrm>
        </p:grpSpPr>
        <p:sp>
          <p:nvSpPr>
            <p:cNvPr name="Freeform 3" id="3"/>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4" id="4"/>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5400000">
            <a:off x="7170109" y="5551700"/>
            <a:ext cx="3972343" cy="5015715"/>
            <a:chOff x="0" y="0"/>
            <a:chExt cx="423209" cy="534368"/>
          </a:xfrm>
        </p:grpSpPr>
        <p:sp>
          <p:nvSpPr>
            <p:cNvPr name="Freeform 6" id="6"/>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7" id="7"/>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8" id="8"/>
          <p:cNvGrpSpPr/>
          <p:nvPr/>
        </p:nvGrpSpPr>
        <p:grpSpPr>
          <a:xfrm rot="0">
            <a:off x="12511864" y="2206427"/>
            <a:ext cx="5040277" cy="4173934"/>
            <a:chOff x="0" y="0"/>
            <a:chExt cx="10744200" cy="8897443"/>
          </a:xfrm>
        </p:grpSpPr>
        <p:sp>
          <p:nvSpPr>
            <p:cNvPr name="Freeform 9" id="9"/>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2"/>
              <a:stretch>
                <a:fillRect l="-12108" t="0" r="-12108" b="0"/>
              </a:stretch>
            </a:blipFill>
          </p:spPr>
        </p:sp>
      </p:grpSp>
      <p:grpSp>
        <p:nvGrpSpPr>
          <p:cNvPr name="Group 10" id="10"/>
          <p:cNvGrpSpPr/>
          <p:nvPr/>
        </p:nvGrpSpPr>
        <p:grpSpPr>
          <a:xfrm rot="-5400000">
            <a:off x="13033550" y="5551700"/>
            <a:ext cx="3972343" cy="5015715"/>
            <a:chOff x="0" y="0"/>
            <a:chExt cx="423209" cy="534368"/>
          </a:xfrm>
        </p:grpSpPr>
        <p:sp>
          <p:nvSpPr>
            <p:cNvPr name="Freeform 11" id="11"/>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12" id="12"/>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60162" y="2319657"/>
            <a:ext cx="5040277" cy="4173934"/>
            <a:chOff x="0" y="0"/>
            <a:chExt cx="10744200" cy="8897443"/>
          </a:xfrm>
        </p:grpSpPr>
        <p:sp>
          <p:nvSpPr>
            <p:cNvPr name="Freeform 14" id="14"/>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3"/>
              <a:stretch>
                <a:fillRect l="-10415" t="0" r="0" b="0"/>
              </a:stretch>
            </a:blipFill>
          </p:spPr>
        </p:sp>
      </p:grpSp>
      <p:grpSp>
        <p:nvGrpSpPr>
          <p:cNvPr name="Group 15" id="15"/>
          <p:cNvGrpSpPr/>
          <p:nvPr/>
        </p:nvGrpSpPr>
        <p:grpSpPr>
          <a:xfrm rot="0">
            <a:off x="774281" y="2319657"/>
            <a:ext cx="5040277" cy="4173934"/>
            <a:chOff x="0" y="0"/>
            <a:chExt cx="10744200" cy="8897443"/>
          </a:xfrm>
        </p:grpSpPr>
        <p:sp>
          <p:nvSpPr>
            <p:cNvPr name="Freeform 16" id="16"/>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4"/>
              <a:stretch>
                <a:fillRect l="-16582" t="0" r="-7712" b="0"/>
              </a:stretch>
            </a:blipFill>
          </p:spPr>
        </p:sp>
      </p:grpSp>
      <p:sp>
        <p:nvSpPr>
          <p:cNvPr name="TextBox 17" id="17"/>
          <p:cNvSpPr txBox="true"/>
          <p:nvPr/>
        </p:nvSpPr>
        <p:spPr>
          <a:xfrm rot="0">
            <a:off x="6857300" y="6678781"/>
            <a:ext cx="4511704" cy="4133215"/>
          </a:xfrm>
          <a:prstGeom prst="rect">
            <a:avLst/>
          </a:prstGeom>
        </p:spPr>
        <p:txBody>
          <a:bodyPr anchor="t" rtlCol="false" tIns="0" lIns="0" bIns="0" rIns="0">
            <a:spAutoFit/>
          </a:bodyPr>
          <a:lstStyle/>
          <a:p>
            <a:pPr algn="ctr">
              <a:lnSpc>
                <a:spcPts val="3245"/>
              </a:lnSpc>
            </a:pPr>
            <a:r>
              <a:rPr lang="en-US" sz="2950">
                <a:solidFill>
                  <a:srgbClr val="F5F1ED"/>
                </a:solidFill>
                <a:latin typeface="Filson Soft 4"/>
                <a:ea typeface="Filson Soft 4"/>
                <a:cs typeface="Filson Soft 4"/>
                <a:sym typeface="Filson Soft 4"/>
              </a:rPr>
              <a:t>Teens who were hit or physically punished when they were young often feel more scared when they think they made a mistake. </a:t>
            </a:r>
          </a:p>
          <a:p>
            <a:pPr algn="l">
              <a:lnSpc>
                <a:spcPts val="3245"/>
              </a:lnSpc>
            </a:pPr>
          </a:p>
          <a:p>
            <a:pPr algn="l">
              <a:lnSpc>
                <a:spcPts val="3245"/>
              </a:lnSpc>
            </a:pPr>
          </a:p>
          <a:p>
            <a:pPr algn="l">
              <a:lnSpc>
                <a:spcPts val="3245"/>
              </a:lnSpc>
            </a:pPr>
            <a:r>
              <a:rPr lang="en-US" sz="2950">
                <a:solidFill>
                  <a:srgbClr val="F5F1ED"/>
                </a:solidFill>
                <a:latin typeface="Filson Soft 4"/>
                <a:ea typeface="Filson Soft 4"/>
                <a:cs typeface="Filson Soft 4"/>
                <a:sym typeface="Filson Soft 4"/>
              </a:rPr>
              <a:t> </a:t>
            </a:r>
          </a:p>
          <a:p>
            <a:pPr algn="l">
              <a:lnSpc>
                <a:spcPts val="3245"/>
              </a:lnSpc>
            </a:pPr>
          </a:p>
        </p:txBody>
      </p:sp>
      <p:sp>
        <p:nvSpPr>
          <p:cNvPr name="TextBox 18" id="18"/>
          <p:cNvSpPr txBox="true"/>
          <p:nvPr/>
        </p:nvSpPr>
        <p:spPr>
          <a:xfrm rot="0">
            <a:off x="903760" y="7421096"/>
            <a:ext cx="4773925" cy="1046418"/>
          </a:xfrm>
          <a:prstGeom prst="rect">
            <a:avLst/>
          </a:prstGeom>
        </p:spPr>
        <p:txBody>
          <a:bodyPr anchor="t" rtlCol="false" tIns="0" lIns="0" bIns="0" rIns="0">
            <a:spAutoFit/>
          </a:bodyPr>
          <a:lstStyle/>
          <a:p>
            <a:pPr algn="ctr">
              <a:lnSpc>
                <a:spcPts val="4009"/>
              </a:lnSpc>
            </a:pPr>
            <a:r>
              <a:rPr lang="en-US" sz="3645">
                <a:solidFill>
                  <a:srgbClr val="F5F1ED"/>
                </a:solidFill>
                <a:latin typeface="Filson Soft 4"/>
                <a:ea typeface="Filson Soft 4"/>
                <a:cs typeface="Filson Soft 4"/>
                <a:sym typeface="Filson Soft 4"/>
              </a:rPr>
              <a:t>Spanking is linked to more aggression.</a:t>
            </a:r>
          </a:p>
        </p:txBody>
      </p:sp>
      <p:sp>
        <p:nvSpPr>
          <p:cNvPr name="TextBox 19" id="19"/>
          <p:cNvSpPr txBox="true"/>
          <p:nvPr/>
        </p:nvSpPr>
        <p:spPr>
          <a:xfrm rot="0">
            <a:off x="0" y="127866"/>
            <a:ext cx="18288000" cy="1706882"/>
          </a:xfrm>
          <a:prstGeom prst="rect">
            <a:avLst/>
          </a:prstGeom>
        </p:spPr>
        <p:txBody>
          <a:bodyPr anchor="t" rtlCol="false" tIns="0" lIns="0" bIns="0" rIns="0">
            <a:spAutoFit/>
          </a:bodyPr>
          <a:lstStyle/>
          <a:p>
            <a:pPr algn="ctr">
              <a:lnSpc>
                <a:spcPts val="6719"/>
              </a:lnSpc>
            </a:pPr>
            <a:r>
              <a:rPr lang="en-US" sz="4799">
                <a:solidFill>
                  <a:srgbClr val="3B51A3"/>
                </a:solidFill>
                <a:latin typeface="Filson Soft 3"/>
                <a:ea typeface="Filson Soft 3"/>
                <a:cs typeface="Filson Soft 3"/>
                <a:sym typeface="Filson Soft 3"/>
              </a:rPr>
              <a:t>Physical Punishment is Not Safe or Helpful for Children with Trauma or Attachment Challenges</a:t>
            </a:r>
          </a:p>
        </p:txBody>
      </p:sp>
      <p:sp>
        <p:nvSpPr>
          <p:cNvPr name="TextBox 20" id="20"/>
          <p:cNvSpPr txBox="true"/>
          <p:nvPr/>
        </p:nvSpPr>
        <p:spPr>
          <a:xfrm rot="0">
            <a:off x="1059475" y="9734550"/>
            <a:ext cx="4337844" cy="510540"/>
          </a:xfrm>
          <a:prstGeom prst="rect">
            <a:avLst/>
          </a:prstGeom>
        </p:spPr>
        <p:txBody>
          <a:bodyPr anchor="t" rtlCol="false" tIns="0" lIns="0" bIns="0" rIns="0">
            <a:spAutoFit/>
          </a:bodyPr>
          <a:lstStyle/>
          <a:p>
            <a:pPr algn="ctr">
              <a:lnSpc>
                <a:spcPts val="1320"/>
              </a:lnSpc>
            </a:pPr>
            <a:r>
              <a:rPr lang="en-US" sz="1200" spc="-24">
                <a:solidFill>
                  <a:srgbClr val="000000"/>
                </a:solidFill>
                <a:latin typeface="Filson Soft 2"/>
                <a:ea typeface="Filson Soft 2"/>
                <a:cs typeface="Filson Soft 2"/>
                <a:sym typeface="Filson Soft 2"/>
              </a:rPr>
              <a:t>  </a:t>
            </a:r>
            <a:r>
              <a:rPr lang="en-US" sz="1200" spc="-24">
                <a:solidFill>
                  <a:srgbClr val="FFFFFF"/>
                </a:solidFill>
                <a:latin typeface="Filson Soft 2"/>
                <a:ea typeface="Filson Soft 2"/>
                <a:cs typeface="Filson Soft 2"/>
                <a:sym typeface="Filson Soft 2"/>
              </a:rPr>
              <a:t>(Finkelhor, Turner, Wormuth, Vanderminden, &amp; Hamby, 2019)</a:t>
            </a:r>
          </a:p>
          <a:p>
            <a:pPr algn="ctr">
              <a:lnSpc>
                <a:spcPts val="1320"/>
              </a:lnSpc>
            </a:pPr>
          </a:p>
          <a:p>
            <a:pPr algn="ctr">
              <a:lnSpc>
                <a:spcPts val="1320"/>
              </a:lnSpc>
              <a:spcBef>
                <a:spcPct val="0"/>
              </a:spcBef>
            </a:pPr>
          </a:p>
        </p:txBody>
      </p:sp>
      <p:sp>
        <p:nvSpPr>
          <p:cNvPr name="TextBox 21" id="21"/>
          <p:cNvSpPr txBox="true"/>
          <p:nvPr/>
        </p:nvSpPr>
        <p:spPr>
          <a:xfrm rot="0">
            <a:off x="12768413" y="9734550"/>
            <a:ext cx="467344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2"/>
                <a:ea typeface="Filson Soft 2"/>
                <a:cs typeface="Filson Soft 2"/>
                <a:sym typeface="Filson Soft 2"/>
              </a:rPr>
              <a:t>(Cuartas, Weissman, Sheridan, Lengua, &amp; McLaughlin, 2021, p.829)</a:t>
            </a:r>
          </a:p>
        </p:txBody>
      </p:sp>
      <p:sp>
        <p:nvSpPr>
          <p:cNvPr name="TextBox 22" id="22"/>
          <p:cNvSpPr txBox="true"/>
          <p:nvPr/>
        </p:nvSpPr>
        <p:spPr>
          <a:xfrm rot="0">
            <a:off x="10143279" y="9734550"/>
            <a:ext cx="140446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2"/>
                <a:ea typeface="Filson Soft 2"/>
                <a:cs typeface="Filson Soft 2"/>
                <a:sym typeface="Filson Soft 2"/>
              </a:rPr>
              <a:t>(Burani, et al., 2023)</a:t>
            </a:r>
          </a:p>
        </p:txBody>
      </p:sp>
      <p:sp>
        <p:nvSpPr>
          <p:cNvPr name="TextBox 23" id="23"/>
          <p:cNvSpPr txBox="true"/>
          <p:nvPr/>
        </p:nvSpPr>
        <p:spPr>
          <a:xfrm rot="0">
            <a:off x="12538639" y="6974056"/>
            <a:ext cx="4968311" cy="3314065"/>
          </a:xfrm>
          <a:prstGeom prst="rect">
            <a:avLst/>
          </a:prstGeom>
        </p:spPr>
        <p:txBody>
          <a:bodyPr anchor="t" rtlCol="false" tIns="0" lIns="0" bIns="0" rIns="0">
            <a:spAutoFit/>
          </a:bodyPr>
          <a:lstStyle/>
          <a:p>
            <a:pPr algn="ctr">
              <a:lnSpc>
                <a:spcPts val="3245"/>
              </a:lnSpc>
            </a:pPr>
            <a:r>
              <a:rPr lang="en-US" sz="2950">
                <a:solidFill>
                  <a:srgbClr val="F5F1ED"/>
                </a:solidFill>
                <a:latin typeface="Filson Soft 4"/>
                <a:ea typeface="Filson Soft 4"/>
                <a:cs typeface="Filson Soft 4"/>
                <a:sym typeface="Filson Soft 4"/>
              </a:rPr>
              <a:t>Spanking can change how a child’s brain reacts to danger, similar to the effects of abuse.</a:t>
            </a:r>
          </a:p>
          <a:p>
            <a:pPr algn="l">
              <a:lnSpc>
                <a:spcPts val="3245"/>
              </a:lnSpc>
            </a:pPr>
          </a:p>
          <a:p>
            <a:pPr algn="l">
              <a:lnSpc>
                <a:spcPts val="3245"/>
              </a:lnSpc>
            </a:pPr>
          </a:p>
          <a:p>
            <a:pPr algn="l">
              <a:lnSpc>
                <a:spcPts val="3245"/>
              </a:lnSpc>
            </a:pPr>
            <a:r>
              <a:rPr lang="en-US" sz="2950">
                <a:solidFill>
                  <a:srgbClr val="F5F1ED"/>
                </a:solidFill>
                <a:latin typeface="Filson Soft 4"/>
                <a:ea typeface="Filson Soft 4"/>
                <a:cs typeface="Filson Soft 4"/>
                <a:sym typeface="Filson Soft 4"/>
              </a:rPr>
              <a:t> </a:t>
            </a:r>
          </a:p>
          <a:p>
            <a:pPr algn="l">
              <a:lnSpc>
                <a:spcPts val="3245"/>
              </a:lnSpc>
            </a:pPr>
          </a:p>
        </p:txBody>
      </p:sp>
      <p:sp>
        <p:nvSpPr>
          <p:cNvPr name="TextBox 24" id="24"/>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28207" y="-6692900"/>
            <a:ext cx="23516207" cy="19818097"/>
          </a:xfrm>
          <a:custGeom>
            <a:avLst/>
            <a:gdLst/>
            <a:ahLst/>
            <a:cxnLst/>
            <a:rect r="r" b="b" t="t" l="l"/>
            <a:pathLst>
              <a:path h="19818097" w="23516207">
                <a:moveTo>
                  <a:pt x="0" y="0"/>
                </a:moveTo>
                <a:lnTo>
                  <a:pt x="23516207" y="0"/>
                </a:lnTo>
                <a:lnTo>
                  <a:pt x="23516207" y="19818097"/>
                </a:lnTo>
                <a:lnTo>
                  <a:pt x="0" y="19818097"/>
                </a:lnTo>
                <a:lnTo>
                  <a:pt x="0" y="0"/>
                </a:lnTo>
                <a:close/>
              </a:path>
            </a:pathLst>
          </a:custGeom>
          <a:blipFill>
            <a:blip r:embed="rId2"/>
            <a:stretch>
              <a:fillRect l="0" t="-39050" r="0" b="-39050"/>
            </a:stretch>
          </a:blipFill>
        </p:spPr>
      </p:sp>
      <p:sp>
        <p:nvSpPr>
          <p:cNvPr name="TextBox 3" id="3"/>
          <p:cNvSpPr txBox="true"/>
          <p:nvPr/>
        </p:nvSpPr>
        <p:spPr>
          <a:xfrm rot="0">
            <a:off x="12588954" y="1078230"/>
            <a:ext cx="5124291" cy="5657218"/>
          </a:xfrm>
          <a:prstGeom prst="rect">
            <a:avLst/>
          </a:prstGeom>
        </p:spPr>
        <p:txBody>
          <a:bodyPr anchor="t" rtlCol="false" tIns="0" lIns="0" bIns="0" rIns="0">
            <a:spAutoFit/>
          </a:bodyPr>
          <a:lstStyle/>
          <a:p>
            <a:pPr algn="ctr">
              <a:lnSpc>
                <a:spcPts val="8959"/>
              </a:lnSpc>
            </a:pPr>
            <a:r>
              <a:rPr lang="en-US" sz="6399">
                <a:solidFill>
                  <a:srgbClr val="FFFDFC"/>
                </a:solidFill>
                <a:latin typeface="Filson Soft 3"/>
                <a:ea typeface="Filson Soft 3"/>
                <a:cs typeface="Filson Soft 3"/>
                <a:sym typeface="Filson Soft 3"/>
              </a:rPr>
              <a:t>Therapeutic parenting changes how we look at behavior.</a:t>
            </a:r>
          </a:p>
        </p:txBody>
      </p:sp>
      <p:sp>
        <p:nvSpPr>
          <p:cNvPr name="TextBox 4" id="4"/>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12</a:t>
            </a: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1854470" y="2967635"/>
            <a:ext cx="13251438" cy="5431603"/>
          </a:xfrm>
          <a:prstGeom prst="rect">
            <a:avLst/>
          </a:prstGeom>
        </p:spPr>
        <p:txBody>
          <a:bodyPr anchor="t" rtlCol="false" tIns="0" lIns="0" bIns="0" rIns="0">
            <a:spAutoFit/>
          </a:bodyPr>
          <a:lstStyle/>
          <a:p>
            <a:pPr algn="l" marL="1003930" indent="-501965" lvl="1">
              <a:lnSpc>
                <a:spcPts val="6509"/>
              </a:lnSpc>
              <a:buFont typeface="Arial"/>
              <a:buChar char="•"/>
            </a:pPr>
            <a:r>
              <a:rPr lang="en-US" sz="4649">
                <a:solidFill>
                  <a:srgbClr val="3B51A3"/>
                </a:solidFill>
                <a:latin typeface="Filson Soft 4"/>
                <a:ea typeface="Filson Soft 4"/>
                <a:cs typeface="Filson Soft 4"/>
                <a:sym typeface="Filson Soft 4"/>
              </a:rPr>
              <a:t>is communication</a:t>
            </a:r>
          </a:p>
          <a:p>
            <a:pPr algn="l">
              <a:lnSpc>
                <a:spcPts val="6509"/>
              </a:lnSpc>
            </a:pPr>
          </a:p>
          <a:p>
            <a:pPr algn="l" marL="1003930" indent="-501965" lvl="1">
              <a:lnSpc>
                <a:spcPts val="6509"/>
              </a:lnSpc>
              <a:buFont typeface="Arial"/>
              <a:buChar char="•"/>
            </a:pPr>
            <a:r>
              <a:rPr lang="en-US" sz="4649">
                <a:solidFill>
                  <a:srgbClr val="3B51A3"/>
                </a:solidFill>
                <a:latin typeface="Filson Soft 4"/>
                <a:ea typeface="Filson Soft 4"/>
                <a:cs typeface="Filson Soft 4"/>
                <a:sym typeface="Filson Soft 4"/>
              </a:rPr>
              <a:t>can be a stress response in the brain and body</a:t>
            </a:r>
          </a:p>
          <a:p>
            <a:pPr algn="l">
              <a:lnSpc>
                <a:spcPts val="6509"/>
              </a:lnSpc>
            </a:pPr>
          </a:p>
          <a:p>
            <a:pPr algn="l" marL="1003930" indent="-501965" lvl="1">
              <a:lnSpc>
                <a:spcPts val="6509"/>
              </a:lnSpc>
              <a:buFont typeface="Arial"/>
              <a:buChar char="•"/>
            </a:pPr>
            <a:r>
              <a:rPr lang="en-US" sz="4649">
                <a:solidFill>
                  <a:srgbClr val="3B51A3"/>
                </a:solidFill>
                <a:latin typeface="Filson Soft 4"/>
                <a:ea typeface="Filson Soft 4"/>
                <a:cs typeface="Filson Soft 4"/>
                <a:sym typeface="Filson Soft 4"/>
              </a:rPr>
              <a:t>is often a lack of skill, not lack of effort </a:t>
            </a:r>
          </a:p>
          <a:p>
            <a:pPr algn="ctr">
              <a:lnSpc>
                <a:spcPts val="3810"/>
              </a:lnSpc>
            </a:pPr>
          </a:p>
        </p:txBody>
      </p:sp>
      <p:grpSp>
        <p:nvGrpSpPr>
          <p:cNvPr name="Group 6" id="6"/>
          <p:cNvGrpSpPr/>
          <p:nvPr/>
        </p:nvGrpSpPr>
        <p:grpSpPr>
          <a:xfrm rot="0">
            <a:off x="16110982" y="9645973"/>
            <a:ext cx="2169636" cy="638154"/>
            <a:chOff x="0" y="0"/>
            <a:chExt cx="571427" cy="168074"/>
          </a:xfrm>
        </p:grpSpPr>
        <p:sp>
          <p:nvSpPr>
            <p:cNvPr name="Freeform 7" id="7"/>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8" id="8"/>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6110982" y="9026869"/>
            <a:ext cx="2184400" cy="638154"/>
            <a:chOff x="0" y="0"/>
            <a:chExt cx="575315" cy="168074"/>
          </a:xfrm>
        </p:grpSpPr>
        <p:sp>
          <p:nvSpPr>
            <p:cNvPr name="Freeform 10" id="10"/>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11" id="11"/>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grpSp>
        <p:nvGrpSpPr>
          <p:cNvPr name="Group 12" id="12"/>
          <p:cNvGrpSpPr/>
          <p:nvPr/>
        </p:nvGrpSpPr>
        <p:grpSpPr>
          <a:xfrm rot="0">
            <a:off x="16103600" y="7761084"/>
            <a:ext cx="2169636" cy="638154"/>
            <a:chOff x="0" y="0"/>
            <a:chExt cx="571427" cy="168074"/>
          </a:xfrm>
        </p:grpSpPr>
        <p:sp>
          <p:nvSpPr>
            <p:cNvPr name="Freeform 13" id="13"/>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14" id="14"/>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15" id="15"/>
          <p:cNvGrpSpPr/>
          <p:nvPr/>
        </p:nvGrpSpPr>
        <p:grpSpPr>
          <a:xfrm rot="0">
            <a:off x="16103600" y="7141980"/>
            <a:ext cx="2184400" cy="638154"/>
            <a:chOff x="0" y="0"/>
            <a:chExt cx="575315" cy="168074"/>
          </a:xfrm>
        </p:grpSpPr>
        <p:sp>
          <p:nvSpPr>
            <p:cNvPr name="Freeform 16" id="16"/>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17" id="17"/>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grpSp>
        <p:nvGrpSpPr>
          <p:cNvPr name="Group 18" id="18"/>
          <p:cNvGrpSpPr/>
          <p:nvPr/>
        </p:nvGrpSpPr>
        <p:grpSpPr>
          <a:xfrm rot="0">
            <a:off x="16110982" y="5875176"/>
            <a:ext cx="2169636" cy="638154"/>
            <a:chOff x="0" y="0"/>
            <a:chExt cx="571427" cy="168074"/>
          </a:xfrm>
        </p:grpSpPr>
        <p:sp>
          <p:nvSpPr>
            <p:cNvPr name="Freeform 19" id="19"/>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20" id="20"/>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21" id="21"/>
          <p:cNvGrpSpPr/>
          <p:nvPr/>
        </p:nvGrpSpPr>
        <p:grpSpPr>
          <a:xfrm rot="0">
            <a:off x="16110982" y="5256072"/>
            <a:ext cx="2184400" cy="638154"/>
            <a:chOff x="0" y="0"/>
            <a:chExt cx="575315" cy="168074"/>
          </a:xfrm>
        </p:grpSpPr>
        <p:sp>
          <p:nvSpPr>
            <p:cNvPr name="Freeform 22" id="22"/>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23" id="23"/>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grpSp>
        <p:nvGrpSpPr>
          <p:cNvPr name="Group 24" id="24"/>
          <p:cNvGrpSpPr/>
          <p:nvPr/>
        </p:nvGrpSpPr>
        <p:grpSpPr>
          <a:xfrm rot="0">
            <a:off x="16103600" y="3989268"/>
            <a:ext cx="2169636" cy="638154"/>
            <a:chOff x="0" y="0"/>
            <a:chExt cx="571427" cy="168074"/>
          </a:xfrm>
        </p:grpSpPr>
        <p:sp>
          <p:nvSpPr>
            <p:cNvPr name="Freeform 25" id="25"/>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26" id="26"/>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27" id="27"/>
          <p:cNvGrpSpPr/>
          <p:nvPr/>
        </p:nvGrpSpPr>
        <p:grpSpPr>
          <a:xfrm rot="0">
            <a:off x="16103600" y="3370164"/>
            <a:ext cx="2184400" cy="638154"/>
            <a:chOff x="0" y="0"/>
            <a:chExt cx="575315" cy="168074"/>
          </a:xfrm>
        </p:grpSpPr>
        <p:sp>
          <p:nvSpPr>
            <p:cNvPr name="Freeform 28" id="28"/>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29" id="29"/>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sp>
        <p:nvSpPr>
          <p:cNvPr name="TextBox 30" id="30"/>
          <p:cNvSpPr txBox="true"/>
          <p:nvPr/>
        </p:nvSpPr>
        <p:spPr>
          <a:xfrm rot="0">
            <a:off x="1028700" y="904875"/>
            <a:ext cx="11684000" cy="2129156"/>
          </a:xfrm>
          <a:prstGeom prst="rect">
            <a:avLst/>
          </a:prstGeom>
        </p:spPr>
        <p:txBody>
          <a:bodyPr anchor="t" rtlCol="false" tIns="0" lIns="0" bIns="0" rIns="0">
            <a:spAutoFit/>
          </a:bodyPr>
          <a:lstStyle/>
          <a:p>
            <a:pPr algn="l">
              <a:lnSpc>
                <a:spcPts val="10529"/>
              </a:lnSpc>
            </a:pPr>
            <a:r>
              <a:rPr lang="en-US" sz="8099" b="true">
                <a:solidFill>
                  <a:srgbClr val="3B51A3"/>
                </a:solidFill>
                <a:latin typeface="Filson Soft 3"/>
                <a:ea typeface="Filson Soft 3"/>
                <a:cs typeface="Filson Soft 3"/>
                <a:sym typeface="Filson Soft 3"/>
              </a:rPr>
              <a:t>Misbehavior</a:t>
            </a:r>
          </a:p>
          <a:p>
            <a:pPr algn="l">
              <a:lnSpc>
                <a:spcPts val="5980"/>
              </a:lnSpc>
            </a:pPr>
          </a:p>
        </p:txBody>
      </p:sp>
      <p:sp>
        <p:nvSpPr>
          <p:cNvPr name="TextBox 31" id="31"/>
          <p:cNvSpPr txBox="true"/>
          <p:nvPr/>
        </p:nvSpPr>
        <p:spPr>
          <a:xfrm rot="0">
            <a:off x="13532032" y="8602054"/>
            <a:ext cx="1956594" cy="424815"/>
          </a:xfrm>
          <a:prstGeom prst="rect">
            <a:avLst/>
          </a:prstGeom>
        </p:spPr>
        <p:txBody>
          <a:bodyPr anchor="t" rtlCol="false" tIns="0" lIns="0" bIns="0" rIns="0">
            <a:spAutoFit/>
          </a:bodyPr>
          <a:lstStyle/>
          <a:p>
            <a:pPr algn="ctr">
              <a:lnSpc>
                <a:spcPts val="3359"/>
              </a:lnSpc>
            </a:pPr>
            <a:r>
              <a:rPr lang="en-US" sz="2400">
                <a:solidFill>
                  <a:srgbClr val="3B51A3"/>
                </a:solidFill>
                <a:latin typeface="Filson Soft 4"/>
                <a:ea typeface="Filson Soft 4"/>
                <a:cs typeface="Filson Soft 4"/>
                <a:sym typeface="Filson Soft 4"/>
              </a:rPr>
              <a:t>(Ablon, 2018)</a:t>
            </a:r>
          </a:p>
        </p:txBody>
      </p:sp>
      <p:grpSp>
        <p:nvGrpSpPr>
          <p:cNvPr name="Group 32" id="32"/>
          <p:cNvGrpSpPr/>
          <p:nvPr/>
        </p:nvGrpSpPr>
        <p:grpSpPr>
          <a:xfrm rot="0">
            <a:off x="16110982" y="2103359"/>
            <a:ext cx="2169636" cy="638154"/>
            <a:chOff x="0" y="0"/>
            <a:chExt cx="571427" cy="168074"/>
          </a:xfrm>
        </p:grpSpPr>
        <p:sp>
          <p:nvSpPr>
            <p:cNvPr name="Freeform 33" id="33"/>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34" id="34"/>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35" id="35"/>
          <p:cNvGrpSpPr/>
          <p:nvPr/>
        </p:nvGrpSpPr>
        <p:grpSpPr>
          <a:xfrm rot="0">
            <a:off x="16110982" y="1484255"/>
            <a:ext cx="2184400" cy="638154"/>
            <a:chOff x="0" y="0"/>
            <a:chExt cx="575315" cy="168074"/>
          </a:xfrm>
        </p:grpSpPr>
        <p:sp>
          <p:nvSpPr>
            <p:cNvPr name="Freeform 36" id="36"/>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37" id="37"/>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sp>
        <p:nvSpPr>
          <p:cNvPr name="TextBox 38" id="38"/>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19390" y="700195"/>
            <a:ext cx="17649220" cy="8886610"/>
          </a:xfrm>
          <a:prstGeom prst="rect">
            <a:avLst/>
          </a:prstGeom>
        </p:spPr>
      </p:pic>
      <p:sp>
        <p:nvSpPr>
          <p:cNvPr name="TextBox 3" id="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14</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333238" y="201985"/>
            <a:ext cx="17614427" cy="9908114"/>
          </a:xfrm>
          <a:prstGeom prst="rect">
            <a:avLst/>
          </a:prstGeom>
        </p:spPr>
      </p:pic>
      <p:sp>
        <p:nvSpPr>
          <p:cNvPr name="TextBox 3" id="3"/>
          <p:cNvSpPr txBox="true"/>
          <p:nvPr/>
        </p:nvSpPr>
        <p:spPr>
          <a:xfrm rot="0">
            <a:off x="18050966" y="975132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989259" y="-9525"/>
            <a:ext cx="4298741" cy="5246370"/>
            <a:chOff x="0" y="0"/>
            <a:chExt cx="665987" cy="812800"/>
          </a:xfrm>
        </p:grpSpPr>
        <p:sp>
          <p:nvSpPr>
            <p:cNvPr name="Freeform 3" id="3"/>
            <p:cNvSpPr/>
            <p:nvPr/>
          </p:nvSpPr>
          <p:spPr>
            <a:xfrm flipH="false" flipV="false" rot="0">
              <a:off x="0" y="0"/>
              <a:ext cx="665987" cy="812800"/>
            </a:xfrm>
            <a:custGeom>
              <a:avLst/>
              <a:gdLst/>
              <a:ahLst/>
              <a:cxnLst/>
              <a:rect r="r" b="b" t="t" l="l"/>
              <a:pathLst>
                <a:path h="812800" w="665987">
                  <a:moveTo>
                    <a:pt x="0" y="0"/>
                  </a:moveTo>
                  <a:lnTo>
                    <a:pt x="665987" y="0"/>
                  </a:lnTo>
                  <a:lnTo>
                    <a:pt x="665987" y="812800"/>
                  </a:lnTo>
                  <a:lnTo>
                    <a:pt x="0" y="812800"/>
                  </a:lnTo>
                  <a:close/>
                </a:path>
              </a:pathLst>
            </a:custGeom>
            <a:blipFill>
              <a:blip r:embed="rId2"/>
              <a:stretch>
                <a:fillRect l="-23299" t="0" r="-23299" b="0"/>
              </a:stretch>
            </a:blipFill>
          </p:spPr>
        </p:sp>
      </p:grpSp>
      <p:sp>
        <p:nvSpPr>
          <p:cNvPr name="Freeform 4" id="4"/>
          <p:cNvSpPr/>
          <p:nvPr/>
        </p:nvSpPr>
        <p:spPr>
          <a:xfrm flipH="false" flipV="false" rot="0">
            <a:off x="629018" y="6546341"/>
            <a:ext cx="2359404" cy="2711959"/>
          </a:xfrm>
          <a:custGeom>
            <a:avLst/>
            <a:gdLst/>
            <a:ahLst/>
            <a:cxnLst/>
            <a:rect r="r" b="b" t="t" l="l"/>
            <a:pathLst>
              <a:path h="2711959" w="2359404">
                <a:moveTo>
                  <a:pt x="0" y="0"/>
                </a:moveTo>
                <a:lnTo>
                  <a:pt x="2359404" y="0"/>
                </a:lnTo>
                <a:lnTo>
                  <a:pt x="2359404" y="2711959"/>
                </a:lnTo>
                <a:lnTo>
                  <a:pt x="0" y="27119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0" y="0"/>
            <a:ext cx="4663086" cy="5246370"/>
            <a:chOff x="0" y="0"/>
            <a:chExt cx="722434" cy="812800"/>
          </a:xfrm>
        </p:grpSpPr>
        <p:sp>
          <p:nvSpPr>
            <p:cNvPr name="Freeform 6" id="6"/>
            <p:cNvSpPr/>
            <p:nvPr/>
          </p:nvSpPr>
          <p:spPr>
            <a:xfrm flipH="false" flipV="false" rot="0">
              <a:off x="0" y="0"/>
              <a:ext cx="722434" cy="812800"/>
            </a:xfrm>
            <a:custGeom>
              <a:avLst/>
              <a:gdLst/>
              <a:ahLst/>
              <a:cxnLst/>
              <a:rect r="r" b="b" t="t" l="l"/>
              <a:pathLst>
                <a:path h="812800" w="722434">
                  <a:moveTo>
                    <a:pt x="0" y="0"/>
                  </a:moveTo>
                  <a:lnTo>
                    <a:pt x="722434" y="0"/>
                  </a:lnTo>
                  <a:lnTo>
                    <a:pt x="722434" y="812800"/>
                  </a:lnTo>
                  <a:lnTo>
                    <a:pt x="0" y="812800"/>
                  </a:lnTo>
                  <a:close/>
                </a:path>
              </a:pathLst>
            </a:custGeom>
            <a:blipFill>
              <a:blip r:embed="rId5"/>
              <a:stretch>
                <a:fillRect l="-32273" t="0" r="-32273" b="0"/>
              </a:stretch>
            </a:blipFill>
          </p:spPr>
        </p:sp>
      </p:grpSp>
      <p:grpSp>
        <p:nvGrpSpPr>
          <p:cNvPr name="Group 7" id="7"/>
          <p:cNvGrpSpPr/>
          <p:nvPr/>
        </p:nvGrpSpPr>
        <p:grpSpPr>
          <a:xfrm rot="0">
            <a:off x="4663086" y="0"/>
            <a:ext cx="4663086" cy="5246370"/>
            <a:chOff x="0" y="0"/>
            <a:chExt cx="722434" cy="812800"/>
          </a:xfrm>
        </p:grpSpPr>
        <p:sp>
          <p:nvSpPr>
            <p:cNvPr name="Freeform 8" id="8"/>
            <p:cNvSpPr/>
            <p:nvPr/>
          </p:nvSpPr>
          <p:spPr>
            <a:xfrm flipH="false" flipV="false" rot="0">
              <a:off x="0" y="0"/>
              <a:ext cx="722434" cy="812800"/>
            </a:xfrm>
            <a:custGeom>
              <a:avLst/>
              <a:gdLst/>
              <a:ahLst/>
              <a:cxnLst/>
              <a:rect r="r" b="b" t="t" l="l"/>
              <a:pathLst>
                <a:path h="812800" w="722434">
                  <a:moveTo>
                    <a:pt x="0" y="0"/>
                  </a:moveTo>
                  <a:lnTo>
                    <a:pt x="722434" y="0"/>
                  </a:lnTo>
                  <a:lnTo>
                    <a:pt x="722434" y="812800"/>
                  </a:lnTo>
                  <a:lnTo>
                    <a:pt x="0" y="812800"/>
                  </a:lnTo>
                  <a:close/>
                </a:path>
              </a:pathLst>
            </a:custGeom>
            <a:blipFill>
              <a:blip r:embed="rId6"/>
              <a:stretch>
                <a:fillRect l="0" t="0" r="-69504" b="0"/>
              </a:stretch>
            </a:blipFill>
          </p:spPr>
        </p:sp>
      </p:grpSp>
      <p:grpSp>
        <p:nvGrpSpPr>
          <p:cNvPr name="Group 9" id="9"/>
          <p:cNvGrpSpPr/>
          <p:nvPr/>
        </p:nvGrpSpPr>
        <p:grpSpPr>
          <a:xfrm rot="0">
            <a:off x="9326173" y="0"/>
            <a:ext cx="4663086" cy="5246370"/>
            <a:chOff x="0" y="0"/>
            <a:chExt cx="722434" cy="812800"/>
          </a:xfrm>
        </p:grpSpPr>
        <p:sp>
          <p:nvSpPr>
            <p:cNvPr name="Freeform 10" id="10"/>
            <p:cNvSpPr/>
            <p:nvPr/>
          </p:nvSpPr>
          <p:spPr>
            <a:xfrm flipH="false" flipV="false" rot="0">
              <a:off x="0" y="0"/>
              <a:ext cx="722434" cy="812800"/>
            </a:xfrm>
            <a:custGeom>
              <a:avLst/>
              <a:gdLst/>
              <a:ahLst/>
              <a:cxnLst/>
              <a:rect r="r" b="b" t="t" l="l"/>
              <a:pathLst>
                <a:path h="812800" w="722434">
                  <a:moveTo>
                    <a:pt x="0" y="0"/>
                  </a:moveTo>
                  <a:lnTo>
                    <a:pt x="722434" y="0"/>
                  </a:lnTo>
                  <a:lnTo>
                    <a:pt x="722434" y="812800"/>
                  </a:lnTo>
                  <a:lnTo>
                    <a:pt x="0" y="812800"/>
                  </a:lnTo>
                  <a:close/>
                </a:path>
              </a:pathLst>
            </a:custGeom>
            <a:blipFill>
              <a:blip r:embed="rId7"/>
              <a:stretch>
                <a:fillRect l="-37215" t="0" r="-37215" b="0"/>
              </a:stretch>
            </a:blipFill>
          </p:spPr>
        </p:sp>
      </p:grpSp>
      <p:sp>
        <p:nvSpPr>
          <p:cNvPr name="TextBox 11" id="11"/>
          <p:cNvSpPr txBox="true"/>
          <p:nvPr/>
        </p:nvSpPr>
        <p:spPr>
          <a:xfrm rot="0">
            <a:off x="3498934" y="6450329"/>
            <a:ext cx="14507029" cy="2017396"/>
          </a:xfrm>
          <a:prstGeom prst="rect">
            <a:avLst/>
          </a:prstGeom>
        </p:spPr>
        <p:txBody>
          <a:bodyPr anchor="t" rtlCol="false" tIns="0" lIns="0" bIns="0" rIns="0">
            <a:spAutoFit/>
          </a:bodyPr>
          <a:lstStyle/>
          <a:p>
            <a:pPr algn="ctr">
              <a:lnSpc>
                <a:spcPts val="6299"/>
              </a:lnSpc>
            </a:pPr>
            <a:r>
              <a:rPr lang="en-US" sz="4499">
                <a:solidFill>
                  <a:srgbClr val="3B51A3"/>
                </a:solidFill>
                <a:latin typeface="Filson Soft 4"/>
                <a:ea typeface="Filson Soft 4"/>
                <a:cs typeface="Filson Soft 4"/>
                <a:sym typeface="Filson Soft 4"/>
              </a:rPr>
              <a:t>Felt safety means adults act in ways that help children feel sage in their body and mind.</a:t>
            </a:r>
          </a:p>
          <a:p>
            <a:pPr algn="ctr">
              <a:lnSpc>
                <a:spcPts val="3359"/>
              </a:lnSpc>
            </a:pPr>
          </a:p>
        </p:txBody>
      </p:sp>
      <p:sp>
        <p:nvSpPr>
          <p:cNvPr name="TextBox 12" id="12"/>
          <p:cNvSpPr txBox="true"/>
          <p:nvPr/>
        </p:nvSpPr>
        <p:spPr>
          <a:xfrm rot="0">
            <a:off x="14966295" y="9683729"/>
            <a:ext cx="15434369" cy="342265"/>
          </a:xfrm>
          <a:prstGeom prst="rect">
            <a:avLst/>
          </a:prstGeom>
        </p:spPr>
        <p:txBody>
          <a:bodyPr anchor="t" rtlCol="false" tIns="0" lIns="0" bIns="0" rIns="0">
            <a:spAutoFit/>
          </a:bodyPr>
          <a:lstStyle/>
          <a:p>
            <a:pPr algn="l">
              <a:lnSpc>
                <a:spcPts val="2419"/>
              </a:lnSpc>
              <a:spcBef>
                <a:spcPct val="0"/>
              </a:spcBef>
            </a:pPr>
            <a:r>
              <a:rPr lang="en-US" sz="2199" spc="-43">
                <a:solidFill>
                  <a:srgbClr val="3B51A3"/>
                </a:solidFill>
                <a:latin typeface="Filson Soft 4"/>
                <a:ea typeface="Filson Soft 4"/>
                <a:cs typeface="Filson Soft 4"/>
                <a:sym typeface="Filson Soft 4"/>
              </a:rPr>
              <a:t>(Purvis et al, 2007)</a:t>
            </a:r>
          </a:p>
        </p:txBody>
      </p:sp>
      <p:sp>
        <p:nvSpPr>
          <p:cNvPr name="TextBox 13" id="1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16</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E7BD4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11" id="1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8461881" y="3880747"/>
            <a:ext cx="6834783" cy="4110354"/>
          </a:xfrm>
          <a:prstGeom prst="rect">
            <a:avLst/>
          </a:prstGeom>
        </p:spPr>
        <p:txBody>
          <a:bodyPr anchor="t" rtlCol="false" tIns="0" lIns="0" bIns="0" rIns="0">
            <a:spAutoFit/>
          </a:bodyPr>
          <a:lstStyle/>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hunger</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thirst</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energy/fatigue</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body temperature</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pain</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using the bathroom</a:t>
            </a:r>
          </a:p>
        </p:txBody>
      </p:sp>
      <p:sp>
        <p:nvSpPr>
          <p:cNvPr name="TextBox 17" id="1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3"/>
                <a:ea typeface="Filson Soft 3"/>
                <a:cs typeface="Filson Soft 3"/>
                <a:sym typeface="Filson Soft 3"/>
              </a:rPr>
              <a:t>CREATING FELT SAFETY</a:t>
            </a:r>
          </a:p>
        </p:txBody>
      </p:sp>
      <p:sp>
        <p:nvSpPr>
          <p:cNvPr name="TextBox 18" id="1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3"/>
                <a:ea typeface="Filson Soft 3"/>
                <a:cs typeface="Filson Soft 3"/>
                <a:sym typeface="Filson Soft 3"/>
              </a:rPr>
              <a:t>Inside </a:t>
            </a:r>
          </a:p>
        </p:txBody>
      </p:sp>
      <p:sp>
        <p:nvSpPr>
          <p:cNvPr name="TextBox 19" id="19"/>
          <p:cNvSpPr txBox="true"/>
          <p:nvPr/>
        </p:nvSpPr>
        <p:spPr>
          <a:xfrm rot="0">
            <a:off x="1673365" y="6483612"/>
            <a:ext cx="4169735" cy="1691641"/>
          </a:xfrm>
          <a:prstGeom prst="rect">
            <a:avLst/>
          </a:prstGeom>
        </p:spPr>
        <p:txBody>
          <a:bodyPr anchor="t" rtlCol="false" tIns="0" lIns="0" bIns="0" rIns="0">
            <a:spAutoFit/>
          </a:bodyPr>
          <a:lstStyle/>
          <a:p>
            <a:pPr algn="ctr">
              <a:lnSpc>
                <a:spcPts val="4479"/>
              </a:lnSpc>
            </a:pPr>
            <a:r>
              <a:rPr lang="en-US" sz="3199">
                <a:solidFill>
                  <a:srgbClr val="3B51A3"/>
                </a:solidFill>
                <a:latin typeface="Filson Soft 4"/>
                <a:ea typeface="Filson Soft 4"/>
                <a:cs typeface="Filson Soft 4"/>
                <a:sym typeface="Filson Soft 4"/>
              </a:rPr>
              <a:t>What is happening inside the body</a:t>
            </a:r>
          </a:p>
          <a:p>
            <a:pPr algn="l">
              <a:lnSpc>
                <a:spcPts val="2239"/>
              </a:lnSpc>
            </a:pPr>
          </a:p>
          <a:p>
            <a:pPr algn="l">
              <a:lnSpc>
                <a:spcPts val="2239"/>
              </a:lnSpc>
            </a:pPr>
          </a:p>
        </p:txBody>
      </p:sp>
      <p:sp>
        <p:nvSpPr>
          <p:cNvPr name="TextBox 20" id="20"/>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17</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40B2B5"/>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11" id="11"/>
          <p:cNvSpPr/>
          <p:nvPr/>
        </p:nvSpPr>
        <p:spPr>
          <a:xfrm flipH="false" flipV="false" rot="0">
            <a:off x="2895873" y="3273033"/>
            <a:ext cx="1582117" cy="1582117"/>
          </a:xfrm>
          <a:custGeom>
            <a:avLst/>
            <a:gdLst/>
            <a:ahLst/>
            <a:cxnLst/>
            <a:rect r="r" b="b" t="t" l="l"/>
            <a:pathLst>
              <a:path h="1582117" w="1582117">
                <a:moveTo>
                  <a:pt x="0" y="0"/>
                </a:moveTo>
                <a:lnTo>
                  <a:pt x="1582118" y="0"/>
                </a:lnTo>
                <a:lnTo>
                  <a:pt x="1582118" y="1582117"/>
                </a:lnTo>
                <a:lnTo>
                  <a:pt x="0" y="15821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3"/>
                <a:ea typeface="Filson Soft 3"/>
                <a:cs typeface="Filson Soft 3"/>
                <a:sym typeface="Filson Soft 3"/>
              </a:rPr>
              <a:t>CREATING FELT SAFETY</a:t>
            </a:r>
          </a:p>
        </p:txBody>
      </p:sp>
      <p:sp>
        <p:nvSpPr>
          <p:cNvPr name="TextBox 13" id="13"/>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3"/>
                <a:ea typeface="Filson Soft 3"/>
                <a:cs typeface="Filson Soft 3"/>
                <a:sym typeface="Filson Soft 3"/>
              </a:rPr>
              <a:t>Outside</a:t>
            </a:r>
          </a:p>
        </p:txBody>
      </p:sp>
      <p:sp>
        <p:nvSpPr>
          <p:cNvPr name="TextBox 14" id="14"/>
          <p:cNvSpPr txBox="true"/>
          <p:nvPr/>
        </p:nvSpPr>
        <p:spPr>
          <a:xfrm rot="0">
            <a:off x="1673365" y="6483612"/>
            <a:ext cx="4169735" cy="2815591"/>
          </a:xfrm>
          <a:prstGeom prst="rect">
            <a:avLst/>
          </a:prstGeom>
        </p:spPr>
        <p:txBody>
          <a:bodyPr anchor="t" rtlCol="false" tIns="0" lIns="0" bIns="0" rIns="0">
            <a:spAutoFit/>
          </a:bodyPr>
          <a:lstStyle/>
          <a:p>
            <a:pPr algn="ctr">
              <a:lnSpc>
                <a:spcPts val="4479"/>
              </a:lnSpc>
            </a:pPr>
            <a:r>
              <a:rPr lang="en-US" sz="3199">
                <a:solidFill>
                  <a:srgbClr val="3B51A3"/>
                </a:solidFill>
                <a:latin typeface="Filson Soft 4"/>
                <a:ea typeface="Filson Soft 4"/>
                <a:cs typeface="Filson Soft 4"/>
                <a:sym typeface="Filson Soft 4"/>
              </a:rPr>
              <a:t>How the child experiences the world around them through:</a:t>
            </a:r>
          </a:p>
          <a:p>
            <a:pPr algn="l">
              <a:lnSpc>
                <a:spcPts val="2239"/>
              </a:lnSpc>
            </a:pPr>
          </a:p>
          <a:p>
            <a:pPr algn="l">
              <a:lnSpc>
                <a:spcPts val="2239"/>
              </a:lnSpc>
            </a:pPr>
          </a:p>
        </p:txBody>
      </p:sp>
      <p:sp>
        <p:nvSpPr>
          <p:cNvPr name="TextBox 15" id="15"/>
          <p:cNvSpPr txBox="true"/>
          <p:nvPr/>
        </p:nvSpPr>
        <p:spPr>
          <a:xfrm rot="0">
            <a:off x="8751209" y="3819153"/>
            <a:ext cx="7447756" cy="4110354"/>
          </a:xfrm>
          <a:prstGeom prst="rect">
            <a:avLst/>
          </a:prstGeom>
        </p:spPr>
        <p:txBody>
          <a:bodyPr anchor="t" rtlCol="false" tIns="0" lIns="0" bIns="0" rIns="0">
            <a:spAutoFit/>
          </a:bodyPr>
          <a:lstStyle/>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sight</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smell</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touch</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taste</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sound</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other sensory systems</a:t>
            </a:r>
          </a:p>
        </p:txBody>
      </p:sp>
      <p:sp>
        <p:nvSpPr>
          <p:cNvPr name="TextBox 16" id="16"/>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18</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TextBox 11" id="11"/>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3"/>
                <a:ea typeface="Filson Soft 3"/>
                <a:cs typeface="Filson Soft 3"/>
                <a:sym typeface="Filson Soft 3"/>
              </a:rPr>
              <a:t>CREATING FELT SAFETY</a:t>
            </a:r>
          </a:p>
        </p:txBody>
      </p:sp>
      <p:sp>
        <p:nvSpPr>
          <p:cNvPr name="TextBox 12" id="12"/>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3"/>
                <a:ea typeface="Filson Soft 3"/>
                <a:cs typeface="Filson Soft 3"/>
                <a:sym typeface="Filson Soft 3"/>
              </a:rPr>
              <a:t>Between</a:t>
            </a:r>
          </a:p>
        </p:txBody>
      </p:sp>
      <p:sp>
        <p:nvSpPr>
          <p:cNvPr name="TextBox 13" id="13"/>
          <p:cNvSpPr txBox="true"/>
          <p:nvPr/>
        </p:nvSpPr>
        <p:spPr>
          <a:xfrm rot="0">
            <a:off x="1673365" y="6483612"/>
            <a:ext cx="4169735" cy="2253616"/>
          </a:xfrm>
          <a:prstGeom prst="rect">
            <a:avLst/>
          </a:prstGeom>
        </p:spPr>
        <p:txBody>
          <a:bodyPr anchor="t" rtlCol="false" tIns="0" lIns="0" bIns="0" rIns="0">
            <a:spAutoFit/>
          </a:bodyPr>
          <a:lstStyle/>
          <a:p>
            <a:pPr algn="ctr">
              <a:lnSpc>
                <a:spcPts val="4479"/>
              </a:lnSpc>
            </a:pPr>
            <a:r>
              <a:rPr lang="en-US" sz="3199">
                <a:solidFill>
                  <a:srgbClr val="3B51A3"/>
                </a:solidFill>
                <a:latin typeface="Filson Soft 4"/>
                <a:ea typeface="Filson Soft 4"/>
                <a:cs typeface="Filson Soft 4"/>
                <a:sym typeface="Filson Soft 4"/>
              </a:rPr>
              <a:t>What is happening  in relationships, children wonder:</a:t>
            </a:r>
          </a:p>
          <a:p>
            <a:pPr algn="l">
              <a:lnSpc>
                <a:spcPts val="2239"/>
              </a:lnSpc>
            </a:pPr>
          </a:p>
          <a:p>
            <a:pPr algn="l">
              <a:lnSpc>
                <a:spcPts val="2239"/>
              </a:lnSpc>
            </a:pPr>
          </a:p>
        </p:txBody>
      </p:sp>
      <p:sp>
        <p:nvSpPr>
          <p:cNvPr name="TextBox 14" id="14"/>
          <p:cNvSpPr txBox="true"/>
          <p:nvPr/>
        </p:nvSpPr>
        <p:spPr>
          <a:xfrm rot="0">
            <a:off x="7339814" y="3454503"/>
            <a:ext cx="9919486" cy="4786629"/>
          </a:xfrm>
          <a:prstGeom prst="rect">
            <a:avLst/>
          </a:prstGeom>
        </p:spPr>
        <p:txBody>
          <a:bodyPr anchor="t" rtlCol="false" tIns="0" lIns="0" bIns="0" rIns="0">
            <a:spAutoFit/>
          </a:bodyPr>
          <a:lstStyle/>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Doe</a:t>
            </a:r>
            <a:r>
              <a:rPr lang="en-US" sz="4899" spc="-97">
                <a:solidFill>
                  <a:srgbClr val="3B51A3"/>
                </a:solidFill>
                <a:latin typeface="Filson Soft 4"/>
                <a:ea typeface="Filson Soft 4"/>
                <a:cs typeface="Filson Soft 4"/>
                <a:sym typeface="Filson Soft 4"/>
              </a:rPr>
              <a:t>s this adult act in a safe way?</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Is this adult stressed or angry?</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Is this adult predictable?</a:t>
            </a:r>
          </a:p>
          <a:p>
            <a:pPr algn="l" marL="1057895" indent="-528947" lvl="1">
              <a:lnSpc>
                <a:spcPts val="5389"/>
              </a:lnSpc>
              <a:buFont typeface="Arial"/>
              <a:buChar char="•"/>
            </a:pPr>
            <a:r>
              <a:rPr lang="en-US" sz="4899" spc="-97">
                <a:solidFill>
                  <a:srgbClr val="3B51A3"/>
                </a:solidFill>
                <a:latin typeface="Filson Soft 4"/>
                <a:ea typeface="Filson Soft 4"/>
                <a:cs typeface="Filson Soft 4"/>
                <a:sym typeface="Filson Soft 4"/>
              </a:rPr>
              <a:t>Does this adult appreciate and love me?</a:t>
            </a:r>
          </a:p>
          <a:p>
            <a:pPr algn="l">
              <a:lnSpc>
                <a:spcPts val="5389"/>
              </a:lnSpc>
            </a:pPr>
          </a:p>
        </p:txBody>
      </p:sp>
      <p:sp>
        <p:nvSpPr>
          <p:cNvPr name="Freeform 15" id="15"/>
          <p:cNvSpPr/>
          <p:nvPr/>
        </p:nvSpPr>
        <p:spPr>
          <a:xfrm flipH="false" flipV="false" rot="0">
            <a:off x="2415884"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6" id="16"/>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19</a:t>
            </a:r>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1448385" y="2572071"/>
            <a:ext cx="14142426" cy="5302252"/>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Learn what therapeutic parenting is</a:t>
            </a:r>
          </a:p>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Use helpful strategies that support healing </a:t>
            </a:r>
          </a:p>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Learn about the therapeutic web, including self-care and community support</a:t>
            </a:r>
          </a:p>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Time for questions and reflection </a:t>
            </a:r>
          </a:p>
        </p:txBody>
      </p:sp>
      <p:grpSp>
        <p:nvGrpSpPr>
          <p:cNvPr name="Group 6" id="6"/>
          <p:cNvGrpSpPr/>
          <p:nvPr/>
        </p:nvGrpSpPr>
        <p:grpSpPr>
          <a:xfrm rot="0">
            <a:off x="16118364" y="9645973"/>
            <a:ext cx="2169636" cy="638154"/>
            <a:chOff x="0" y="0"/>
            <a:chExt cx="571427" cy="168074"/>
          </a:xfrm>
        </p:grpSpPr>
        <p:sp>
          <p:nvSpPr>
            <p:cNvPr name="Freeform 7" id="7"/>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8" id="8"/>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6118364" y="9026869"/>
            <a:ext cx="2184400" cy="638154"/>
            <a:chOff x="0" y="0"/>
            <a:chExt cx="575315" cy="168074"/>
          </a:xfrm>
        </p:grpSpPr>
        <p:sp>
          <p:nvSpPr>
            <p:cNvPr name="Freeform 10" id="10"/>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11" id="11"/>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sp>
        <p:nvSpPr>
          <p:cNvPr name="TextBox 12" id="12"/>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b="true">
                <a:solidFill>
                  <a:srgbClr val="3B51A3"/>
                </a:solidFill>
                <a:latin typeface="Filson Soft 3"/>
                <a:ea typeface="Filson Soft 3"/>
                <a:cs typeface="Filson Soft 3"/>
                <a:sym typeface="Filson Soft 3"/>
              </a:rPr>
              <a:t>Today We Will:</a:t>
            </a:r>
          </a:p>
        </p:txBody>
      </p:sp>
      <p:sp>
        <p:nvSpPr>
          <p:cNvPr name="TextBox 13" id="1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15434369" cy="2355116"/>
            <a:chOff x="0" y="0"/>
            <a:chExt cx="4953000" cy="755774"/>
          </a:xfrm>
        </p:grpSpPr>
        <p:sp>
          <p:nvSpPr>
            <p:cNvPr name="Freeform 6" id="6"/>
            <p:cNvSpPr/>
            <p:nvPr/>
          </p:nvSpPr>
          <p:spPr>
            <a:xfrm flipH="false" flipV="false" rot="0">
              <a:off x="0" y="0"/>
              <a:ext cx="4953000" cy="755774"/>
            </a:xfrm>
            <a:custGeom>
              <a:avLst/>
              <a:gdLst/>
              <a:ahLst/>
              <a:cxnLst/>
              <a:rect r="r" b="b" t="t" l="l"/>
              <a:pathLst>
                <a:path h="755774" w="4953000">
                  <a:moveTo>
                    <a:pt x="0" y="0"/>
                  </a:moveTo>
                  <a:lnTo>
                    <a:pt x="4953000" y="0"/>
                  </a:lnTo>
                  <a:lnTo>
                    <a:pt x="4953000" y="755774"/>
                  </a:lnTo>
                  <a:lnTo>
                    <a:pt x="0" y="755774"/>
                  </a:lnTo>
                  <a:close/>
                </a:path>
              </a:pathLst>
            </a:custGeom>
            <a:solidFill>
              <a:srgbClr val="3B51A3"/>
            </a:solidFill>
          </p:spPr>
        </p:sp>
        <p:sp>
          <p:nvSpPr>
            <p:cNvPr name="TextBox 7" id="7"/>
            <p:cNvSpPr txBox="true"/>
            <p:nvPr/>
          </p:nvSpPr>
          <p:spPr>
            <a:xfrm>
              <a:off x="0" y="19050"/>
              <a:ext cx="4953000"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7618840" y="2972902"/>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8243906" y="3127872"/>
            <a:ext cx="1800187" cy="1860659"/>
          </a:xfrm>
          <a:custGeom>
            <a:avLst/>
            <a:gdLst/>
            <a:ahLst/>
            <a:cxnLst/>
            <a:rect r="r" b="b" t="t" l="l"/>
            <a:pathLst>
              <a:path h="1860659" w="1800187">
                <a:moveTo>
                  <a:pt x="0" y="0"/>
                </a:moveTo>
                <a:lnTo>
                  <a:pt x="1800188" y="0"/>
                </a:lnTo>
                <a:lnTo>
                  <a:pt x="1800188" y="1860659"/>
                </a:lnTo>
                <a:lnTo>
                  <a:pt x="0" y="18606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3"/>
                <a:ea typeface="Filson Soft 3"/>
                <a:cs typeface="Filson Soft 3"/>
                <a:sym typeface="Filson Soft 3"/>
              </a:rPr>
              <a:t>CREATING FELT SAFETY</a:t>
            </a:r>
          </a:p>
        </p:txBody>
      </p:sp>
      <p:sp>
        <p:nvSpPr>
          <p:cNvPr name="TextBox 16" id="16"/>
          <p:cNvSpPr txBox="true"/>
          <p:nvPr/>
        </p:nvSpPr>
        <p:spPr>
          <a:xfrm rot="0">
            <a:off x="1890485" y="5136356"/>
            <a:ext cx="14507029" cy="4483735"/>
          </a:xfrm>
          <a:prstGeom prst="rect">
            <a:avLst/>
          </a:prstGeom>
        </p:spPr>
        <p:txBody>
          <a:bodyPr anchor="t" rtlCol="false" tIns="0" lIns="0" bIns="0" rIns="0">
            <a:spAutoFit/>
          </a:bodyPr>
          <a:lstStyle/>
          <a:p>
            <a:pPr algn="l" marL="820412" indent="-410206" lvl="1">
              <a:lnSpc>
                <a:spcPts val="5319"/>
              </a:lnSpc>
              <a:buFont typeface="Arial"/>
              <a:buChar char="•"/>
            </a:pPr>
            <a:r>
              <a:rPr lang="en-US" sz="3799">
                <a:solidFill>
                  <a:srgbClr val="3B51A3"/>
                </a:solidFill>
                <a:latin typeface="Filson Soft 4"/>
                <a:ea typeface="Filson Soft 4"/>
                <a:cs typeface="Filson Soft 4"/>
                <a:sym typeface="Filson Soft 4"/>
              </a:rPr>
              <a:t>Lower stress when possible</a:t>
            </a:r>
          </a:p>
          <a:p>
            <a:pPr algn="l" marL="820412" indent="-410206" lvl="1">
              <a:lnSpc>
                <a:spcPts val="5319"/>
              </a:lnSpc>
              <a:buFont typeface="Arial"/>
              <a:buChar char="•"/>
            </a:pPr>
            <a:r>
              <a:rPr lang="en-US" sz="3799">
                <a:solidFill>
                  <a:srgbClr val="3B51A3"/>
                </a:solidFill>
                <a:latin typeface="Filson Soft 4"/>
                <a:ea typeface="Filson Soft 4"/>
                <a:cs typeface="Filson Soft 4"/>
                <a:sym typeface="Filson Soft 4"/>
              </a:rPr>
              <a:t>Create simple daily routines</a:t>
            </a:r>
          </a:p>
          <a:p>
            <a:pPr algn="l" marL="820412" indent="-410206" lvl="1">
              <a:lnSpc>
                <a:spcPts val="5319"/>
              </a:lnSpc>
              <a:buFont typeface="Arial"/>
              <a:buChar char="•"/>
            </a:pPr>
            <a:r>
              <a:rPr lang="en-US" sz="3799">
                <a:solidFill>
                  <a:srgbClr val="3B51A3"/>
                </a:solidFill>
                <a:latin typeface="Filson Soft 4"/>
                <a:ea typeface="Filson Soft 4"/>
                <a:cs typeface="Filson Soft 4"/>
                <a:sym typeface="Filson Soft 4"/>
              </a:rPr>
              <a:t>Give kids some choices</a:t>
            </a:r>
          </a:p>
          <a:p>
            <a:pPr algn="l" marL="820412" indent="-410206" lvl="1">
              <a:lnSpc>
                <a:spcPts val="5319"/>
              </a:lnSpc>
              <a:buFont typeface="Arial"/>
              <a:buChar char="•"/>
            </a:pPr>
            <a:r>
              <a:rPr lang="en-US" sz="3799">
                <a:solidFill>
                  <a:srgbClr val="3B51A3"/>
                </a:solidFill>
                <a:latin typeface="Filson Soft 4"/>
                <a:ea typeface="Filson Soft 4"/>
                <a:cs typeface="Filson Soft 4"/>
                <a:sym typeface="Filson Soft 4"/>
              </a:rPr>
              <a:t>Notice what their bodies might need</a:t>
            </a:r>
          </a:p>
          <a:p>
            <a:pPr algn="l" marL="820412" indent="-410206" lvl="1">
              <a:lnSpc>
                <a:spcPts val="5319"/>
              </a:lnSpc>
              <a:buFont typeface="Arial"/>
              <a:buChar char="•"/>
            </a:pPr>
            <a:r>
              <a:rPr lang="en-US" sz="3799">
                <a:solidFill>
                  <a:srgbClr val="3B51A3"/>
                </a:solidFill>
                <a:latin typeface="Filson Soft 4"/>
                <a:ea typeface="Filson Soft 4"/>
                <a:cs typeface="Filson Soft 4"/>
                <a:sym typeface="Filson Soft 4"/>
              </a:rPr>
              <a:t>Watch your face and tone of voice </a:t>
            </a:r>
          </a:p>
          <a:p>
            <a:pPr algn="l">
              <a:lnSpc>
                <a:spcPts val="5599"/>
              </a:lnSpc>
            </a:pPr>
          </a:p>
          <a:p>
            <a:pPr algn="ctr">
              <a:lnSpc>
                <a:spcPts val="3359"/>
              </a:lnSpc>
            </a:pPr>
          </a:p>
        </p:txBody>
      </p:sp>
      <p:sp>
        <p:nvSpPr>
          <p:cNvPr name="TextBox 17" id="17"/>
          <p:cNvSpPr txBox="true"/>
          <p:nvPr/>
        </p:nvSpPr>
        <p:spPr>
          <a:xfrm rot="0">
            <a:off x="13201872" y="9082405"/>
            <a:ext cx="15434369" cy="342265"/>
          </a:xfrm>
          <a:prstGeom prst="rect">
            <a:avLst/>
          </a:prstGeom>
        </p:spPr>
        <p:txBody>
          <a:bodyPr anchor="t" rtlCol="false" tIns="0" lIns="0" bIns="0" rIns="0">
            <a:spAutoFit/>
          </a:bodyPr>
          <a:lstStyle/>
          <a:p>
            <a:pPr algn="l">
              <a:lnSpc>
                <a:spcPts val="2419"/>
              </a:lnSpc>
              <a:spcBef>
                <a:spcPct val="0"/>
              </a:spcBef>
            </a:pPr>
            <a:r>
              <a:rPr lang="en-US" sz="2199" spc="-43">
                <a:solidFill>
                  <a:srgbClr val="3B51A3"/>
                </a:solidFill>
                <a:latin typeface="Filson Soft 4"/>
                <a:ea typeface="Filson Soft 4"/>
                <a:cs typeface="Filson Soft 4"/>
                <a:sym typeface="Filson Soft 4"/>
              </a:rPr>
              <a:t>(Purvis et al, 2007, pg. 48)</a:t>
            </a:r>
          </a:p>
        </p:txBody>
      </p:sp>
      <p:sp>
        <p:nvSpPr>
          <p:cNvPr name="TextBox 18" id="18"/>
          <p:cNvSpPr txBox="true"/>
          <p:nvPr/>
        </p:nvSpPr>
        <p:spPr>
          <a:xfrm rot="0">
            <a:off x="17826432" y="985055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028700"/>
            <a:ext cx="15434369" cy="3666072"/>
            <a:chOff x="0" y="0"/>
            <a:chExt cx="4953000" cy="1176469"/>
          </a:xfrm>
        </p:grpSpPr>
        <p:sp>
          <p:nvSpPr>
            <p:cNvPr name="Freeform 6" id="6"/>
            <p:cNvSpPr/>
            <p:nvPr/>
          </p:nvSpPr>
          <p:spPr>
            <a:xfrm flipH="false" flipV="false" rot="0">
              <a:off x="0" y="0"/>
              <a:ext cx="4953000" cy="1176469"/>
            </a:xfrm>
            <a:custGeom>
              <a:avLst/>
              <a:gdLst/>
              <a:ahLst/>
              <a:cxnLst/>
              <a:rect r="r" b="b" t="t" l="l"/>
              <a:pathLst>
                <a:path h="1176469" w="4953000">
                  <a:moveTo>
                    <a:pt x="0" y="0"/>
                  </a:moveTo>
                  <a:lnTo>
                    <a:pt x="4953000" y="0"/>
                  </a:lnTo>
                  <a:lnTo>
                    <a:pt x="4953000" y="1176469"/>
                  </a:lnTo>
                  <a:lnTo>
                    <a:pt x="0" y="1176469"/>
                  </a:lnTo>
                  <a:close/>
                </a:path>
              </a:pathLst>
            </a:custGeom>
            <a:solidFill>
              <a:srgbClr val="40B2B5"/>
            </a:solidFill>
          </p:spPr>
        </p:sp>
        <p:sp>
          <p:nvSpPr>
            <p:cNvPr name="TextBox 7" id="7"/>
            <p:cNvSpPr txBox="true"/>
            <p:nvPr/>
          </p:nvSpPr>
          <p:spPr>
            <a:xfrm>
              <a:off x="0" y="19050"/>
              <a:ext cx="4953000" cy="1157419"/>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417374" y="2025612"/>
            <a:ext cx="13453253" cy="3575682"/>
            <a:chOff x="0" y="0"/>
            <a:chExt cx="4942734" cy="1313708"/>
          </a:xfrm>
        </p:grpSpPr>
        <p:sp>
          <p:nvSpPr>
            <p:cNvPr name="Freeform 9" id="9"/>
            <p:cNvSpPr/>
            <p:nvPr/>
          </p:nvSpPr>
          <p:spPr>
            <a:xfrm flipH="false" flipV="false" rot="0">
              <a:off x="0" y="0"/>
              <a:ext cx="4942734" cy="1313708"/>
            </a:xfrm>
            <a:custGeom>
              <a:avLst/>
              <a:gdLst/>
              <a:ahLst/>
              <a:cxnLst/>
              <a:rect r="r" b="b" t="t" l="l"/>
              <a:pathLst>
                <a:path h="1313708" w="4942734">
                  <a:moveTo>
                    <a:pt x="0" y="0"/>
                  </a:moveTo>
                  <a:lnTo>
                    <a:pt x="4942734" y="0"/>
                  </a:lnTo>
                  <a:lnTo>
                    <a:pt x="4942734" y="1313708"/>
                  </a:lnTo>
                  <a:lnTo>
                    <a:pt x="0" y="131370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4942734" cy="129465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TextBox 14" id="14"/>
          <p:cNvSpPr txBox="true"/>
          <p:nvPr/>
        </p:nvSpPr>
        <p:spPr>
          <a:xfrm rot="0">
            <a:off x="1572184" y="6107772"/>
            <a:ext cx="15115133" cy="2072004"/>
          </a:xfrm>
          <a:prstGeom prst="rect">
            <a:avLst/>
          </a:prstGeom>
        </p:spPr>
        <p:txBody>
          <a:bodyPr anchor="t" rtlCol="false" tIns="0" lIns="0" bIns="0" rIns="0">
            <a:spAutoFit/>
          </a:bodyPr>
          <a:lstStyle/>
          <a:p>
            <a:pPr algn="ctr">
              <a:lnSpc>
                <a:spcPts val="5389"/>
              </a:lnSpc>
            </a:pPr>
            <a:r>
              <a:rPr lang="en-US" sz="4899" spc="244">
                <a:solidFill>
                  <a:srgbClr val="3B51A3"/>
                </a:solidFill>
                <a:latin typeface="Filson Soft 3"/>
                <a:ea typeface="Filson Soft 3"/>
                <a:cs typeface="Filson Soft 3"/>
                <a:sym typeface="Filson Soft 3"/>
              </a:rPr>
              <a:t>Therapeutic parents learn how the brain works so they can help kids feel safe, calm, and connected. </a:t>
            </a:r>
          </a:p>
        </p:txBody>
      </p:sp>
      <p:sp>
        <p:nvSpPr>
          <p:cNvPr name="Freeform 15" id="15"/>
          <p:cNvSpPr/>
          <p:nvPr/>
        </p:nvSpPr>
        <p:spPr>
          <a:xfrm flipH="false" flipV="false" rot="0">
            <a:off x="2917046" y="2234092"/>
            <a:ext cx="3174595" cy="3158722"/>
          </a:xfrm>
          <a:custGeom>
            <a:avLst/>
            <a:gdLst/>
            <a:ahLst/>
            <a:cxnLst/>
            <a:rect r="r" b="b" t="t" l="l"/>
            <a:pathLst>
              <a:path h="3158722" w="3174595">
                <a:moveTo>
                  <a:pt x="0" y="0"/>
                </a:moveTo>
                <a:lnTo>
                  <a:pt x="3174596" y="0"/>
                </a:lnTo>
                <a:lnTo>
                  <a:pt x="3174596" y="3158723"/>
                </a:lnTo>
                <a:lnTo>
                  <a:pt x="0" y="31587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6951570" y="2234092"/>
            <a:ext cx="4108907" cy="3158722"/>
          </a:xfrm>
          <a:custGeom>
            <a:avLst/>
            <a:gdLst/>
            <a:ahLst/>
            <a:cxnLst/>
            <a:rect r="r" b="b" t="t" l="l"/>
            <a:pathLst>
              <a:path h="3158722" w="4108907">
                <a:moveTo>
                  <a:pt x="0" y="0"/>
                </a:moveTo>
                <a:lnTo>
                  <a:pt x="4108907" y="0"/>
                </a:lnTo>
                <a:lnTo>
                  <a:pt x="4108907" y="3158723"/>
                </a:lnTo>
                <a:lnTo>
                  <a:pt x="0" y="31587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1925139" y="2234092"/>
            <a:ext cx="3485487" cy="3158722"/>
          </a:xfrm>
          <a:custGeom>
            <a:avLst/>
            <a:gdLst/>
            <a:ahLst/>
            <a:cxnLst/>
            <a:rect r="r" b="b" t="t" l="l"/>
            <a:pathLst>
              <a:path h="3158722" w="3485487">
                <a:moveTo>
                  <a:pt x="0" y="0"/>
                </a:moveTo>
                <a:lnTo>
                  <a:pt x="3485487" y="0"/>
                </a:lnTo>
                <a:lnTo>
                  <a:pt x="3485487" y="3158723"/>
                </a:lnTo>
                <a:lnTo>
                  <a:pt x="0" y="31587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2266802" y="944937"/>
            <a:ext cx="2801783" cy="2787774"/>
          </a:xfrm>
          <a:custGeom>
            <a:avLst/>
            <a:gdLst/>
            <a:ahLst/>
            <a:cxnLst/>
            <a:rect r="r" b="b" t="t" l="l"/>
            <a:pathLst>
              <a:path h="2787774" w="2801783">
                <a:moveTo>
                  <a:pt x="0" y="0"/>
                </a:moveTo>
                <a:lnTo>
                  <a:pt x="2801783" y="0"/>
                </a:lnTo>
                <a:lnTo>
                  <a:pt x="2801783" y="2787775"/>
                </a:lnTo>
                <a:lnTo>
                  <a:pt x="0" y="27877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3"/>
                <a:ea typeface="Filson Soft 3"/>
                <a:cs typeface="Filson Soft 3"/>
                <a:sym typeface="Filson Soft 3"/>
              </a:rPr>
              <a:t>Regulate</a:t>
            </a:r>
          </a:p>
        </p:txBody>
      </p:sp>
      <p:sp>
        <p:nvSpPr>
          <p:cNvPr name="TextBox 16" id="16"/>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Perry &amp; Winfrey, What happened to you?: Conversations on trauma, resilience, and healing, 2021))</a:t>
            </a:r>
          </a:p>
        </p:txBody>
      </p:sp>
      <p:sp>
        <p:nvSpPr>
          <p:cNvPr name="TextBox 17" id="17"/>
          <p:cNvSpPr txBox="true"/>
          <p:nvPr/>
        </p:nvSpPr>
        <p:spPr>
          <a:xfrm rot="0">
            <a:off x="6740837" y="1778280"/>
            <a:ext cx="10318438" cy="2428022"/>
          </a:xfrm>
          <a:prstGeom prst="rect">
            <a:avLst/>
          </a:prstGeom>
        </p:spPr>
        <p:txBody>
          <a:bodyPr anchor="t" rtlCol="false" tIns="0" lIns="0" bIns="0" rIns="0">
            <a:spAutoFit/>
          </a:bodyPr>
          <a:lstStyle/>
          <a:p>
            <a:pPr algn="ctr">
              <a:lnSpc>
                <a:spcPts val="4080"/>
              </a:lnSpc>
            </a:pPr>
            <a:r>
              <a:rPr lang="en-US" sz="3709" spc="-74">
                <a:solidFill>
                  <a:srgbClr val="3B51A3"/>
                </a:solidFill>
                <a:latin typeface="Filson Soft 4"/>
                <a:ea typeface="Filson Soft 4"/>
                <a:cs typeface="Filson Soft 4"/>
                <a:sym typeface="Filson Soft 4"/>
              </a:rPr>
              <a:t>Regulate means adjusting your energy and actions to match what’s going on around you.</a:t>
            </a:r>
          </a:p>
          <a:p>
            <a:pPr algn="ctr">
              <a:lnSpc>
                <a:spcPts val="4080"/>
              </a:lnSpc>
            </a:pPr>
          </a:p>
          <a:p>
            <a:pPr algn="ctr">
              <a:lnSpc>
                <a:spcPts val="4080"/>
              </a:lnSpc>
            </a:pPr>
          </a:p>
          <a:p>
            <a:pPr algn="ctr">
              <a:lnSpc>
                <a:spcPts val="2720"/>
              </a:lnSpc>
              <a:spcBef>
                <a:spcPct val="0"/>
              </a:spcBef>
            </a:pPr>
          </a:p>
        </p:txBody>
      </p:sp>
      <p:sp>
        <p:nvSpPr>
          <p:cNvPr name="TextBox 18" id="18"/>
          <p:cNvSpPr txBox="true"/>
          <p:nvPr/>
        </p:nvSpPr>
        <p:spPr>
          <a:xfrm rot="0">
            <a:off x="17842317" y="984994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2266802" y="944937"/>
            <a:ext cx="2801783" cy="2787774"/>
          </a:xfrm>
          <a:custGeom>
            <a:avLst/>
            <a:gdLst/>
            <a:ahLst/>
            <a:cxnLst/>
            <a:rect r="r" b="b" t="t" l="l"/>
            <a:pathLst>
              <a:path h="2787774" w="2801783">
                <a:moveTo>
                  <a:pt x="0" y="0"/>
                </a:moveTo>
                <a:lnTo>
                  <a:pt x="2801783" y="0"/>
                </a:lnTo>
                <a:lnTo>
                  <a:pt x="2801783" y="2787775"/>
                </a:lnTo>
                <a:lnTo>
                  <a:pt x="0" y="27877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3"/>
                <a:ea typeface="Filson Soft 3"/>
                <a:cs typeface="Filson Soft 3"/>
                <a:sym typeface="Filson Soft 3"/>
              </a:rPr>
              <a:t>Regulate</a:t>
            </a:r>
          </a:p>
        </p:txBody>
      </p:sp>
      <p:sp>
        <p:nvSpPr>
          <p:cNvPr name="TextBox 16" id="16"/>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Perry &amp; Winfrey, What happened to you?: Conversations on trauma, resilience, and healing, 2021))</a:t>
            </a:r>
          </a:p>
        </p:txBody>
      </p:sp>
      <p:sp>
        <p:nvSpPr>
          <p:cNvPr name="TextBox 17" id="17"/>
          <p:cNvSpPr txBox="true"/>
          <p:nvPr/>
        </p:nvSpPr>
        <p:spPr>
          <a:xfrm rot="0">
            <a:off x="6740837" y="1778280"/>
            <a:ext cx="10318438" cy="4997618"/>
          </a:xfrm>
          <a:prstGeom prst="rect">
            <a:avLst/>
          </a:prstGeom>
        </p:spPr>
        <p:txBody>
          <a:bodyPr anchor="t" rtlCol="false" tIns="0" lIns="0" bIns="0" rIns="0">
            <a:spAutoFit/>
          </a:bodyPr>
          <a:lstStyle/>
          <a:p>
            <a:pPr algn="ctr">
              <a:lnSpc>
                <a:spcPts val="4080"/>
              </a:lnSpc>
            </a:pPr>
            <a:r>
              <a:rPr lang="en-US" sz="3709" spc="-74">
                <a:solidFill>
                  <a:srgbClr val="3B51A3"/>
                </a:solidFill>
                <a:latin typeface="Filson Soft 4"/>
                <a:ea typeface="Filson Soft 4"/>
                <a:cs typeface="Filson Soft 4"/>
                <a:sym typeface="Filson Soft 4"/>
              </a:rPr>
              <a:t>Regulate means adjusting your energy and actions to match what’s going on around you.</a:t>
            </a:r>
          </a:p>
          <a:p>
            <a:pPr algn="ctr">
              <a:lnSpc>
                <a:spcPts val="4080"/>
              </a:lnSpc>
            </a:pPr>
          </a:p>
          <a:p>
            <a:pPr algn="ctr">
              <a:lnSpc>
                <a:spcPts val="4080"/>
              </a:lnSpc>
            </a:pPr>
            <a:r>
              <a:rPr lang="en-US" sz="3709" spc="-74">
                <a:solidFill>
                  <a:srgbClr val="3B51A3"/>
                </a:solidFill>
                <a:latin typeface="Filson Soft 4"/>
                <a:ea typeface="Filson Soft 4"/>
                <a:cs typeface="Filson Soft 4"/>
                <a:sym typeface="Filson Soft 4"/>
              </a:rPr>
              <a:t>We can help kids manage trauma-based reactions like fight, run, freeze, or shut down, by using tools that help them feel safe and more in control.</a:t>
            </a:r>
          </a:p>
          <a:p>
            <a:pPr algn="ctr">
              <a:lnSpc>
                <a:spcPts val="4080"/>
              </a:lnSpc>
            </a:pPr>
          </a:p>
          <a:p>
            <a:pPr algn="ctr">
              <a:lnSpc>
                <a:spcPts val="4080"/>
              </a:lnSpc>
            </a:pPr>
          </a:p>
          <a:p>
            <a:pPr algn="ctr">
              <a:lnSpc>
                <a:spcPts val="2720"/>
              </a:lnSpc>
              <a:spcBef>
                <a:spcPct val="0"/>
              </a:spcBef>
            </a:pPr>
          </a:p>
        </p:txBody>
      </p:sp>
      <p:sp>
        <p:nvSpPr>
          <p:cNvPr name="TextBox 18" id="18"/>
          <p:cNvSpPr txBox="true"/>
          <p:nvPr/>
        </p:nvSpPr>
        <p:spPr>
          <a:xfrm rot="0">
            <a:off x="17842317" y="984994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2266802" y="944937"/>
            <a:ext cx="2801783" cy="2787774"/>
          </a:xfrm>
          <a:custGeom>
            <a:avLst/>
            <a:gdLst/>
            <a:ahLst/>
            <a:cxnLst/>
            <a:rect r="r" b="b" t="t" l="l"/>
            <a:pathLst>
              <a:path h="2787774" w="2801783">
                <a:moveTo>
                  <a:pt x="0" y="0"/>
                </a:moveTo>
                <a:lnTo>
                  <a:pt x="2801783" y="0"/>
                </a:lnTo>
                <a:lnTo>
                  <a:pt x="2801783" y="2787775"/>
                </a:lnTo>
                <a:lnTo>
                  <a:pt x="0" y="27877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3"/>
                <a:ea typeface="Filson Soft 3"/>
                <a:cs typeface="Filson Soft 3"/>
                <a:sym typeface="Filson Soft 3"/>
              </a:rPr>
              <a:t>Regulate</a:t>
            </a:r>
          </a:p>
        </p:txBody>
      </p:sp>
      <p:sp>
        <p:nvSpPr>
          <p:cNvPr name="TextBox 16" id="16"/>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Perry &amp; Winfrey, What happened to you?: Conversations on trauma, resilience, and healing, 2021))</a:t>
            </a:r>
          </a:p>
        </p:txBody>
      </p:sp>
      <p:sp>
        <p:nvSpPr>
          <p:cNvPr name="TextBox 17" id="17"/>
          <p:cNvSpPr txBox="true"/>
          <p:nvPr/>
        </p:nvSpPr>
        <p:spPr>
          <a:xfrm rot="0">
            <a:off x="6740837" y="1778280"/>
            <a:ext cx="10318438" cy="6539375"/>
          </a:xfrm>
          <a:prstGeom prst="rect">
            <a:avLst/>
          </a:prstGeom>
        </p:spPr>
        <p:txBody>
          <a:bodyPr anchor="t" rtlCol="false" tIns="0" lIns="0" bIns="0" rIns="0">
            <a:spAutoFit/>
          </a:bodyPr>
          <a:lstStyle/>
          <a:p>
            <a:pPr algn="ctr">
              <a:lnSpc>
                <a:spcPts val="4080"/>
              </a:lnSpc>
            </a:pPr>
            <a:r>
              <a:rPr lang="en-US" sz="3709" spc="-74">
                <a:solidFill>
                  <a:srgbClr val="3B51A3"/>
                </a:solidFill>
                <a:latin typeface="Filson Soft 4"/>
                <a:ea typeface="Filson Soft 4"/>
                <a:cs typeface="Filson Soft 4"/>
                <a:sym typeface="Filson Soft 4"/>
              </a:rPr>
              <a:t>Regulate means adjusting your energy and actions to match what’s going on around you.</a:t>
            </a:r>
          </a:p>
          <a:p>
            <a:pPr algn="ctr">
              <a:lnSpc>
                <a:spcPts val="4080"/>
              </a:lnSpc>
            </a:pPr>
          </a:p>
          <a:p>
            <a:pPr algn="ctr">
              <a:lnSpc>
                <a:spcPts val="4080"/>
              </a:lnSpc>
            </a:pPr>
            <a:r>
              <a:rPr lang="en-US" sz="3709" spc="-74">
                <a:solidFill>
                  <a:srgbClr val="3B51A3"/>
                </a:solidFill>
                <a:latin typeface="Filson Soft 4"/>
                <a:ea typeface="Filson Soft 4"/>
                <a:cs typeface="Filson Soft 4"/>
                <a:sym typeface="Filson Soft 4"/>
              </a:rPr>
              <a:t>We can help kids manage trauma-based reactions like fight, run, freeze, or shut down, by using tools that help them feel safe and more in control. </a:t>
            </a:r>
          </a:p>
          <a:p>
            <a:pPr algn="ctr">
              <a:lnSpc>
                <a:spcPts val="4080"/>
              </a:lnSpc>
            </a:pPr>
          </a:p>
          <a:p>
            <a:pPr algn="ctr">
              <a:lnSpc>
                <a:spcPts val="4080"/>
              </a:lnSpc>
            </a:pPr>
            <a:r>
              <a:rPr lang="en-US" sz="3709" spc="-74">
                <a:solidFill>
                  <a:srgbClr val="3B51A3"/>
                </a:solidFill>
                <a:latin typeface="Filson Soft 4"/>
                <a:ea typeface="Filson Soft 4"/>
                <a:cs typeface="Filson Soft 4"/>
                <a:sym typeface="Filson Soft 4"/>
              </a:rPr>
              <a:t>Being regulated doesn’t always mean being calm. It means the brain and body are working together in a way that fits the moment.</a:t>
            </a:r>
          </a:p>
          <a:p>
            <a:pPr algn="ctr">
              <a:lnSpc>
                <a:spcPts val="4080"/>
              </a:lnSpc>
            </a:pPr>
          </a:p>
          <a:p>
            <a:pPr algn="ctr">
              <a:lnSpc>
                <a:spcPts val="2720"/>
              </a:lnSpc>
              <a:spcBef>
                <a:spcPct val="0"/>
              </a:spcBef>
            </a:pPr>
          </a:p>
        </p:txBody>
      </p:sp>
      <p:sp>
        <p:nvSpPr>
          <p:cNvPr name="TextBox 18" id="18"/>
          <p:cNvSpPr txBox="true"/>
          <p:nvPr/>
        </p:nvSpPr>
        <p:spPr>
          <a:xfrm rot="0">
            <a:off x="17842317" y="984994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9088" r="0" b="29088"/>
            <a:stretch>
              <a:fillRect/>
            </a:stretch>
          </p:blipFill>
          <p:spPr>
            <a:xfrm flipH="false" flipV="false">
              <a:off x="0" y="0"/>
              <a:ext cx="24384000" cy="6794500"/>
            </a:xfrm>
            <a:prstGeom prst="rect">
              <a:avLst/>
            </a:prstGeom>
          </p:spPr>
        </p:pic>
        <p:pic>
          <p:nvPicPr>
            <p:cNvPr name="Picture 4" id="4"/>
            <p:cNvPicPr>
              <a:picLocks noChangeAspect="true"/>
            </p:cNvPicPr>
            <p:nvPr/>
          </p:nvPicPr>
          <p:blipFill>
            <a:blip r:embed="rId3"/>
            <a:srcRect l="15098" t="13100" r="561" b="26113"/>
            <a:stretch>
              <a:fillRect/>
            </a:stretch>
          </p:blipFill>
          <p:spPr>
            <a:xfrm flipH="false" flipV="false">
              <a:off x="0" y="6921500"/>
              <a:ext cx="14149917" cy="6794500"/>
            </a:xfrm>
            <a:prstGeom prst="rect">
              <a:avLst/>
            </a:prstGeom>
          </p:spPr>
        </p:pic>
        <p:pic>
          <p:nvPicPr>
            <p:cNvPr name="Picture 5" id="5"/>
            <p:cNvPicPr>
              <a:picLocks noChangeAspect="true"/>
            </p:cNvPicPr>
            <p:nvPr/>
          </p:nvPicPr>
          <p:blipFill>
            <a:blip r:embed="rId4"/>
            <a:srcRect l="353" t="0" r="353" b="0"/>
            <a:stretch>
              <a:fillRect/>
            </a:stretch>
          </p:blipFill>
          <p:spPr>
            <a:xfrm flipH="false" flipV="false">
              <a:off x="14276917" y="6921500"/>
              <a:ext cx="10107083" cy="6794500"/>
            </a:xfrm>
            <a:prstGeom prst="rect">
              <a:avLst/>
            </a:prstGeom>
          </p:spPr>
        </p:pic>
      </p:grpSp>
      <p:grpSp>
        <p:nvGrpSpPr>
          <p:cNvPr name="Group 6" id="6"/>
          <p:cNvGrpSpPr/>
          <p:nvPr/>
        </p:nvGrpSpPr>
        <p:grpSpPr>
          <a:xfrm rot="0">
            <a:off x="5187531" y="1930138"/>
            <a:ext cx="8630789" cy="6230780"/>
            <a:chOff x="0" y="0"/>
            <a:chExt cx="2273130" cy="1641028"/>
          </a:xfrm>
        </p:grpSpPr>
        <p:sp>
          <p:nvSpPr>
            <p:cNvPr name="Freeform 7" id="7"/>
            <p:cNvSpPr/>
            <p:nvPr/>
          </p:nvSpPr>
          <p:spPr>
            <a:xfrm flipH="false" flipV="false" rot="0">
              <a:off x="0" y="0"/>
              <a:ext cx="2273130" cy="1641029"/>
            </a:xfrm>
            <a:custGeom>
              <a:avLst/>
              <a:gdLst/>
              <a:ahLst/>
              <a:cxnLst/>
              <a:rect r="r" b="b" t="t" l="l"/>
              <a:pathLst>
                <a:path h="1641029" w="2273130">
                  <a:moveTo>
                    <a:pt x="0" y="0"/>
                  </a:moveTo>
                  <a:lnTo>
                    <a:pt x="2273130" y="0"/>
                  </a:lnTo>
                  <a:lnTo>
                    <a:pt x="2273130" y="1641029"/>
                  </a:lnTo>
                  <a:lnTo>
                    <a:pt x="0" y="1641029"/>
                  </a:lnTo>
                  <a:close/>
                </a:path>
              </a:pathLst>
            </a:custGeom>
            <a:solidFill>
              <a:srgbClr val="3B51A3"/>
            </a:solidFill>
          </p:spPr>
        </p:sp>
        <p:sp>
          <p:nvSpPr>
            <p:cNvPr name="TextBox 8" id="8"/>
            <p:cNvSpPr txBox="true"/>
            <p:nvPr/>
          </p:nvSpPr>
          <p:spPr>
            <a:xfrm>
              <a:off x="0" y="19050"/>
              <a:ext cx="2273130" cy="1621978"/>
            </a:xfrm>
            <a:prstGeom prst="rect">
              <a:avLst/>
            </a:prstGeom>
          </p:spPr>
          <p:txBody>
            <a:bodyPr anchor="ctr" rtlCol="false" tIns="50800" lIns="50800" bIns="50800" rIns="50800"/>
            <a:lstStyle/>
            <a:p>
              <a:pPr algn="ctr">
                <a:lnSpc>
                  <a:spcPts val="2419"/>
                </a:lnSpc>
              </a:pPr>
            </a:p>
          </p:txBody>
        </p:sp>
      </p:grpSp>
      <p:sp>
        <p:nvSpPr>
          <p:cNvPr name="TextBox 9" id="9"/>
          <p:cNvSpPr txBox="true"/>
          <p:nvPr/>
        </p:nvSpPr>
        <p:spPr>
          <a:xfrm rot="0">
            <a:off x="5501783" y="2195599"/>
            <a:ext cx="8002284" cy="5623657"/>
          </a:xfrm>
          <a:prstGeom prst="rect">
            <a:avLst/>
          </a:prstGeom>
        </p:spPr>
        <p:txBody>
          <a:bodyPr anchor="t" rtlCol="false" tIns="0" lIns="0" bIns="0" rIns="0">
            <a:spAutoFit/>
          </a:bodyPr>
          <a:lstStyle/>
          <a:p>
            <a:pPr algn="l">
              <a:lnSpc>
                <a:spcPts val="3809"/>
              </a:lnSpc>
            </a:pPr>
            <a:r>
              <a:rPr lang="en-US" sz="2721">
                <a:solidFill>
                  <a:srgbClr val="FFFFFF"/>
                </a:solidFill>
                <a:latin typeface="Filson Soft 4"/>
                <a:ea typeface="Filson Soft 4"/>
                <a:cs typeface="Filson Soft 4"/>
                <a:sym typeface="Filson Soft 4"/>
              </a:rPr>
              <a:t>Ways to help kids regulate:</a:t>
            </a:r>
          </a:p>
          <a:p>
            <a:pPr algn="l">
              <a:lnSpc>
                <a:spcPts val="3669"/>
              </a:lnSpc>
            </a:pP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moving from a hard activity to something calming</a:t>
            </a: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snuggling under a weighted blanket</a:t>
            </a: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swinging in a hammock</a:t>
            </a: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taking a walk</a:t>
            </a: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jumping on a trampoline</a:t>
            </a: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offering a hug</a:t>
            </a:r>
          </a:p>
          <a:p>
            <a:pPr algn="l" marL="587498" indent="-293749" lvl="1">
              <a:lnSpc>
                <a:spcPts val="3809"/>
              </a:lnSpc>
              <a:buFont typeface="Arial"/>
              <a:buChar char="•"/>
            </a:pPr>
            <a:r>
              <a:rPr lang="en-US" sz="2721">
                <a:solidFill>
                  <a:srgbClr val="FFFFFF"/>
                </a:solidFill>
                <a:latin typeface="Filson Soft 4"/>
                <a:ea typeface="Filson Soft 4"/>
                <a:cs typeface="Filson Soft 4"/>
                <a:sym typeface="Filson Soft 4"/>
              </a:rPr>
              <a:t>relaxing shoulders and taking a deep breath</a:t>
            </a:r>
          </a:p>
          <a:p>
            <a:pPr algn="ctr">
              <a:lnSpc>
                <a:spcPts val="3109"/>
              </a:lnSpc>
              <a:spcBef>
                <a:spcPct val="0"/>
              </a:spcBef>
            </a:pPr>
          </a:p>
        </p:txBody>
      </p:sp>
      <p:sp>
        <p:nvSpPr>
          <p:cNvPr name="TextBox 10" id="10"/>
          <p:cNvSpPr txBox="true"/>
          <p:nvPr/>
        </p:nvSpPr>
        <p:spPr>
          <a:xfrm rot="0">
            <a:off x="17558895" y="9928225"/>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TextBox 14" id="14"/>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3"/>
                <a:ea typeface="Filson Soft 3"/>
                <a:cs typeface="Filson Soft 3"/>
                <a:sym typeface="Filson Soft 3"/>
              </a:rPr>
              <a:t>Relate</a:t>
            </a:r>
          </a:p>
        </p:txBody>
      </p:sp>
      <p:sp>
        <p:nvSpPr>
          <p:cNvPr name="Freeform 15" id="15"/>
          <p:cNvSpPr/>
          <p:nvPr/>
        </p:nvSpPr>
        <p:spPr>
          <a:xfrm flipH="false" flipV="false" rot="0">
            <a:off x="2103558" y="1085850"/>
            <a:ext cx="3227094" cy="2480829"/>
          </a:xfrm>
          <a:custGeom>
            <a:avLst/>
            <a:gdLst/>
            <a:ahLst/>
            <a:cxnLst/>
            <a:rect r="r" b="b" t="t" l="l"/>
            <a:pathLst>
              <a:path h="2480829" w="3227094">
                <a:moveTo>
                  <a:pt x="0" y="0"/>
                </a:moveTo>
                <a:lnTo>
                  <a:pt x="3227094" y="0"/>
                </a:lnTo>
                <a:lnTo>
                  <a:pt x="3227094" y="2480829"/>
                </a:lnTo>
                <a:lnTo>
                  <a:pt x="0" y="24808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6" id="16"/>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Perry &amp; Winfrey, What happened to you?: Conversations on trauma, resilience, and healing, 2021))</a:t>
            </a:r>
          </a:p>
        </p:txBody>
      </p:sp>
      <p:sp>
        <p:nvSpPr>
          <p:cNvPr name="TextBox 17" id="17"/>
          <p:cNvSpPr txBox="true"/>
          <p:nvPr/>
        </p:nvSpPr>
        <p:spPr>
          <a:xfrm rot="0">
            <a:off x="6687811" y="2755518"/>
            <a:ext cx="10937072" cy="3455860"/>
          </a:xfrm>
          <a:prstGeom prst="rect">
            <a:avLst/>
          </a:prstGeom>
        </p:spPr>
        <p:txBody>
          <a:bodyPr anchor="t" rtlCol="false" tIns="0" lIns="0" bIns="0" rIns="0">
            <a:spAutoFit/>
          </a:bodyPr>
          <a:lstStyle/>
          <a:p>
            <a:pPr algn="ctr">
              <a:lnSpc>
                <a:spcPts val="4080"/>
              </a:lnSpc>
            </a:pPr>
            <a:r>
              <a:rPr lang="en-US" sz="3709" spc="-74">
                <a:solidFill>
                  <a:srgbClr val="3B51A3"/>
                </a:solidFill>
                <a:latin typeface="Filson Soft 4"/>
                <a:ea typeface="Filson Soft 4"/>
                <a:cs typeface="Filson Soft 4"/>
                <a:sym typeface="Filson Soft 4"/>
              </a:rPr>
              <a:t>Relate means staying connected to the child while helping them stay regulated.</a:t>
            </a:r>
          </a:p>
          <a:p>
            <a:pPr algn="ctr">
              <a:lnSpc>
                <a:spcPts val="4080"/>
              </a:lnSpc>
            </a:pPr>
          </a:p>
          <a:p>
            <a:pPr algn="ctr">
              <a:lnSpc>
                <a:spcPts val="4080"/>
              </a:lnSpc>
            </a:pPr>
            <a:r>
              <a:rPr lang="en-US" sz="3709" spc="-74">
                <a:solidFill>
                  <a:srgbClr val="3B51A3"/>
                </a:solidFill>
                <a:latin typeface="Filson Soft 4"/>
                <a:ea typeface="Filson Soft 4"/>
                <a:cs typeface="Filson Soft 4"/>
                <a:sym typeface="Filson Soft 4"/>
              </a:rPr>
              <a:t> We do this by being safe, calm, and tuned in to their feelings.</a:t>
            </a:r>
          </a:p>
          <a:p>
            <a:pPr algn="ctr">
              <a:lnSpc>
                <a:spcPts val="4080"/>
              </a:lnSpc>
            </a:pPr>
          </a:p>
          <a:p>
            <a:pPr algn="ctr">
              <a:lnSpc>
                <a:spcPts val="2720"/>
              </a:lnSpc>
              <a:spcBef>
                <a:spcPct val="0"/>
              </a:spcBef>
            </a:pPr>
          </a:p>
        </p:txBody>
      </p:sp>
      <p:sp>
        <p:nvSpPr>
          <p:cNvPr name="TextBox 18" id="18"/>
          <p:cNvSpPr txBox="true"/>
          <p:nvPr/>
        </p:nvSpPr>
        <p:spPr>
          <a:xfrm rot="0">
            <a:off x="17842317" y="984994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26</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2117" r="0" b="22117"/>
            <a:stretch>
              <a:fillRect/>
            </a:stretch>
          </p:blipFill>
          <p:spPr>
            <a:xfrm flipH="false" flipV="false">
              <a:off x="0" y="0"/>
              <a:ext cx="24384000" cy="9059333"/>
            </a:xfrm>
            <a:prstGeom prst="rect">
              <a:avLst/>
            </a:prstGeom>
          </p:spPr>
        </p:pic>
        <p:pic>
          <p:nvPicPr>
            <p:cNvPr name="Picture 4" id="4"/>
            <p:cNvPicPr>
              <a:picLocks noChangeAspect="true"/>
            </p:cNvPicPr>
            <p:nvPr/>
          </p:nvPicPr>
          <p:blipFill>
            <a:blip r:embed="rId3"/>
            <a:srcRect l="0" t="7958" r="0" b="7958"/>
            <a:stretch>
              <a:fillRect/>
            </a:stretch>
          </p:blipFill>
          <p:spPr>
            <a:xfrm flipH="false" flipV="false">
              <a:off x="0" y="9186333"/>
              <a:ext cx="8085667" cy="4529667"/>
            </a:xfrm>
            <a:prstGeom prst="rect">
              <a:avLst/>
            </a:prstGeom>
          </p:spPr>
        </p:pic>
        <p:pic>
          <p:nvPicPr>
            <p:cNvPr name="Picture 5" id="5"/>
            <p:cNvPicPr>
              <a:picLocks noChangeAspect="true"/>
            </p:cNvPicPr>
            <p:nvPr/>
          </p:nvPicPr>
          <p:blipFill>
            <a:blip r:embed="rId4"/>
            <a:srcRect l="0" t="0" r="0" b="54175"/>
            <a:stretch>
              <a:fillRect/>
            </a:stretch>
          </p:blipFill>
          <p:spPr>
            <a:xfrm flipH="false" flipV="false">
              <a:off x="8212667" y="9186333"/>
              <a:ext cx="16171333" cy="4529667"/>
            </a:xfrm>
            <a:prstGeom prst="rect">
              <a:avLst/>
            </a:prstGeom>
          </p:spPr>
        </p:pic>
      </p:grpSp>
      <p:grpSp>
        <p:nvGrpSpPr>
          <p:cNvPr name="Group 6" id="6"/>
          <p:cNvGrpSpPr/>
          <p:nvPr/>
        </p:nvGrpSpPr>
        <p:grpSpPr>
          <a:xfrm rot="0">
            <a:off x="11836047" y="247650"/>
            <a:ext cx="6191603" cy="5276316"/>
            <a:chOff x="0" y="0"/>
            <a:chExt cx="1630710" cy="1389647"/>
          </a:xfrm>
        </p:grpSpPr>
        <p:sp>
          <p:nvSpPr>
            <p:cNvPr name="Freeform 7" id="7"/>
            <p:cNvSpPr/>
            <p:nvPr/>
          </p:nvSpPr>
          <p:spPr>
            <a:xfrm flipH="false" flipV="false" rot="0">
              <a:off x="0" y="0"/>
              <a:ext cx="1630710" cy="1389647"/>
            </a:xfrm>
            <a:custGeom>
              <a:avLst/>
              <a:gdLst/>
              <a:ahLst/>
              <a:cxnLst/>
              <a:rect r="r" b="b" t="t" l="l"/>
              <a:pathLst>
                <a:path h="1389647" w="1630710">
                  <a:moveTo>
                    <a:pt x="0" y="0"/>
                  </a:moveTo>
                  <a:lnTo>
                    <a:pt x="1630710" y="0"/>
                  </a:lnTo>
                  <a:lnTo>
                    <a:pt x="1630710" y="1389647"/>
                  </a:lnTo>
                  <a:lnTo>
                    <a:pt x="0" y="1389647"/>
                  </a:lnTo>
                  <a:close/>
                </a:path>
              </a:pathLst>
            </a:custGeom>
            <a:solidFill>
              <a:srgbClr val="3B51A3"/>
            </a:solidFill>
          </p:spPr>
        </p:sp>
        <p:sp>
          <p:nvSpPr>
            <p:cNvPr name="TextBox 8" id="8"/>
            <p:cNvSpPr txBox="true"/>
            <p:nvPr/>
          </p:nvSpPr>
          <p:spPr>
            <a:xfrm>
              <a:off x="0" y="19050"/>
              <a:ext cx="1630710" cy="1370597"/>
            </a:xfrm>
            <a:prstGeom prst="rect">
              <a:avLst/>
            </a:prstGeom>
          </p:spPr>
          <p:txBody>
            <a:bodyPr anchor="ctr" rtlCol="false" tIns="50800" lIns="50800" bIns="50800" rIns="50800"/>
            <a:lstStyle/>
            <a:p>
              <a:pPr algn="ctr">
                <a:lnSpc>
                  <a:spcPts val="2419"/>
                </a:lnSpc>
              </a:pPr>
            </a:p>
          </p:txBody>
        </p:sp>
      </p:grpSp>
      <p:sp>
        <p:nvSpPr>
          <p:cNvPr name="TextBox 9" id="9"/>
          <p:cNvSpPr txBox="true"/>
          <p:nvPr/>
        </p:nvSpPr>
        <p:spPr>
          <a:xfrm rot="0">
            <a:off x="12218138" y="939219"/>
            <a:ext cx="5391199" cy="3816978"/>
          </a:xfrm>
          <a:prstGeom prst="rect">
            <a:avLst/>
          </a:prstGeom>
        </p:spPr>
        <p:txBody>
          <a:bodyPr anchor="t" rtlCol="false" tIns="0" lIns="0" bIns="0" rIns="0">
            <a:spAutoFit/>
          </a:bodyPr>
          <a:lstStyle/>
          <a:p>
            <a:pPr algn="l" marL="604997" indent="-302499" lvl="1">
              <a:lnSpc>
                <a:spcPts val="3923"/>
              </a:lnSpc>
              <a:buFont typeface="Arial"/>
              <a:buChar char="•"/>
            </a:pPr>
            <a:r>
              <a:rPr lang="en-US" sz="2802">
                <a:solidFill>
                  <a:srgbClr val="FFFFFF"/>
                </a:solidFill>
                <a:latin typeface="Filson Soft 4"/>
                <a:ea typeface="Filson Soft 4"/>
                <a:cs typeface="Filson Soft 4"/>
                <a:sym typeface="Filson Soft 4"/>
              </a:rPr>
              <a:t>Showing empathy</a:t>
            </a:r>
          </a:p>
          <a:p>
            <a:pPr algn="l">
              <a:lnSpc>
                <a:spcPts val="3923"/>
              </a:lnSpc>
            </a:pPr>
          </a:p>
          <a:p>
            <a:pPr algn="l" marL="604997" indent="-302499" lvl="1">
              <a:lnSpc>
                <a:spcPts val="3923"/>
              </a:lnSpc>
              <a:buFont typeface="Arial"/>
              <a:buChar char="•"/>
            </a:pPr>
            <a:r>
              <a:rPr lang="en-US" sz="2802">
                <a:solidFill>
                  <a:srgbClr val="FFFFFF"/>
                </a:solidFill>
                <a:latin typeface="Filson Soft 4"/>
                <a:ea typeface="Filson Soft 4"/>
                <a:cs typeface="Filson Soft 4"/>
                <a:sym typeface="Filson Soft 4"/>
              </a:rPr>
              <a:t>Staying in control of our own reactions</a:t>
            </a:r>
          </a:p>
          <a:p>
            <a:pPr algn="l">
              <a:lnSpc>
                <a:spcPts val="3923"/>
              </a:lnSpc>
            </a:pPr>
          </a:p>
          <a:p>
            <a:pPr algn="l" marL="604997" indent="-302499" lvl="1">
              <a:lnSpc>
                <a:spcPts val="3923"/>
              </a:lnSpc>
              <a:buFont typeface="Arial"/>
              <a:buChar char="•"/>
            </a:pPr>
            <a:r>
              <a:rPr lang="en-US" sz="2802">
                <a:solidFill>
                  <a:srgbClr val="FFFFFF"/>
                </a:solidFill>
                <a:latin typeface="Filson Soft 4"/>
                <a:ea typeface="Filson Soft 4"/>
                <a:cs typeface="Filson Soft 4"/>
                <a:sym typeface="Filson Soft 4"/>
              </a:rPr>
              <a:t>Using a kind tone and gentle facial expressions</a:t>
            </a:r>
          </a:p>
          <a:p>
            <a:pPr algn="ctr">
              <a:lnSpc>
                <a:spcPts val="2657"/>
              </a:lnSpc>
            </a:pPr>
          </a:p>
        </p:txBody>
      </p:sp>
      <p:sp>
        <p:nvSpPr>
          <p:cNvPr name="TextBox 10" id="10"/>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27</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2253373" y="975876"/>
            <a:ext cx="3009720" cy="2727559"/>
          </a:xfrm>
          <a:custGeom>
            <a:avLst/>
            <a:gdLst/>
            <a:ahLst/>
            <a:cxnLst/>
            <a:rect r="r" b="b" t="t" l="l"/>
            <a:pathLst>
              <a:path h="2727559" w="3009720">
                <a:moveTo>
                  <a:pt x="0" y="0"/>
                </a:moveTo>
                <a:lnTo>
                  <a:pt x="3009720" y="0"/>
                </a:lnTo>
                <a:lnTo>
                  <a:pt x="3009720" y="2727559"/>
                </a:lnTo>
                <a:lnTo>
                  <a:pt x="0" y="27275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6687811" y="2755518"/>
            <a:ext cx="10937072" cy="5001782"/>
          </a:xfrm>
          <a:prstGeom prst="rect">
            <a:avLst/>
          </a:prstGeom>
        </p:spPr>
        <p:txBody>
          <a:bodyPr anchor="t" rtlCol="false" tIns="0" lIns="0" bIns="0" rIns="0">
            <a:spAutoFit/>
          </a:bodyPr>
          <a:lstStyle/>
          <a:p>
            <a:pPr algn="just">
              <a:lnSpc>
                <a:spcPts val="4080"/>
              </a:lnSpc>
            </a:pPr>
            <a:r>
              <a:rPr lang="en-US" sz="3709" spc="-74">
                <a:solidFill>
                  <a:srgbClr val="3B51A3"/>
                </a:solidFill>
                <a:latin typeface="Filson Soft 4"/>
                <a:ea typeface="Filson Soft 4"/>
                <a:cs typeface="Filson Soft 4"/>
                <a:sym typeface="Filson Soft 4"/>
              </a:rPr>
              <a:t>Reason means we help kids:</a:t>
            </a:r>
          </a:p>
          <a:p>
            <a:pPr algn="just">
              <a:lnSpc>
                <a:spcPts val="4080"/>
              </a:lnSpc>
            </a:pPr>
          </a:p>
          <a:p>
            <a:pPr algn="just" marL="800850" indent="-400425" lvl="1">
              <a:lnSpc>
                <a:spcPts val="4080"/>
              </a:lnSpc>
              <a:buFont typeface="Arial"/>
              <a:buChar char="•"/>
            </a:pPr>
            <a:r>
              <a:rPr lang="en-US" sz="3709" spc="-74">
                <a:solidFill>
                  <a:srgbClr val="3B51A3"/>
                </a:solidFill>
                <a:latin typeface="Filson Soft 4"/>
                <a:ea typeface="Filson Soft 4"/>
                <a:cs typeface="Filson Soft 4"/>
                <a:sym typeface="Filson Soft 4"/>
              </a:rPr>
              <a:t>think about what happened</a:t>
            </a:r>
          </a:p>
          <a:p>
            <a:pPr algn="just" marL="800850" indent="-400425" lvl="1">
              <a:lnSpc>
                <a:spcPts val="4080"/>
              </a:lnSpc>
              <a:buFont typeface="Arial"/>
              <a:buChar char="•"/>
            </a:pPr>
            <a:r>
              <a:rPr lang="en-US" sz="3709" spc="-74">
                <a:solidFill>
                  <a:srgbClr val="3B51A3"/>
                </a:solidFill>
                <a:latin typeface="Filson Soft 4"/>
                <a:ea typeface="Filson Soft 4"/>
                <a:cs typeface="Filson Soft 4"/>
                <a:sym typeface="Filson Soft 4"/>
              </a:rPr>
              <a:t>learn from it</a:t>
            </a:r>
          </a:p>
          <a:p>
            <a:pPr algn="just" marL="800850" indent="-400425" lvl="1">
              <a:lnSpc>
                <a:spcPts val="4080"/>
              </a:lnSpc>
              <a:buFont typeface="Arial"/>
              <a:buChar char="•"/>
            </a:pPr>
            <a:r>
              <a:rPr lang="en-US" sz="3709" spc="-74">
                <a:solidFill>
                  <a:srgbClr val="3B51A3"/>
                </a:solidFill>
                <a:latin typeface="Filson Soft 4"/>
                <a:ea typeface="Filson Soft 4"/>
                <a:cs typeface="Filson Soft 4"/>
                <a:sym typeface="Filson Soft 4"/>
              </a:rPr>
              <a:t>talk about their feelings</a:t>
            </a:r>
          </a:p>
          <a:p>
            <a:pPr algn="just" marL="800850" indent="-400425" lvl="1">
              <a:lnSpc>
                <a:spcPts val="4080"/>
              </a:lnSpc>
              <a:buFont typeface="Arial"/>
              <a:buChar char="•"/>
            </a:pPr>
            <a:r>
              <a:rPr lang="en-US" sz="3709" spc="-74">
                <a:solidFill>
                  <a:srgbClr val="3B51A3"/>
                </a:solidFill>
                <a:latin typeface="Filson Soft 4"/>
                <a:ea typeface="Filson Soft 4"/>
                <a:cs typeface="Filson Soft 4"/>
                <a:sym typeface="Filson Soft 4"/>
              </a:rPr>
              <a:t>build confidence</a:t>
            </a:r>
          </a:p>
          <a:p>
            <a:pPr algn="just">
              <a:lnSpc>
                <a:spcPts val="4080"/>
              </a:lnSpc>
            </a:pPr>
          </a:p>
          <a:p>
            <a:pPr algn="ctr">
              <a:lnSpc>
                <a:spcPts val="4080"/>
              </a:lnSpc>
            </a:pPr>
            <a:r>
              <a:rPr lang="en-US" sz="3709" spc="-74">
                <a:solidFill>
                  <a:srgbClr val="3B51A3"/>
                </a:solidFill>
                <a:latin typeface="Filson Soft 4"/>
                <a:ea typeface="Filson Soft 4"/>
                <a:cs typeface="Filson Soft 4"/>
                <a:sym typeface="Filson Soft 4"/>
              </a:rPr>
              <a:t>This is where teaching happens!</a:t>
            </a:r>
          </a:p>
          <a:p>
            <a:pPr algn="just">
              <a:lnSpc>
                <a:spcPts val="4080"/>
              </a:lnSpc>
            </a:pPr>
          </a:p>
          <a:p>
            <a:pPr algn="just">
              <a:lnSpc>
                <a:spcPts val="2720"/>
              </a:lnSpc>
              <a:spcBef>
                <a:spcPct val="0"/>
              </a:spcBef>
            </a:pPr>
          </a:p>
        </p:txBody>
      </p:sp>
      <p:sp>
        <p:nvSpPr>
          <p:cNvPr name="TextBox 16" id="16"/>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3"/>
                <a:ea typeface="Filson Soft 3"/>
                <a:cs typeface="Filson Soft 3"/>
                <a:sym typeface="Filson Soft 3"/>
              </a:rPr>
              <a:t>Reason</a:t>
            </a:r>
          </a:p>
        </p:txBody>
      </p:sp>
      <p:sp>
        <p:nvSpPr>
          <p:cNvPr name="TextBox 17" id="17"/>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Perry &amp; Winfrey, What happened to you?: Conversations on trauma, resilience, and healing, 2021))</a:t>
            </a:r>
          </a:p>
        </p:txBody>
      </p:sp>
      <p:sp>
        <p:nvSpPr>
          <p:cNvPr name="TextBox 18" id="18"/>
          <p:cNvSpPr txBox="true"/>
          <p:nvPr/>
        </p:nvSpPr>
        <p:spPr>
          <a:xfrm rot="0">
            <a:off x="17842317" y="984994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28</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13505" r="0" b="44749"/>
            <a:stretch>
              <a:fillRect/>
            </a:stretch>
          </p:blipFill>
          <p:spPr>
            <a:xfrm flipH="false" flipV="false">
              <a:off x="0" y="0"/>
              <a:ext cx="24384000" cy="6794500"/>
            </a:xfrm>
            <a:prstGeom prst="rect">
              <a:avLst/>
            </a:prstGeom>
          </p:spPr>
        </p:pic>
        <p:pic>
          <p:nvPicPr>
            <p:cNvPr name="Picture 4" id="4"/>
            <p:cNvPicPr>
              <a:picLocks noChangeAspect="true"/>
            </p:cNvPicPr>
            <p:nvPr/>
          </p:nvPicPr>
          <p:blipFill>
            <a:blip r:embed="rId3"/>
            <a:srcRect l="2395" t="13058" r="0" b="16595"/>
            <a:stretch>
              <a:fillRect/>
            </a:stretch>
          </p:blipFill>
          <p:spPr>
            <a:xfrm flipH="false" flipV="false">
              <a:off x="0" y="6921500"/>
              <a:ext cx="14149917" cy="6794500"/>
            </a:xfrm>
            <a:prstGeom prst="rect">
              <a:avLst/>
            </a:prstGeom>
          </p:spPr>
        </p:pic>
        <p:pic>
          <p:nvPicPr>
            <p:cNvPr name="Picture 5" id="5"/>
            <p:cNvPicPr>
              <a:picLocks noChangeAspect="true"/>
            </p:cNvPicPr>
            <p:nvPr/>
          </p:nvPicPr>
          <p:blipFill>
            <a:blip r:embed="rId4"/>
            <a:srcRect l="20279" t="19996" r="282" b="0"/>
            <a:stretch>
              <a:fillRect/>
            </a:stretch>
          </p:blipFill>
          <p:spPr>
            <a:xfrm flipH="false" flipV="false">
              <a:off x="14276917" y="6921500"/>
              <a:ext cx="10107083" cy="6794500"/>
            </a:xfrm>
            <a:prstGeom prst="rect">
              <a:avLst/>
            </a:prstGeom>
          </p:spPr>
        </p:pic>
      </p:grpSp>
      <p:grpSp>
        <p:nvGrpSpPr>
          <p:cNvPr name="Group 6" id="6"/>
          <p:cNvGrpSpPr/>
          <p:nvPr/>
        </p:nvGrpSpPr>
        <p:grpSpPr>
          <a:xfrm rot="0">
            <a:off x="11206415" y="546616"/>
            <a:ext cx="6827913" cy="6001002"/>
            <a:chOff x="0" y="0"/>
            <a:chExt cx="1798298" cy="1580511"/>
          </a:xfrm>
        </p:grpSpPr>
        <p:sp>
          <p:nvSpPr>
            <p:cNvPr name="Freeform 7" id="7"/>
            <p:cNvSpPr/>
            <p:nvPr/>
          </p:nvSpPr>
          <p:spPr>
            <a:xfrm flipH="false" flipV="false" rot="0">
              <a:off x="0" y="0"/>
              <a:ext cx="1798298" cy="1580511"/>
            </a:xfrm>
            <a:custGeom>
              <a:avLst/>
              <a:gdLst/>
              <a:ahLst/>
              <a:cxnLst/>
              <a:rect r="r" b="b" t="t" l="l"/>
              <a:pathLst>
                <a:path h="1580511" w="1798298">
                  <a:moveTo>
                    <a:pt x="0" y="0"/>
                  </a:moveTo>
                  <a:lnTo>
                    <a:pt x="1798298" y="0"/>
                  </a:lnTo>
                  <a:lnTo>
                    <a:pt x="1798298" y="1580511"/>
                  </a:lnTo>
                  <a:lnTo>
                    <a:pt x="0" y="1580511"/>
                  </a:lnTo>
                  <a:close/>
                </a:path>
              </a:pathLst>
            </a:custGeom>
            <a:solidFill>
              <a:srgbClr val="3B51A3"/>
            </a:solidFill>
          </p:spPr>
        </p:sp>
        <p:sp>
          <p:nvSpPr>
            <p:cNvPr name="TextBox 8" id="8"/>
            <p:cNvSpPr txBox="true"/>
            <p:nvPr/>
          </p:nvSpPr>
          <p:spPr>
            <a:xfrm>
              <a:off x="0" y="19050"/>
              <a:ext cx="1798298" cy="1561461"/>
            </a:xfrm>
            <a:prstGeom prst="rect">
              <a:avLst/>
            </a:prstGeom>
          </p:spPr>
          <p:txBody>
            <a:bodyPr anchor="ctr" rtlCol="false" tIns="50800" lIns="50800" bIns="50800" rIns="50800"/>
            <a:lstStyle/>
            <a:p>
              <a:pPr algn="ctr">
                <a:lnSpc>
                  <a:spcPts val="2419"/>
                </a:lnSpc>
              </a:pPr>
            </a:p>
          </p:txBody>
        </p:sp>
      </p:grpSp>
      <p:sp>
        <p:nvSpPr>
          <p:cNvPr name="TextBox 9" id="9"/>
          <p:cNvSpPr txBox="true"/>
          <p:nvPr/>
        </p:nvSpPr>
        <p:spPr>
          <a:xfrm rot="0">
            <a:off x="11510734" y="1201892"/>
            <a:ext cx="6219275" cy="5715440"/>
          </a:xfrm>
          <a:prstGeom prst="rect">
            <a:avLst/>
          </a:prstGeom>
        </p:spPr>
        <p:txBody>
          <a:bodyPr anchor="t" rtlCol="false" tIns="0" lIns="0" bIns="0" rIns="0">
            <a:spAutoFit/>
          </a:bodyPr>
          <a:lstStyle/>
          <a:p>
            <a:pPr algn="l">
              <a:lnSpc>
                <a:spcPts val="4249"/>
              </a:lnSpc>
            </a:pPr>
            <a:r>
              <a:rPr lang="en-US" sz="3035">
                <a:solidFill>
                  <a:srgbClr val="FFFFFF"/>
                </a:solidFill>
                <a:latin typeface="Filson Soft 4"/>
                <a:ea typeface="Filson Soft 4"/>
                <a:cs typeface="Filson Soft 4"/>
                <a:sym typeface="Filson Soft 4"/>
              </a:rPr>
              <a:t>Teaching includes:</a:t>
            </a:r>
          </a:p>
          <a:p>
            <a:pPr algn="l">
              <a:lnSpc>
                <a:spcPts val="4249"/>
              </a:lnSpc>
            </a:pPr>
          </a:p>
          <a:p>
            <a:pPr algn="l" marL="655283" indent="-327641" lvl="1">
              <a:lnSpc>
                <a:spcPts val="4249"/>
              </a:lnSpc>
              <a:buFont typeface="Arial"/>
              <a:buChar char="•"/>
            </a:pPr>
            <a:r>
              <a:rPr lang="en-US" sz="3035">
                <a:solidFill>
                  <a:srgbClr val="FFFFFF"/>
                </a:solidFill>
                <a:latin typeface="Filson Soft 4"/>
                <a:ea typeface="Filson Soft 4"/>
                <a:cs typeface="Filson Soft 4"/>
                <a:sym typeface="Filson Soft 4"/>
              </a:rPr>
              <a:t>talking about what went wrong</a:t>
            </a:r>
          </a:p>
          <a:p>
            <a:pPr algn="l" marL="655283" indent="-327641" lvl="1">
              <a:lnSpc>
                <a:spcPts val="4249"/>
              </a:lnSpc>
              <a:buFont typeface="Arial"/>
              <a:buChar char="•"/>
            </a:pPr>
            <a:r>
              <a:rPr lang="en-US" sz="3035">
                <a:solidFill>
                  <a:srgbClr val="FFFFFF"/>
                </a:solidFill>
                <a:latin typeface="Filson Soft 4"/>
                <a:ea typeface="Filson Soft 4"/>
                <a:cs typeface="Filson Soft 4"/>
                <a:sym typeface="Filson Soft 4"/>
              </a:rPr>
              <a:t>understanding why the mistake happened</a:t>
            </a:r>
          </a:p>
          <a:p>
            <a:pPr algn="l" marL="655283" indent="-327641" lvl="1">
              <a:lnSpc>
                <a:spcPts val="4249"/>
              </a:lnSpc>
              <a:buFont typeface="Arial"/>
              <a:buChar char="•"/>
            </a:pPr>
            <a:r>
              <a:rPr lang="en-US" sz="3035">
                <a:solidFill>
                  <a:srgbClr val="FFFFFF"/>
                </a:solidFill>
                <a:latin typeface="Filson Soft 4"/>
                <a:ea typeface="Filson Soft 4"/>
                <a:cs typeface="Filson Soft 4"/>
                <a:sym typeface="Filson Soft 4"/>
              </a:rPr>
              <a:t>deciding what to do next time</a:t>
            </a:r>
          </a:p>
          <a:p>
            <a:pPr algn="l" marL="655283" indent="-327641" lvl="1">
              <a:lnSpc>
                <a:spcPts val="4249"/>
              </a:lnSpc>
              <a:buFont typeface="Arial"/>
              <a:buChar char="•"/>
            </a:pPr>
            <a:r>
              <a:rPr lang="en-US" sz="3035">
                <a:solidFill>
                  <a:srgbClr val="FFFFFF"/>
                </a:solidFill>
                <a:latin typeface="Filson Soft 4"/>
                <a:ea typeface="Filson Soft 4"/>
                <a:cs typeface="Filson Soft 4"/>
                <a:sym typeface="Filson Soft 4"/>
              </a:rPr>
              <a:t>repairing the mistake</a:t>
            </a:r>
          </a:p>
          <a:p>
            <a:pPr algn="l">
              <a:lnSpc>
                <a:spcPts val="4109"/>
              </a:lnSpc>
            </a:pPr>
          </a:p>
          <a:p>
            <a:pPr algn="ctr">
              <a:lnSpc>
                <a:spcPts val="3052"/>
              </a:lnSpc>
            </a:pPr>
          </a:p>
        </p:txBody>
      </p:sp>
      <p:sp>
        <p:nvSpPr>
          <p:cNvPr name="TextBox 10" id="10"/>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29</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9530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sp>
        <p:nvSpPr>
          <p:cNvPr name="TextBox 3" id="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3</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05687" y="-6459897"/>
            <a:ext cx="25337475" cy="19027102"/>
          </a:xfrm>
          <a:custGeom>
            <a:avLst/>
            <a:gdLst/>
            <a:ahLst/>
            <a:cxnLst/>
            <a:rect r="r" b="b" t="t" l="l"/>
            <a:pathLst>
              <a:path h="19027102" w="25337475">
                <a:moveTo>
                  <a:pt x="0" y="0"/>
                </a:moveTo>
                <a:lnTo>
                  <a:pt x="25337474" y="0"/>
                </a:lnTo>
                <a:lnTo>
                  <a:pt x="25337474" y="19027102"/>
                </a:lnTo>
                <a:lnTo>
                  <a:pt x="0" y="19027102"/>
                </a:lnTo>
                <a:lnTo>
                  <a:pt x="0" y="0"/>
                </a:lnTo>
                <a:close/>
              </a:path>
            </a:pathLst>
          </a:custGeom>
          <a:blipFill>
            <a:blip r:embed="rId3"/>
            <a:stretch>
              <a:fillRect l="0" t="-36806" r="0" b="-63065"/>
            </a:stretch>
          </a:blipFill>
        </p:spPr>
      </p:sp>
      <p:sp>
        <p:nvSpPr>
          <p:cNvPr name="TextBox 3" id="3"/>
          <p:cNvSpPr txBox="true"/>
          <p:nvPr/>
        </p:nvSpPr>
        <p:spPr>
          <a:xfrm rot="0">
            <a:off x="16296572" y="9852533"/>
            <a:ext cx="136652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1D1B1A"/>
                </a:solidFill>
                <a:latin typeface="Filson Soft 2"/>
                <a:ea typeface="Filson Soft 2"/>
                <a:cs typeface="Filson Soft 2"/>
                <a:sym typeface="Filson Soft 2"/>
              </a:rPr>
              <a:t>(Douglas, 2021, p.4)</a:t>
            </a:r>
          </a:p>
        </p:txBody>
      </p:sp>
      <p:sp>
        <p:nvSpPr>
          <p:cNvPr name="TextBox 4" id="4"/>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30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371300"/>
            <a:ext cx="15434369" cy="8210965"/>
            <a:chOff x="0" y="0"/>
            <a:chExt cx="4953000" cy="2634958"/>
          </a:xfrm>
        </p:grpSpPr>
        <p:sp>
          <p:nvSpPr>
            <p:cNvPr name="Freeform 3" id="3"/>
            <p:cNvSpPr/>
            <p:nvPr/>
          </p:nvSpPr>
          <p:spPr>
            <a:xfrm flipH="false" flipV="false" rot="0">
              <a:off x="0" y="0"/>
              <a:ext cx="4953000" cy="2634958"/>
            </a:xfrm>
            <a:custGeom>
              <a:avLst/>
              <a:gdLst/>
              <a:ahLst/>
              <a:cxnLst/>
              <a:rect r="r" b="b" t="t" l="l"/>
              <a:pathLst>
                <a:path h="2634958" w="4953000">
                  <a:moveTo>
                    <a:pt x="0" y="0"/>
                  </a:moveTo>
                  <a:lnTo>
                    <a:pt x="4953000" y="0"/>
                  </a:lnTo>
                  <a:lnTo>
                    <a:pt x="4953000" y="2634958"/>
                  </a:lnTo>
                  <a:lnTo>
                    <a:pt x="0" y="2634958"/>
                  </a:lnTo>
                  <a:close/>
                </a:path>
              </a:pathLst>
            </a:custGeom>
            <a:ln w="19050" cap="sq">
              <a:solidFill>
                <a:srgbClr val="3B51A3"/>
              </a:solidFill>
              <a:prstDash val="solid"/>
              <a:miter/>
            </a:ln>
          </p:spPr>
        </p:sp>
        <p:sp>
          <p:nvSpPr>
            <p:cNvPr name="TextBox 4" id="4"/>
            <p:cNvSpPr txBox="true"/>
            <p:nvPr/>
          </p:nvSpPr>
          <p:spPr>
            <a:xfrm>
              <a:off x="0" y="19050"/>
              <a:ext cx="4953000" cy="2615908"/>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15434369" cy="1772200"/>
            <a:chOff x="0" y="0"/>
            <a:chExt cx="4953000" cy="568712"/>
          </a:xfrm>
        </p:grpSpPr>
        <p:sp>
          <p:nvSpPr>
            <p:cNvPr name="Freeform 6" id="6"/>
            <p:cNvSpPr/>
            <p:nvPr/>
          </p:nvSpPr>
          <p:spPr>
            <a:xfrm flipH="false" flipV="false" rot="0">
              <a:off x="0" y="0"/>
              <a:ext cx="4953000" cy="568712"/>
            </a:xfrm>
            <a:custGeom>
              <a:avLst/>
              <a:gdLst/>
              <a:ahLst/>
              <a:cxnLst/>
              <a:rect r="r" b="b" t="t" l="l"/>
              <a:pathLst>
                <a:path h="568712" w="4953000">
                  <a:moveTo>
                    <a:pt x="0" y="0"/>
                  </a:moveTo>
                  <a:lnTo>
                    <a:pt x="4953000" y="0"/>
                  </a:lnTo>
                  <a:lnTo>
                    <a:pt x="4953000" y="568712"/>
                  </a:lnTo>
                  <a:lnTo>
                    <a:pt x="0" y="568712"/>
                  </a:lnTo>
                  <a:close/>
                </a:path>
              </a:pathLst>
            </a:custGeom>
            <a:solidFill>
              <a:srgbClr val="3B51A3"/>
            </a:solidFill>
          </p:spPr>
        </p:sp>
        <p:sp>
          <p:nvSpPr>
            <p:cNvPr name="TextBox 7" id="7"/>
            <p:cNvSpPr txBox="true"/>
            <p:nvPr/>
          </p:nvSpPr>
          <p:spPr>
            <a:xfrm>
              <a:off x="0" y="19050"/>
              <a:ext cx="4953000" cy="549662"/>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4379911" y="775466"/>
            <a:ext cx="10480677" cy="1967527"/>
            <a:chOff x="0" y="0"/>
            <a:chExt cx="5924594" cy="1112218"/>
          </a:xfrm>
        </p:grpSpPr>
        <p:sp>
          <p:nvSpPr>
            <p:cNvPr name="Freeform 9" id="9"/>
            <p:cNvSpPr/>
            <p:nvPr/>
          </p:nvSpPr>
          <p:spPr>
            <a:xfrm flipH="false" flipV="false" rot="0">
              <a:off x="0" y="0"/>
              <a:ext cx="5924594" cy="1112218"/>
            </a:xfrm>
            <a:custGeom>
              <a:avLst/>
              <a:gdLst/>
              <a:ahLst/>
              <a:cxnLst/>
              <a:rect r="r" b="b" t="t" l="l"/>
              <a:pathLst>
                <a:path h="1112218" w="5924594">
                  <a:moveTo>
                    <a:pt x="0" y="0"/>
                  </a:moveTo>
                  <a:lnTo>
                    <a:pt x="5924594" y="0"/>
                  </a:lnTo>
                  <a:lnTo>
                    <a:pt x="5924594" y="1112218"/>
                  </a:lnTo>
                  <a:lnTo>
                    <a:pt x="0" y="111221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5924594" cy="109316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TextBox 14" id="14"/>
          <p:cNvSpPr txBox="true"/>
          <p:nvPr/>
        </p:nvSpPr>
        <p:spPr>
          <a:xfrm rot="0">
            <a:off x="3174723" y="2985741"/>
            <a:ext cx="13394338" cy="3937000"/>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3B51A3"/>
                </a:solidFill>
                <a:latin typeface="Filson Soft 4"/>
                <a:ea typeface="Filson Soft 4"/>
                <a:cs typeface="Filson Soft 4"/>
                <a:sym typeface="Filson Soft 4"/>
              </a:rPr>
              <a:t>No Drama Discipline </a:t>
            </a:r>
          </a:p>
          <a:p>
            <a:pPr algn="l">
              <a:lnSpc>
                <a:spcPts val="3499"/>
              </a:lnSpc>
            </a:pPr>
          </a:p>
          <a:p>
            <a:pPr algn="l" marL="539749" indent="-269875" lvl="1">
              <a:lnSpc>
                <a:spcPts val="3499"/>
              </a:lnSpc>
              <a:buFont typeface="Arial"/>
              <a:buChar char="•"/>
            </a:pPr>
            <a:r>
              <a:rPr lang="en-US" sz="2499">
                <a:solidFill>
                  <a:srgbClr val="3B51A3"/>
                </a:solidFill>
                <a:latin typeface="Filson Soft 4"/>
                <a:ea typeface="Filson Soft 4"/>
                <a:cs typeface="Filson Soft 4"/>
                <a:sym typeface="Filson Soft 4"/>
              </a:rPr>
              <a:t>Raising Kids with Big, Baffling Behaviors </a:t>
            </a:r>
          </a:p>
          <a:p>
            <a:pPr algn="l">
              <a:lnSpc>
                <a:spcPts val="3499"/>
              </a:lnSpc>
            </a:pPr>
          </a:p>
          <a:p>
            <a:pPr algn="l" marL="539749" indent="-269875" lvl="1">
              <a:lnSpc>
                <a:spcPts val="3499"/>
              </a:lnSpc>
              <a:buFont typeface="Arial"/>
              <a:buChar char="•"/>
            </a:pPr>
            <a:r>
              <a:rPr lang="en-US" sz="2499">
                <a:solidFill>
                  <a:srgbClr val="3B51A3"/>
                </a:solidFill>
                <a:latin typeface="Filson Soft 4"/>
                <a:ea typeface="Filson Soft 4"/>
                <a:cs typeface="Filson Soft 4"/>
                <a:sym typeface="Filson Soft 4"/>
              </a:rPr>
              <a:t>The Connected Child </a:t>
            </a:r>
          </a:p>
          <a:p>
            <a:pPr algn="l">
              <a:lnSpc>
                <a:spcPts val="3499"/>
              </a:lnSpc>
            </a:pPr>
          </a:p>
          <a:p>
            <a:pPr algn="l" marL="539749" indent="-269875" lvl="1">
              <a:lnSpc>
                <a:spcPts val="3499"/>
              </a:lnSpc>
              <a:buFont typeface="Arial"/>
              <a:buChar char="•"/>
            </a:pPr>
            <a:r>
              <a:rPr lang="en-US" sz="2499">
                <a:solidFill>
                  <a:srgbClr val="3B51A3"/>
                </a:solidFill>
                <a:latin typeface="Filson Soft 4"/>
                <a:ea typeface="Filson Soft 4"/>
                <a:cs typeface="Filson Soft 4"/>
                <a:sym typeface="Filson Soft 4"/>
              </a:rPr>
              <a:t>What Happened to You: Conversations on Trauma Resilience and Healing </a:t>
            </a:r>
          </a:p>
          <a:p>
            <a:pPr algn="l">
              <a:lnSpc>
                <a:spcPts val="3499"/>
              </a:lnSpc>
            </a:pPr>
          </a:p>
          <a:p>
            <a:pPr algn="l">
              <a:lnSpc>
                <a:spcPts val="3499"/>
              </a:lnSpc>
            </a:pPr>
          </a:p>
        </p:txBody>
      </p:sp>
      <p:sp>
        <p:nvSpPr>
          <p:cNvPr name="Freeform 15" id="15"/>
          <p:cNvSpPr/>
          <p:nvPr/>
        </p:nvSpPr>
        <p:spPr>
          <a:xfrm flipH="false" flipV="false" rot="0">
            <a:off x="1649441" y="3760451"/>
            <a:ext cx="1277683" cy="1498749"/>
          </a:xfrm>
          <a:custGeom>
            <a:avLst/>
            <a:gdLst/>
            <a:ahLst/>
            <a:cxnLst/>
            <a:rect r="r" b="b" t="t" l="l"/>
            <a:pathLst>
              <a:path h="1498749" w="1277683">
                <a:moveTo>
                  <a:pt x="0" y="0"/>
                </a:moveTo>
                <a:lnTo>
                  <a:pt x="1277683" y="0"/>
                </a:lnTo>
                <a:lnTo>
                  <a:pt x="1277683" y="1498749"/>
                </a:lnTo>
                <a:lnTo>
                  <a:pt x="0" y="1498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649441" y="7334856"/>
            <a:ext cx="1277683" cy="1014161"/>
          </a:xfrm>
          <a:custGeom>
            <a:avLst/>
            <a:gdLst/>
            <a:ahLst/>
            <a:cxnLst/>
            <a:rect r="r" b="b" t="t" l="l"/>
            <a:pathLst>
              <a:path h="1014161" w="1277683">
                <a:moveTo>
                  <a:pt x="0" y="0"/>
                </a:moveTo>
                <a:lnTo>
                  <a:pt x="1277683" y="0"/>
                </a:lnTo>
                <a:lnTo>
                  <a:pt x="1277683" y="1014161"/>
                </a:lnTo>
                <a:lnTo>
                  <a:pt x="0" y="10141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4379911" y="1076325"/>
            <a:ext cx="10480677" cy="1559305"/>
          </a:xfrm>
          <a:prstGeom prst="rect">
            <a:avLst/>
          </a:prstGeom>
        </p:spPr>
        <p:txBody>
          <a:bodyPr anchor="t" rtlCol="false" tIns="0" lIns="0" bIns="0" rIns="0">
            <a:spAutoFit/>
          </a:bodyPr>
          <a:lstStyle/>
          <a:p>
            <a:pPr algn="ctr">
              <a:lnSpc>
                <a:spcPts val="5991"/>
              </a:lnSpc>
            </a:pPr>
            <a:r>
              <a:rPr lang="en-US" sz="5599">
                <a:solidFill>
                  <a:srgbClr val="3B51A3"/>
                </a:solidFill>
                <a:latin typeface="Filson Soft 3"/>
                <a:ea typeface="Filson Soft 3"/>
                <a:cs typeface="Filson Soft 3"/>
                <a:sym typeface="Filson Soft 3"/>
              </a:rPr>
              <a:t>Resources for Therapeutic Parents</a:t>
            </a:r>
          </a:p>
        </p:txBody>
      </p:sp>
      <p:sp>
        <p:nvSpPr>
          <p:cNvPr name="TextBox 18" id="18"/>
          <p:cNvSpPr txBox="true"/>
          <p:nvPr/>
        </p:nvSpPr>
        <p:spPr>
          <a:xfrm rot="0">
            <a:off x="3339232" y="7277706"/>
            <a:ext cx="6532659" cy="3579813"/>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40B2B5"/>
                </a:solidFill>
                <a:latin typeface="Filson Soft 2"/>
                <a:ea typeface="Filson Soft 2"/>
                <a:cs typeface="Filson Soft 2"/>
                <a:sym typeface="Filson Soft 2"/>
              </a:rPr>
              <a:t>Empowered to Connect Podcast</a:t>
            </a:r>
          </a:p>
          <a:p>
            <a:pPr algn="l">
              <a:lnSpc>
                <a:spcPts val="3499"/>
              </a:lnSpc>
            </a:pPr>
          </a:p>
          <a:p>
            <a:pPr algn="l" marL="539749" indent="-269875" lvl="1">
              <a:lnSpc>
                <a:spcPts val="3499"/>
              </a:lnSpc>
              <a:buFont typeface="Arial"/>
              <a:buChar char="•"/>
            </a:pPr>
            <a:r>
              <a:rPr lang="en-US" sz="2499">
                <a:solidFill>
                  <a:srgbClr val="40B2B5"/>
                </a:solidFill>
                <a:latin typeface="Filson Soft 2"/>
                <a:ea typeface="Filson Soft 2"/>
                <a:cs typeface="Filson Soft 2"/>
                <a:sym typeface="Filson Soft 2"/>
              </a:rPr>
              <a:t>Good Inside with Dr. Becky Podcast</a:t>
            </a:r>
          </a:p>
          <a:p>
            <a:pPr algn="l">
              <a:lnSpc>
                <a:spcPts val="3499"/>
              </a:lnSpc>
            </a:pPr>
          </a:p>
          <a:p>
            <a:pPr algn="l">
              <a:lnSpc>
                <a:spcPts val="3499"/>
              </a:lnSpc>
            </a:pPr>
          </a:p>
          <a:p>
            <a:pPr algn="l">
              <a:lnSpc>
                <a:spcPts val="3499"/>
              </a:lnSpc>
            </a:pPr>
          </a:p>
          <a:p>
            <a:pPr algn="l">
              <a:lnSpc>
                <a:spcPts val="3499"/>
              </a:lnSpc>
            </a:pPr>
          </a:p>
          <a:p>
            <a:pPr algn="l">
              <a:lnSpc>
                <a:spcPts val="3499"/>
              </a:lnSpc>
            </a:pPr>
          </a:p>
        </p:txBody>
      </p:sp>
      <p:sp>
        <p:nvSpPr>
          <p:cNvPr name="TextBox 19" id="19"/>
          <p:cNvSpPr txBox="true"/>
          <p:nvPr/>
        </p:nvSpPr>
        <p:spPr>
          <a:xfrm rot="0">
            <a:off x="7086203" y="3033366"/>
            <a:ext cx="5391944"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2"/>
                <a:ea typeface="Filson Soft 2"/>
                <a:cs typeface="Filson Soft 2"/>
                <a:sym typeface="Filson Soft 2"/>
              </a:rPr>
              <a:t>by Daniel J. Siegel and Tina Payne Bryson</a:t>
            </a:r>
          </a:p>
        </p:txBody>
      </p:sp>
      <p:sp>
        <p:nvSpPr>
          <p:cNvPr name="TextBox 20" id="20"/>
          <p:cNvSpPr txBox="true"/>
          <p:nvPr/>
        </p:nvSpPr>
        <p:spPr>
          <a:xfrm rot="0">
            <a:off x="10193163" y="3863898"/>
            <a:ext cx="2228691"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2"/>
                <a:ea typeface="Filson Soft 2"/>
                <a:cs typeface="Filson Soft 2"/>
                <a:sym typeface="Filson Soft 2"/>
              </a:rPr>
              <a:t>by Robyn Gobbel</a:t>
            </a:r>
          </a:p>
        </p:txBody>
      </p:sp>
      <p:sp>
        <p:nvSpPr>
          <p:cNvPr name="TextBox 21" id="21"/>
          <p:cNvSpPr txBox="true"/>
          <p:nvPr/>
        </p:nvSpPr>
        <p:spPr>
          <a:xfrm rot="0">
            <a:off x="7197123" y="4801235"/>
            <a:ext cx="7263447"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2"/>
                <a:ea typeface="Filson Soft 2"/>
                <a:cs typeface="Filson Soft 2"/>
                <a:sym typeface="Filson Soft 2"/>
              </a:rPr>
              <a:t>by Karyn B. Purvis, David R. Cross, Wendy Lyons Sunshine</a:t>
            </a:r>
          </a:p>
        </p:txBody>
      </p:sp>
      <p:sp>
        <p:nvSpPr>
          <p:cNvPr name="TextBox 22" id="22"/>
          <p:cNvSpPr txBox="true"/>
          <p:nvPr/>
        </p:nvSpPr>
        <p:spPr>
          <a:xfrm rot="0">
            <a:off x="3747268" y="6202175"/>
            <a:ext cx="5716588"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2"/>
                <a:ea typeface="Filson Soft 2"/>
                <a:cs typeface="Filson Soft 2"/>
                <a:sym typeface="Filson Soft 2"/>
              </a:rPr>
              <a:t>by Oprah Winfrey, Bruce D. Perry, M.D., Ph.D.</a:t>
            </a:r>
          </a:p>
        </p:txBody>
      </p:sp>
      <p:sp>
        <p:nvSpPr>
          <p:cNvPr name="TextBox 23" id="2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31</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0"/>
            <a:ext cx="22466285" cy="10390657"/>
          </a:xfrm>
          <a:custGeom>
            <a:avLst/>
            <a:gdLst/>
            <a:ahLst/>
            <a:cxnLst/>
            <a:rect r="r" b="b" t="t" l="l"/>
            <a:pathLst>
              <a:path h="10390657" w="22466285">
                <a:moveTo>
                  <a:pt x="0" y="0"/>
                </a:moveTo>
                <a:lnTo>
                  <a:pt x="22466285" y="0"/>
                </a:lnTo>
                <a:lnTo>
                  <a:pt x="22466285" y="10390657"/>
                </a:lnTo>
                <a:lnTo>
                  <a:pt x="0" y="10390657"/>
                </a:lnTo>
                <a:lnTo>
                  <a:pt x="0" y="0"/>
                </a:lnTo>
                <a:close/>
              </a:path>
            </a:pathLst>
          </a:custGeom>
          <a:blipFill>
            <a:blip r:embed="rId2"/>
            <a:stretch>
              <a:fillRect l="0" t="0" r="0" b="0"/>
            </a:stretch>
          </a:blipFill>
        </p:spPr>
      </p:sp>
      <p:sp>
        <p:nvSpPr>
          <p:cNvPr name="TextBox 3" id="3"/>
          <p:cNvSpPr txBox="true"/>
          <p:nvPr/>
        </p:nvSpPr>
        <p:spPr>
          <a:xfrm rot="0">
            <a:off x="8510905" y="8134982"/>
            <a:ext cx="8748395" cy="1123318"/>
          </a:xfrm>
          <a:prstGeom prst="rect">
            <a:avLst/>
          </a:prstGeom>
        </p:spPr>
        <p:txBody>
          <a:bodyPr anchor="t" rtlCol="false" tIns="0" lIns="0" bIns="0" rIns="0">
            <a:spAutoFit/>
          </a:bodyPr>
          <a:lstStyle/>
          <a:p>
            <a:pPr algn="ctr">
              <a:lnSpc>
                <a:spcPts val="8959"/>
              </a:lnSpc>
            </a:pPr>
            <a:r>
              <a:rPr lang="en-US" sz="6399">
                <a:solidFill>
                  <a:srgbClr val="3B51A3"/>
                </a:solidFill>
                <a:latin typeface="Filson Soft 3"/>
                <a:ea typeface="Filson Soft 3"/>
                <a:cs typeface="Filson Soft 3"/>
                <a:sym typeface="Filson Soft 3"/>
              </a:rPr>
              <a:t>The Therapeutic Web</a:t>
            </a:r>
          </a:p>
        </p:txBody>
      </p:sp>
      <p:sp>
        <p:nvSpPr>
          <p:cNvPr name="TextBox 4" id="4"/>
          <p:cNvSpPr txBox="true"/>
          <p:nvPr/>
        </p:nvSpPr>
        <p:spPr>
          <a:xfrm rot="0">
            <a:off x="13645356" y="2254250"/>
            <a:ext cx="3613944" cy="5039561"/>
          </a:xfrm>
          <a:prstGeom prst="rect">
            <a:avLst/>
          </a:prstGeom>
        </p:spPr>
        <p:txBody>
          <a:bodyPr anchor="t" rtlCol="false" tIns="0" lIns="0" bIns="0" rIns="0">
            <a:spAutoFit/>
          </a:bodyPr>
          <a:lstStyle/>
          <a:p>
            <a:pPr algn="l" marL="766437" indent="-383218" lvl="1">
              <a:lnSpc>
                <a:spcPts val="4969"/>
              </a:lnSpc>
              <a:buFont typeface="Arial"/>
              <a:buChar char="•"/>
            </a:pPr>
            <a:r>
              <a:rPr lang="en-US" sz="3549">
                <a:solidFill>
                  <a:srgbClr val="3B51A3"/>
                </a:solidFill>
                <a:latin typeface="Filson Soft 2"/>
                <a:ea typeface="Filson Soft 2"/>
                <a:cs typeface="Filson Soft 2"/>
                <a:sym typeface="Filson Soft 2"/>
              </a:rPr>
              <a:t>Family and Friends</a:t>
            </a:r>
          </a:p>
          <a:p>
            <a:pPr algn="l" marL="766437" indent="-383218" lvl="1">
              <a:lnSpc>
                <a:spcPts val="4969"/>
              </a:lnSpc>
              <a:buFont typeface="Arial"/>
              <a:buChar char="•"/>
            </a:pPr>
            <a:r>
              <a:rPr lang="en-US" sz="3549">
                <a:solidFill>
                  <a:srgbClr val="3B51A3"/>
                </a:solidFill>
                <a:latin typeface="Filson Soft 2"/>
                <a:ea typeface="Filson Soft 2"/>
                <a:cs typeface="Filson Soft 2"/>
                <a:sym typeface="Filson Soft 2"/>
              </a:rPr>
              <a:t>Therapists</a:t>
            </a:r>
          </a:p>
          <a:p>
            <a:pPr algn="l" marL="766437" indent="-383218" lvl="1">
              <a:lnSpc>
                <a:spcPts val="4969"/>
              </a:lnSpc>
              <a:buFont typeface="Arial"/>
              <a:buChar char="•"/>
            </a:pPr>
            <a:r>
              <a:rPr lang="en-US" sz="3549">
                <a:solidFill>
                  <a:srgbClr val="3B51A3"/>
                </a:solidFill>
                <a:latin typeface="Filson Soft 2"/>
                <a:ea typeface="Filson Soft 2"/>
                <a:cs typeface="Filson Soft 2"/>
                <a:sym typeface="Filson Soft 2"/>
              </a:rPr>
              <a:t>Coaches </a:t>
            </a:r>
          </a:p>
          <a:p>
            <a:pPr algn="l" marL="766437" indent="-383218" lvl="1">
              <a:lnSpc>
                <a:spcPts val="4969"/>
              </a:lnSpc>
              <a:buFont typeface="Arial"/>
              <a:buChar char="•"/>
            </a:pPr>
            <a:r>
              <a:rPr lang="en-US" sz="3549">
                <a:solidFill>
                  <a:srgbClr val="3B51A3"/>
                </a:solidFill>
                <a:latin typeface="Filson Soft 2"/>
                <a:ea typeface="Filson Soft 2"/>
                <a:cs typeface="Filson Soft 2"/>
                <a:sym typeface="Filson Soft 2"/>
              </a:rPr>
              <a:t>Mentors</a:t>
            </a:r>
          </a:p>
          <a:p>
            <a:pPr algn="l" marL="766437" indent="-383218" lvl="1">
              <a:lnSpc>
                <a:spcPts val="4969"/>
              </a:lnSpc>
              <a:buFont typeface="Arial"/>
              <a:buChar char="•"/>
            </a:pPr>
            <a:r>
              <a:rPr lang="en-US" sz="3549">
                <a:solidFill>
                  <a:srgbClr val="3B51A3"/>
                </a:solidFill>
                <a:latin typeface="Filson Soft 2"/>
                <a:ea typeface="Filson Soft 2"/>
                <a:cs typeface="Filson Soft 2"/>
                <a:sym typeface="Filson Soft 2"/>
              </a:rPr>
              <a:t>Babysitters</a:t>
            </a:r>
          </a:p>
          <a:p>
            <a:pPr algn="l" marL="766437" indent="-383218" lvl="1">
              <a:lnSpc>
                <a:spcPts val="4969"/>
              </a:lnSpc>
              <a:buFont typeface="Arial"/>
              <a:buChar char="•"/>
            </a:pPr>
            <a:r>
              <a:rPr lang="en-US" sz="3549">
                <a:solidFill>
                  <a:srgbClr val="3B51A3"/>
                </a:solidFill>
                <a:latin typeface="Filson Soft 2"/>
                <a:ea typeface="Filson Soft 2"/>
                <a:cs typeface="Filson Soft 2"/>
                <a:sym typeface="Filson Soft 2"/>
              </a:rPr>
              <a:t>Medical providers</a:t>
            </a:r>
          </a:p>
        </p:txBody>
      </p:sp>
      <p:sp>
        <p:nvSpPr>
          <p:cNvPr name="TextBox 5" id="5"/>
          <p:cNvSpPr txBox="true"/>
          <p:nvPr/>
        </p:nvSpPr>
        <p:spPr>
          <a:xfrm rot="0">
            <a:off x="17776462" y="9928225"/>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32</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E7BD43"/>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TextBox 17" id="17"/>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b="true" sz="4004" spc="-80">
                <a:solidFill>
                  <a:srgbClr val="F5F1ED"/>
                </a:solidFill>
                <a:latin typeface="Filson Soft 3"/>
                <a:ea typeface="Filson Soft 3"/>
                <a:cs typeface="Filson Soft 3"/>
                <a:sym typeface="Filson Soft 3"/>
              </a:rPr>
              <a:t>Primary Resources</a:t>
            </a:r>
          </a:p>
        </p:txBody>
      </p:sp>
      <p:sp>
        <p:nvSpPr>
          <p:cNvPr name="TextBox 18" id="18"/>
          <p:cNvSpPr txBox="true"/>
          <p:nvPr/>
        </p:nvSpPr>
        <p:spPr>
          <a:xfrm rot="0">
            <a:off x="17841271" y="9856659"/>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33</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E7BD43"/>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TextBox 18" id="18"/>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b="true" sz="4004" spc="-80">
                <a:solidFill>
                  <a:srgbClr val="F5F1ED"/>
                </a:solidFill>
                <a:latin typeface="Filson Soft 3"/>
                <a:ea typeface="Filson Soft 3"/>
                <a:cs typeface="Filson Soft 3"/>
                <a:sym typeface="Filson Soft 3"/>
              </a:rPr>
              <a:t>Primary Resources</a:t>
            </a:r>
          </a:p>
        </p:txBody>
      </p:sp>
      <p:sp>
        <p:nvSpPr>
          <p:cNvPr name="TextBox 19" id="19"/>
          <p:cNvSpPr txBox="true"/>
          <p:nvPr/>
        </p:nvSpPr>
        <p:spPr>
          <a:xfrm rot="0">
            <a:off x="7257471" y="5699376"/>
            <a:ext cx="3797620" cy="1155761"/>
          </a:xfrm>
          <a:prstGeom prst="rect">
            <a:avLst/>
          </a:prstGeom>
        </p:spPr>
        <p:txBody>
          <a:bodyPr anchor="t" rtlCol="false" tIns="0" lIns="0" bIns="0" rIns="0">
            <a:spAutoFit/>
          </a:bodyPr>
          <a:lstStyle/>
          <a:p>
            <a:pPr algn="ctr">
              <a:lnSpc>
                <a:spcPts val="4405"/>
              </a:lnSpc>
            </a:pPr>
            <a:r>
              <a:rPr lang="en-US" b="true" sz="4004" spc="-80">
                <a:solidFill>
                  <a:srgbClr val="F5F1ED"/>
                </a:solidFill>
                <a:latin typeface="Filson Soft 3"/>
                <a:ea typeface="Filson Soft 3"/>
                <a:cs typeface="Filson Soft 3"/>
                <a:sym typeface="Filson Soft 3"/>
              </a:rPr>
              <a:t>Community Resources</a:t>
            </a:r>
          </a:p>
        </p:txBody>
      </p:sp>
      <p:sp>
        <p:nvSpPr>
          <p:cNvPr name="TextBox 20" id="20"/>
          <p:cNvSpPr txBox="true"/>
          <p:nvPr/>
        </p:nvSpPr>
        <p:spPr>
          <a:xfrm rot="0">
            <a:off x="17831399" y="9856659"/>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34</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E7BD43"/>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TextBox 17" id="17"/>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b="true" sz="4004" spc="-80">
                <a:solidFill>
                  <a:srgbClr val="F5F1ED"/>
                </a:solidFill>
                <a:latin typeface="Filson Soft 3"/>
                <a:ea typeface="Filson Soft 3"/>
                <a:cs typeface="Filson Soft 3"/>
                <a:sym typeface="Filson Soft 3"/>
              </a:rPr>
              <a:t>Primary Resources</a:t>
            </a:r>
          </a:p>
        </p:txBody>
      </p:sp>
      <p:sp>
        <p:nvSpPr>
          <p:cNvPr name="TextBox 18" id="18"/>
          <p:cNvSpPr txBox="true"/>
          <p:nvPr/>
        </p:nvSpPr>
        <p:spPr>
          <a:xfrm rot="0">
            <a:off x="7257471" y="5699376"/>
            <a:ext cx="3797620" cy="1155761"/>
          </a:xfrm>
          <a:prstGeom prst="rect">
            <a:avLst/>
          </a:prstGeom>
        </p:spPr>
        <p:txBody>
          <a:bodyPr anchor="t" rtlCol="false" tIns="0" lIns="0" bIns="0" rIns="0">
            <a:spAutoFit/>
          </a:bodyPr>
          <a:lstStyle/>
          <a:p>
            <a:pPr algn="ctr">
              <a:lnSpc>
                <a:spcPts val="4405"/>
              </a:lnSpc>
            </a:pPr>
            <a:r>
              <a:rPr lang="en-US" b="true" sz="4004" spc="-80">
                <a:solidFill>
                  <a:srgbClr val="F5F1ED"/>
                </a:solidFill>
                <a:latin typeface="Filson Soft 3"/>
                <a:ea typeface="Filson Soft 3"/>
                <a:cs typeface="Filson Soft 3"/>
                <a:sym typeface="Filson Soft 3"/>
              </a:rPr>
              <a:t>Community Resources</a:t>
            </a:r>
          </a:p>
        </p:txBody>
      </p:sp>
      <p:sp>
        <p:nvSpPr>
          <p:cNvPr name="TextBox 19" id="19"/>
          <p:cNvSpPr txBox="true"/>
          <p:nvPr/>
        </p:nvSpPr>
        <p:spPr>
          <a:xfrm rot="0">
            <a:off x="13121464" y="5651665"/>
            <a:ext cx="3797620" cy="1155761"/>
          </a:xfrm>
          <a:prstGeom prst="rect">
            <a:avLst/>
          </a:prstGeom>
        </p:spPr>
        <p:txBody>
          <a:bodyPr anchor="t" rtlCol="false" tIns="0" lIns="0" bIns="0" rIns="0">
            <a:spAutoFit/>
          </a:bodyPr>
          <a:lstStyle/>
          <a:p>
            <a:pPr algn="ctr">
              <a:lnSpc>
                <a:spcPts val="4405"/>
              </a:lnSpc>
            </a:pPr>
            <a:r>
              <a:rPr lang="en-US" b="true" sz="4004" spc="-80">
                <a:solidFill>
                  <a:srgbClr val="F5F1ED"/>
                </a:solidFill>
                <a:latin typeface="Filson Soft 3"/>
                <a:ea typeface="Filson Soft 3"/>
                <a:cs typeface="Filson Soft 3"/>
                <a:sym typeface="Filson Soft 3"/>
              </a:rPr>
              <a:t>Professional Resources</a:t>
            </a:r>
          </a:p>
        </p:txBody>
      </p:sp>
      <p:sp>
        <p:nvSpPr>
          <p:cNvPr name="TextBox 20" id="20"/>
          <p:cNvSpPr txBox="true"/>
          <p:nvPr/>
        </p:nvSpPr>
        <p:spPr>
          <a:xfrm rot="0">
            <a:off x="17768299" y="9758659"/>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35</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313638" y="518439"/>
            <a:ext cx="7468513" cy="746851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10802673" y="1045813"/>
            <a:ext cx="6510818" cy="651081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1741652" y="2306139"/>
            <a:ext cx="4409023" cy="3990166"/>
          </a:xfrm>
          <a:custGeom>
            <a:avLst/>
            <a:gdLst/>
            <a:ahLst/>
            <a:cxnLst/>
            <a:rect r="r" b="b" t="t" l="l"/>
            <a:pathLst>
              <a:path h="3990166" w="4409023">
                <a:moveTo>
                  <a:pt x="0" y="0"/>
                </a:moveTo>
                <a:lnTo>
                  <a:pt x="4409023" y="0"/>
                </a:lnTo>
                <a:lnTo>
                  <a:pt x="4409023" y="3990166"/>
                </a:lnTo>
                <a:lnTo>
                  <a:pt x="0" y="399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40506"/>
            <a:ext cx="8459823" cy="2693416"/>
          </a:xfrm>
          <a:prstGeom prst="rect">
            <a:avLst/>
          </a:prstGeom>
        </p:spPr>
        <p:txBody>
          <a:bodyPr anchor="t" rtlCol="false" tIns="0" lIns="0" bIns="0" rIns="0">
            <a:spAutoFit/>
          </a:bodyPr>
          <a:lstStyle/>
          <a:p>
            <a:pPr algn="ctr">
              <a:lnSpc>
                <a:spcPts val="10334"/>
              </a:lnSpc>
            </a:pPr>
            <a:r>
              <a:rPr lang="en-US" sz="9395" spc="-187">
                <a:solidFill>
                  <a:srgbClr val="3B51A3"/>
                </a:solidFill>
                <a:latin typeface="Filson Soft 3"/>
                <a:ea typeface="Filson Soft 3"/>
                <a:cs typeface="Filson Soft 3"/>
                <a:sym typeface="Filson Soft 3"/>
              </a:rPr>
              <a:t>Let’s </a:t>
            </a:r>
          </a:p>
          <a:p>
            <a:pPr algn="ctr">
              <a:lnSpc>
                <a:spcPts val="10334"/>
              </a:lnSpc>
              <a:spcBef>
                <a:spcPct val="0"/>
              </a:spcBef>
            </a:pPr>
            <a:r>
              <a:rPr lang="en-US" sz="9395" spc="-187">
                <a:solidFill>
                  <a:srgbClr val="3B51A3"/>
                </a:solidFill>
                <a:latin typeface="Filson Soft 3"/>
                <a:ea typeface="Filson Soft 3"/>
                <a:cs typeface="Filson Soft 3"/>
                <a:sym typeface="Filson Soft 3"/>
              </a:rPr>
              <a:t>Discuss!</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E7BD43"/>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9" id="19"/>
          <p:cNvSpPr txBox="true"/>
          <p:nvPr/>
        </p:nvSpPr>
        <p:spPr>
          <a:xfrm rot="0">
            <a:off x="17782151" y="9840232"/>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36</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2466285" cy="10390657"/>
          </a:xfrm>
          <a:custGeom>
            <a:avLst/>
            <a:gdLst/>
            <a:ahLst/>
            <a:cxnLst/>
            <a:rect r="r" b="b" t="t" l="l"/>
            <a:pathLst>
              <a:path h="10390657" w="22466285">
                <a:moveTo>
                  <a:pt x="0" y="0"/>
                </a:moveTo>
                <a:lnTo>
                  <a:pt x="22466285" y="0"/>
                </a:lnTo>
                <a:lnTo>
                  <a:pt x="22466285" y="10390657"/>
                </a:lnTo>
                <a:lnTo>
                  <a:pt x="0" y="10390657"/>
                </a:lnTo>
                <a:lnTo>
                  <a:pt x="0" y="0"/>
                </a:lnTo>
                <a:close/>
              </a:path>
            </a:pathLst>
          </a:custGeom>
          <a:blipFill>
            <a:blip r:embed="rId2"/>
            <a:stretch>
              <a:fillRect l="0" t="0" r="0" b="0"/>
            </a:stretch>
          </a:blipFill>
        </p:spPr>
      </p:sp>
      <p:sp>
        <p:nvSpPr>
          <p:cNvPr name="TextBox 3" id="3"/>
          <p:cNvSpPr txBox="true"/>
          <p:nvPr/>
        </p:nvSpPr>
        <p:spPr>
          <a:xfrm rot="0">
            <a:off x="7436723" y="8134982"/>
            <a:ext cx="10363358" cy="1123318"/>
          </a:xfrm>
          <a:prstGeom prst="rect">
            <a:avLst/>
          </a:prstGeom>
        </p:spPr>
        <p:txBody>
          <a:bodyPr anchor="t" rtlCol="false" tIns="0" lIns="0" bIns="0" rIns="0">
            <a:spAutoFit/>
          </a:bodyPr>
          <a:lstStyle/>
          <a:p>
            <a:pPr algn="ctr">
              <a:lnSpc>
                <a:spcPts val="8959"/>
              </a:lnSpc>
            </a:pPr>
            <a:r>
              <a:rPr lang="en-US" sz="6399">
                <a:solidFill>
                  <a:srgbClr val="3B51A3"/>
                </a:solidFill>
                <a:latin typeface="Filson Soft 3"/>
                <a:ea typeface="Filson Soft 3"/>
                <a:cs typeface="Filson Soft 3"/>
                <a:sym typeface="Filson Soft 3"/>
              </a:rPr>
              <a:t>Community and Self Care</a:t>
            </a:r>
          </a:p>
        </p:txBody>
      </p:sp>
      <p:sp>
        <p:nvSpPr>
          <p:cNvPr name="TextBox 4" id="4"/>
          <p:cNvSpPr txBox="true"/>
          <p:nvPr/>
        </p:nvSpPr>
        <p:spPr>
          <a:xfrm rot="0">
            <a:off x="17800082" y="9928225"/>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37</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3305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7861" t="0" r="-47861" b="0"/>
            </a:stretch>
          </a:blipFill>
        </p:spPr>
      </p:sp>
      <p:grpSp>
        <p:nvGrpSpPr>
          <p:cNvPr name="Group 3" id="3"/>
          <p:cNvGrpSpPr/>
          <p:nvPr/>
        </p:nvGrpSpPr>
        <p:grpSpPr>
          <a:xfrm rot="0">
            <a:off x="0" y="7769611"/>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0" y="-2292839"/>
            <a:ext cx="18288000" cy="2585159"/>
            <a:chOff x="0" y="0"/>
            <a:chExt cx="8239497" cy="1164721"/>
          </a:xfrm>
        </p:grpSpPr>
        <p:sp>
          <p:nvSpPr>
            <p:cNvPr name="Freeform 8" id="8"/>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9" id="9"/>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0" id="10"/>
          <p:cNvSpPr/>
          <p:nvPr/>
        </p:nvSpPr>
        <p:spPr>
          <a:xfrm flipH="true" flipV="false" rot="0">
            <a:off x="-6150746" y="-247666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16118364" y="9645973"/>
            <a:ext cx="2169636" cy="638154"/>
            <a:chOff x="0" y="0"/>
            <a:chExt cx="571427" cy="168074"/>
          </a:xfrm>
        </p:grpSpPr>
        <p:sp>
          <p:nvSpPr>
            <p:cNvPr name="Freeform 12" id="12"/>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13" id="13"/>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6118364" y="9026869"/>
            <a:ext cx="2184400" cy="638154"/>
            <a:chOff x="0" y="0"/>
            <a:chExt cx="575315" cy="168074"/>
          </a:xfrm>
        </p:grpSpPr>
        <p:sp>
          <p:nvSpPr>
            <p:cNvPr name="Freeform 15" id="15"/>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16" id="16"/>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grpSp>
        <p:nvGrpSpPr>
          <p:cNvPr name="Group 17" id="17"/>
          <p:cNvGrpSpPr/>
          <p:nvPr/>
        </p:nvGrpSpPr>
        <p:grpSpPr>
          <a:xfrm rot="0">
            <a:off x="16122650" y="8388715"/>
            <a:ext cx="2169636" cy="638154"/>
            <a:chOff x="0" y="0"/>
            <a:chExt cx="571427" cy="168074"/>
          </a:xfrm>
        </p:grpSpPr>
        <p:sp>
          <p:nvSpPr>
            <p:cNvPr name="Freeform 18" id="18"/>
            <p:cNvSpPr/>
            <p:nvPr/>
          </p:nvSpPr>
          <p:spPr>
            <a:xfrm flipH="false" flipV="false" rot="0">
              <a:off x="0" y="0"/>
              <a:ext cx="571427" cy="168074"/>
            </a:xfrm>
            <a:custGeom>
              <a:avLst/>
              <a:gdLst/>
              <a:ahLst/>
              <a:cxnLst/>
              <a:rect r="r" b="b" t="t" l="l"/>
              <a:pathLst>
                <a:path h="168074" w="571427">
                  <a:moveTo>
                    <a:pt x="0" y="0"/>
                  </a:moveTo>
                  <a:lnTo>
                    <a:pt x="571427" y="0"/>
                  </a:lnTo>
                  <a:lnTo>
                    <a:pt x="571427" y="168074"/>
                  </a:lnTo>
                  <a:lnTo>
                    <a:pt x="0" y="168074"/>
                  </a:lnTo>
                  <a:close/>
                </a:path>
              </a:pathLst>
            </a:custGeom>
            <a:solidFill>
              <a:srgbClr val="40B2B5"/>
            </a:solidFill>
          </p:spPr>
        </p:sp>
        <p:sp>
          <p:nvSpPr>
            <p:cNvPr name="TextBox 19" id="19"/>
            <p:cNvSpPr txBox="true"/>
            <p:nvPr/>
          </p:nvSpPr>
          <p:spPr>
            <a:xfrm>
              <a:off x="0" y="-66675"/>
              <a:ext cx="571427" cy="234749"/>
            </a:xfrm>
            <a:prstGeom prst="rect">
              <a:avLst/>
            </a:prstGeom>
          </p:spPr>
          <p:txBody>
            <a:bodyPr anchor="ctr" rtlCol="false" tIns="50800" lIns="50800" bIns="50800" rIns="50800"/>
            <a:lstStyle/>
            <a:p>
              <a:pPr algn="ctr">
                <a:lnSpc>
                  <a:spcPts val="3359"/>
                </a:lnSpc>
              </a:pPr>
            </a:p>
          </p:txBody>
        </p:sp>
      </p:grpSp>
      <p:grpSp>
        <p:nvGrpSpPr>
          <p:cNvPr name="Group 20" id="20"/>
          <p:cNvGrpSpPr/>
          <p:nvPr/>
        </p:nvGrpSpPr>
        <p:grpSpPr>
          <a:xfrm rot="0">
            <a:off x="16122650" y="7769611"/>
            <a:ext cx="2184400" cy="638154"/>
            <a:chOff x="0" y="0"/>
            <a:chExt cx="575315" cy="168074"/>
          </a:xfrm>
        </p:grpSpPr>
        <p:sp>
          <p:nvSpPr>
            <p:cNvPr name="Freeform 21" id="21"/>
            <p:cNvSpPr/>
            <p:nvPr/>
          </p:nvSpPr>
          <p:spPr>
            <a:xfrm flipH="false" flipV="false" rot="0">
              <a:off x="0" y="0"/>
              <a:ext cx="575315" cy="168074"/>
            </a:xfrm>
            <a:custGeom>
              <a:avLst/>
              <a:gdLst/>
              <a:ahLst/>
              <a:cxnLst/>
              <a:rect r="r" b="b" t="t" l="l"/>
              <a:pathLst>
                <a:path h="168074" w="575315">
                  <a:moveTo>
                    <a:pt x="0" y="0"/>
                  </a:moveTo>
                  <a:lnTo>
                    <a:pt x="575315" y="0"/>
                  </a:lnTo>
                  <a:lnTo>
                    <a:pt x="575315" y="168074"/>
                  </a:lnTo>
                  <a:lnTo>
                    <a:pt x="0" y="168074"/>
                  </a:lnTo>
                  <a:close/>
                </a:path>
              </a:pathLst>
            </a:custGeom>
            <a:solidFill>
              <a:srgbClr val="E7BD43"/>
            </a:solidFill>
          </p:spPr>
        </p:sp>
        <p:sp>
          <p:nvSpPr>
            <p:cNvPr name="TextBox 22" id="22"/>
            <p:cNvSpPr txBox="true"/>
            <p:nvPr/>
          </p:nvSpPr>
          <p:spPr>
            <a:xfrm>
              <a:off x="0" y="-66675"/>
              <a:ext cx="575315" cy="234749"/>
            </a:xfrm>
            <a:prstGeom prst="rect">
              <a:avLst/>
            </a:prstGeom>
          </p:spPr>
          <p:txBody>
            <a:bodyPr anchor="ctr" rtlCol="false" tIns="50800" lIns="50800" bIns="50800" rIns="50800"/>
            <a:lstStyle/>
            <a:p>
              <a:pPr algn="ctr">
                <a:lnSpc>
                  <a:spcPts val="3359"/>
                </a:lnSpc>
              </a:pPr>
            </a:p>
          </p:txBody>
        </p:sp>
      </p:grpSp>
      <p:sp>
        <p:nvSpPr>
          <p:cNvPr name="TextBox 23" id="23"/>
          <p:cNvSpPr txBox="true"/>
          <p:nvPr/>
        </p:nvSpPr>
        <p:spPr>
          <a:xfrm rot="0">
            <a:off x="304800" y="1117557"/>
            <a:ext cx="8839200" cy="4816518"/>
          </a:xfrm>
          <a:prstGeom prst="rect">
            <a:avLst/>
          </a:prstGeom>
        </p:spPr>
        <p:txBody>
          <a:bodyPr anchor="t" rtlCol="false" tIns="0" lIns="0" bIns="0" rIns="0">
            <a:spAutoFit/>
          </a:bodyPr>
          <a:lstStyle/>
          <a:p>
            <a:pPr algn="l">
              <a:lnSpc>
                <a:spcPts val="6251"/>
              </a:lnSpc>
            </a:pPr>
            <a:r>
              <a:rPr lang="en-US" sz="6251" spc="181">
                <a:solidFill>
                  <a:srgbClr val="3B51A3"/>
                </a:solidFill>
                <a:latin typeface="Filson Soft 3"/>
                <a:ea typeface="Filson Soft 3"/>
                <a:cs typeface="Filson Soft 3"/>
                <a:sym typeface="Filson Soft 3"/>
              </a:rPr>
              <a:t>For more information about Tennessee’s post permanency services scan the QR code. </a:t>
            </a:r>
          </a:p>
        </p:txBody>
      </p:sp>
      <p:sp>
        <p:nvSpPr>
          <p:cNvPr name="TextBox 24" id="24"/>
          <p:cNvSpPr txBox="true"/>
          <p:nvPr/>
        </p:nvSpPr>
        <p:spPr>
          <a:xfrm rot="0">
            <a:off x="17820650" y="9907900"/>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38</a:t>
            </a:r>
          </a:p>
        </p:txBody>
      </p:sp>
      <p:pic>
        <p:nvPicPr>
          <p:cNvPr name="Picture 25" id="25"/>
          <p:cNvPicPr>
            <a:picLocks noChangeAspect="true"/>
          </p:cNvPicPr>
          <p:nvPr/>
        </p:nvPicPr>
        <p:blipFill>
          <a:blip r:embed="rId5"/>
          <a:stretch>
            <a:fillRect/>
          </a:stretch>
        </p:blipFill>
        <p:spPr>
          <a:xfrm rot="0">
            <a:off x="7472736" y="5094790"/>
            <a:ext cx="2688965" cy="2688965"/>
          </a:xfrm>
          <a:prstGeom prst="rect">
            <a:avLst/>
          </a:prstGeom>
        </p:spPr>
      </p:pic>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698968"/>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876300" y="2467392"/>
            <a:ext cx="17178621" cy="5032375"/>
          </a:xfrm>
          <a:prstGeom prst="rect">
            <a:avLst/>
          </a:prstGeom>
        </p:spPr>
        <p:txBody>
          <a:bodyPr anchor="t" rtlCol="false" tIns="0" lIns="0" bIns="0" rIns="0">
            <a:spAutoFit/>
          </a:bodyPr>
          <a:lstStyle/>
          <a:p>
            <a:pPr algn="l">
              <a:lnSpc>
                <a:spcPts val="6649"/>
              </a:lnSpc>
            </a:pPr>
            <a:r>
              <a:rPr lang="en-US" sz="4749">
                <a:solidFill>
                  <a:srgbClr val="3B51A3"/>
                </a:solidFill>
                <a:latin typeface="Filson Soft 3"/>
                <a:ea typeface="Filson Soft 3"/>
                <a:cs typeface="Filson Soft 3"/>
                <a:sym typeface="Filson Soft 3"/>
              </a:rPr>
              <a:t>Thank you for your time, your courage, and your heart.</a:t>
            </a:r>
          </a:p>
          <a:p>
            <a:pPr algn="l">
              <a:lnSpc>
                <a:spcPts val="6649"/>
              </a:lnSpc>
            </a:pPr>
          </a:p>
          <a:p>
            <a:pPr algn="l">
              <a:lnSpc>
                <a:spcPts val="6649"/>
              </a:lnSpc>
            </a:pPr>
            <a:r>
              <a:rPr lang="en-US" sz="4749">
                <a:solidFill>
                  <a:srgbClr val="3B51A3"/>
                </a:solidFill>
                <a:latin typeface="Filson Soft 3"/>
                <a:ea typeface="Filson Soft 3"/>
                <a:cs typeface="Filson Soft 3"/>
                <a:sym typeface="Filson Soft 3"/>
              </a:rPr>
              <a:t>The adoption/SPC journey continues, but you are not alone. You’ve taken an important step for yourself and your family.</a:t>
            </a:r>
          </a:p>
          <a:p>
            <a:pPr algn="l">
              <a:lnSpc>
                <a:spcPts val="6649"/>
              </a:lnSpc>
            </a:pPr>
          </a:p>
        </p:txBody>
      </p:sp>
      <p:sp>
        <p:nvSpPr>
          <p:cNvPr name="Freeform 6" id="6"/>
          <p:cNvSpPr/>
          <p:nvPr/>
        </p:nvSpPr>
        <p:spPr>
          <a:xfrm flipH="false" flipV="false" rot="0">
            <a:off x="15616129" y="8511739"/>
            <a:ext cx="1900233" cy="959618"/>
          </a:xfrm>
          <a:custGeom>
            <a:avLst/>
            <a:gdLst/>
            <a:ahLst/>
            <a:cxnLst/>
            <a:rect r="r" b="b" t="t" l="l"/>
            <a:pathLst>
              <a:path h="959618" w="1900233">
                <a:moveTo>
                  <a:pt x="0" y="0"/>
                </a:moveTo>
                <a:lnTo>
                  <a:pt x="1900232" y="0"/>
                </a:lnTo>
                <a:lnTo>
                  <a:pt x="1900232" y="959618"/>
                </a:lnTo>
                <a:lnTo>
                  <a:pt x="0" y="959618"/>
                </a:lnTo>
                <a:lnTo>
                  <a:pt x="0" y="0"/>
                </a:lnTo>
                <a:close/>
              </a:path>
            </a:pathLst>
          </a:custGeom>
          <a:blipFill>
            <a:blip r:embed="rId2"/>
            <a:stretch>
              <a:fillRect l="0" t="0" r="0" b="0"/>
            </a:stretch>
          </a:blipFill>
        </p:spPr>
      </p:sp>
      <p:sp>
        <p:nvSpPr>
          <p:cNvPr name="TextBox 7" id="7"/>
          <p:cNvSpPr txBox="true"/>
          <p:nvPr/>
        </p:nvSpPr>
        <p:spPr>
          <a:xfrm rot="0">
            <a:off x="233079" y="558166"/>
            <a:ext cx="17821841" cy="1021078"/>
          </a:xfrm>
          <a:prstGeom prst="rect">
            <a:avLst/>
          </a:prstGeom>
        </p:spPr>
        <p:txBody>
          <a:bodyPr anchor="t" rtlCol="false" tIns="0" lIns="0" bIns="0" rIns="0">
            <a:spAutoFit/>
          </a:bodyPr>
          <a:lstStyle/>
          <a:p>
            <a:pPr algn="ctr">
              <a:lnSpc>
                <a:spcPts val="7589"/>
              </a:lnSpc>
              <a:spcBef>
                <a:spcPct val="0"/>
              </a:spcBef>
            </a:pPr>
            <a:r>
              <a:rPr lang="en-US" sz="6899" spc="-137">
                <a:solidFill>
                  <a:srgbClr val="3B51A3"/>
                </a:solidFill>
                <a:latin typeface="Filson Soft 3"/>
                <a:ea typeface="Filson Soft 3"/>
                <a:cs typeface="Filson Soft 3"/>
                <a:sym typeface="Filson Soft 3"/>
              </a:rPr>
              <a:t>Thanks for completing this session!</a:t>
            </a:r>
          </a:p>
        </p:txBody>
      </p:sp>
      <p:sp>
        <p:nvSpPr>
          <p:cNvPr name="TextBox 8" id="8"/>
          <p:cNvSpPr txBox="true"/>
          <p:nvPr/>
        </p:nvSpPr>
        <p:spPr>
          <a:xfrm rot="0">
            <a:off x="17737619" y="992535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39</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98885" y="0"/>
            <a:ext cx="11359213" cy="10287000"/>
          </a:xfrm>
          <a:custGeom>
            <a:avLst/>
            <a:gdLst/>
            <a:ahLst/>
            <a:cxnLst/>
            <a:rect r="r" b="b" t="t" l="l"/>
            <a:pathLst>
              <a:path h="10287000" w="11359213">
                <a:moveTo>
                  <a:pt x="0" y="0"/>
                </a:moveTo>
                <a:lnTo>
                  <a:pt x="11359213" y="0"/>
                </a:lnTo>
                <a:lnTo>
                  <a:pt x="11359213" y="10287000"/>
                </a:lnTo>
                <a:lnTo>
                  <a:pt x="0" y="10287000"/>
                </a:lnTo>
                <a:lnTo>
                  <a:pt x="0" y="0"/>
                </a:lnTo>
                <a:close/>
              </a:path>
            </a:pathLst>
          </a:custGeom>
          <a:blipFill>
            <a:blip r:embed="rId3"/>
            <a:stretch>
              <a:fillRect l="-17963" t="0" r="-17963" b="0"/>
            </a:stretch>
          </a:blipFill>
        </p:spPr>
      </p:sp>
      <p:sp>
        <p:nvSpPr>
          <p:cNvPr name="Freeform 3" id="3"/>
          <p:cNvSpPr/>
          <p:nvPr/>
        </p:nvSpPr>
        <p:spPr>
          <a:xfrm flipH="false" flipV="false" rot="0">
            <a:off x="10011372" y="8609201"/>
            <a:ext cx="744279" cy="1298198"/>
          </a:xfrm>
          <a:custGeom>
            <a:avLst/>
            <a:gdLst/>
            <a:ahLst/>
            <a:cxnLst/>
            <a:rect r="r" b="b" t="t" l="l"/>
            <a:pathLst>
              <a:path h="1298198" w="744279">
                <a:moveTo>
                  <a:pt x="0" y="0"/>
                </a:moveTo>
                <a:lnTo>
                  <a:pt x="744279" y="0"/>
                </a:lnTo>
                <a:lnTo>
                  <a:pt x="744279" y="1298198"/>
                </a:lnTo>
                <a:lnTo>
                  <a:pt x="0" y="1298198"/>
                </a:lnTo>
                <a:lnTo>
                  <a:pt x="0" y="0"/>
                </a:lnTo>
                <a:close/>
              </a:path>
            </a:pathLst>
          </a:custGeom>
          <a:blipFill>
            <a:blip r:embed="rId4"/>
            <a:stretch>
              <a:fillRect l="0" t="0" r="0" b="0"/>
            </a:stretch>
          </a:blipFill>
        </p:spPr>
      </p:sp>
      <p:sp>
        <p:nvSpPr>
          <p:cNvPr name="TextBox 4" id="4"/>
          <p:cNvSpPr txBox="true"/>
          <p:nvPr/>
        </p:nvSpPr>
        <p:spPr>
          <a:xfrm rot="0">
            <a:off x="10011372" y="506251"/>
            <a:ext cx="7904489" cy="11159998"/>
          </a:xfrm>
          <a:prstGeom prst="rect">
            <a:avLst/>
          </a:prstGeom>
        </p:spPr>
        <p:txBody>
          <a:bodyPr anchor="t" rtlCol="false" tIns="0" lIns="0" bIns="0" rIns="0">
            <a:spAutoFit/>
          </a:bodyPr>
          <a:lstStyle/>
          <a:p>
            <a:pPr algn="l">
              <a:lnSpc>
                <a:spcPts val="6671"/>
              </a:lnSpc>
            </a:pPr>
            <a:r>
              <a:rPr lang="en-US" sz="4799">
                <a:solidFill>
                  <a:srgbClr val="3B51A3"/>
                </a:solidFill>
                <a:latin typeface="Filson Soft 4"/>
                <a:ea typeface="Filson Soft 4"/>
                <a:cs typeface="Filson Soft 4"/>
                <a:sym typeface="Filson Soft 4"/>
              </a:rPr>
              <a:t>Therapeutic parenting gives kids both clear rules and lots of loving care.</a:t>
            </a:r>
          </a:p>
          <a:p>
            <a:pPr algn="l">
              <a:lnSpc>
                <a:spcPts val="6671"/>
              </a:lnSpc>
            </a:pPr>
          </a:p>
          <a:p>
            <a:pPr algn="l">
              <a:lnSpc>
                <a:spcPts val="6671"/>
              </a:lnSpc>
            </a:pPr>
            <a:r>
              <a:rPr lang="en-US" sz="4799">
                <a:solidFill>
                  <a:srgbClr val="3B51A3"/>
                </a:solidFill>
                <a:latin typeface="Filson Soft 4"/>
                <a:ea typeface="Filson Soft 4"/>
                <a:cs typeface="Filson Soft 4"/>
                <a:sym typeface="Filson Soft 4"/>
              </a:rPr>
              <a:t>It helps children who have been through trauma feel safe, connected, and ready to heal.</a:t>
            </a:r>
          </a:p>
          <a:p>
            <a:pPr algn="l">
              <a:lnSpc>
                <a:spcPts val="6671"/>
              </a:lnSpc>
            </a:pPr>
          </a:p>
          <a:p>
            <a:pPr algn="r">
              <a:lnSpc>
                <a:spcPts val="5281"/>
              </a:lnSpc>
            </a:pPr>
          </a:p>
          <a:p>
            <a:pPr algn="l">
              <a:lnSpc>
                <a:spcPts val="4509"/>
              </a:lnSpc>
            </a:pPr>
          </a:p>
          <a:p>
            <a:pPr algn="l">
              <a:lnSpc>
                <a:spcPts val="4509"/>
              </a:lnSpc>
            </a:pPr>
            <a:r>
              <a:rPr lang="en-US" sz="4099">
                <a:solidFill>
                  <a:srgbClr val="3B51A3"/>
                </a:solidFill>
                <a:latin typeface="Filson Soft 4"/>
                <a:ea typeface="Filson Soft 4"/>
                <a:cs typeface="Filson Soft 4"/>
                <a:sym typeface="Filson Soft 4"/>
              </a:rPr>
              <a:t>                     </a:t>
            </a:r>
          </a:p>
          <a:p>
            <a:pPr algn="l">
              <a:lnSpc>
                <a:spcPts val="4509"/>
              </a:lnSpc>
            </a:pPr>
          </a:p>
          <a:p>
            <a:pPr algn="l">
              <a:lnSpc>
                <a:spcPts val="4509"/>
              </a:lnSpc>
            </a:pPr>
          </a:p>
          <a:p>
            <a:pPr algn="l">
              <a:lnSpc>
                <a:spcPts val="4509"/>
              </a:lnSpc>
            </a:pPr>
          </a:p>
        </p:txBody>
      </p:sp>
      <p:sp>
        <p:nvSpPr>
          <p:cNvPr name="TextBox 5" id="5"/>
          <p:cNvSpPr txBox="true"/>
          <p:nvPr/>
        </p:nvSpPr>
        <p:spPr>
          <a:xfrm rot="0">
            <a:off x="13963616" y="9720709"/>
            <a:ext cx="3771106"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                      (Attachment and Trauma Network, 2023)</a:t>
            </a:r>
          </a:p>
        </p:txBody>
      </p:sp>
      <p:sp>
        <p:nvSpPr>
          <p:cNvPr name="TextBox 6" id="6"/>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41031" y="477520"/>
            <a:ext cx="16457855" cy="8780780"/>
          </a:xfrm>
          <a:prstGeom prst="rect">
            <a:avLst/>
          </a:prstGeom>
        </p:spPr>
        <p:txBody>
          <a:bodyPr anchor="t" rtlCol="false" tIns="0" lIns="0" bIns="0" rIns="0">
            <a:spAutoFit/>
          </a:bodyPr>
          <a:lstStyle/>
          <a:p>
            <a:pPr algn="l">
              <a:lnSpc>
                <a:spcPts val="2419"/>
              </a:lnSpc>
              <a:spcBef>
                <a:spcPct val="0"/>
              </a:spcBef>
            </a:pPr>
          </a:p>
          <a:p>
            <a:pPr algn="l">
              <a:lnSpc>
                <a:spcPts val="4949"/>
              </a:lnSpc>
              <a:spcBef>
                <a:spcPct val="0"/>
              </a:spcBef>
            </a:pPr>
            <a:r>
              <a:rPr lang="en-US" sz="4499" spc="-89">
                <a:solidFill>
                  <a:srgbClr val="3B51A3"/>
                </a:solidFill>
                <a:latin typeface="Filson Soft 3"/>
                <a:ea typeface="Filson Soft 3"/>
                <a:cs typeface="Filson Soft 3"/>
                <a:sym typeface="Filson Soft 3"/>
              </a:rPr>
              <a:t>References</a:t>
            </a:r>
          </a:p>
          <a:p>
            <a:pPr algn="l">
              <a:lnSpc>
                <a:spcPts val="538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Burani, K., Brush, C., Spahr, C., Slavich, G. M., Meyer, A., &amp; Hajcak, G. (2023). Corporal Punishment Is Uniquely Associated With a Greater Neural Response to Errors and Blunted Neural Response to Rewards in Adolescence. Biological Psychiatry: Cognitive Neuroscience and Neuroimaging, 210-218 https://doi.org/10.1016/j.bpsc.2022.09.004.</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Cuartas, J., Weissman, D. G., Sheridan, M. A., Lengua, L., &amp; McLaughlin, K. A. (2021). Corporal Punishment and Elevated Neural Response to Threat in Children. Child Development, 821–832 doi:10.1111/cdev.13565.</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Douglas, A. C. (2021, November). Meeting Children Where They Are: The Neurosequential Model of Therapeutics. Adoption Advocate Number 161, pp. 2-9.</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Finkelhor, D., Turner, H., Wormuth, B. K., Vanderminden, J., &amp; Hamby, S. (2019). Corporal Punishment: Current Rates from a National Survey. Journal of Child and Family Studies, 1991–1997 DOI https://doi.org/10.1007/s10826-019-01426-4.</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Gobbel, R. (2024). Raising Kids with Big, Baffling Behaviors . London: Jessica Kingsley Publishers.</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Perry, B. D. (2009). Examining Child Maltreatment Through a Neurodevelopmental Lens: Clinical Applications of the Neurosequential Model of Therapeutics. Journal of Loss and Trauma,, 240–255 DOI: 10.1080/15325020903004350.</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Perry, B. D., &amp; Winfrey, O. (2021). What happened to you?: Conversations on trauma, resilience, and healing. New York: Flatiron Books.</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Purvis , K. B., Cross, D. R., &amp; Sunshine, W. L. (2007). Disarming the Fear Response. In The Connected Child (pp. 47-72). New York: McGraw Hill.</a:t>
            </a:r>
          </a:p>
          <a:p>
            <a:pPr algn="l">
              <a:lnSpc>
                <a:spcPts val="2309"/>
              </a:lnSpc>
              <a:spcBef>
                <a:spcPct val="0"/>
              </a:spcBef>
            </a:pPr>
          </a:p>
          <a:p>
            <a:pPr algn="l">
              <a:lnSpc>
                <a:spcPts val="2309"/>
              </a:lnSpc>
              <a:spcBef>
                <a:spcPct val="0"/>
              </a:spcBef>
            </a:pPr>
            <a:r>
              <a:rPr lang="en-US" sz="2099" spc="-41">
                <a:solidFill>
                  <a:srgbClr val="3B51A3"/>
                </a:solidFill>
                <a:latin typeface="Filson Soft 2"/>
                <a:ea typeface="Filson Soft 2"/>
                <a:cs typeface="Filson Soft 2"/>
                <a:sym typeface="Filson Soft 2"/>
              </a:rPr>
              <a:t>Understanding the Senses: Proprioception. (2023, December 5). Retrieved from Pathways.org: https://pathways.org/what-is-the-proprioception-sense/</a:t>
            </a:r>
          </a:p>
        </p:txBody>
      </p:sp>
      <p:sp>
        <p:nvSpPr>
          <p:cNvPr name="Freeform 3" id="3"/>
          <p:cNvSpPr/>
          <p:nvPr/>
        </p:nvSpPr>
        <p:spPr>
          <a:xfrm flipH="false" flipV="false" rot="0">
            <a:off x="15781671" y="389524"/>
            <a:ext cx="1477629" cy="773996"/>
          </a:xfrm>
          <a:custGeom>
            <a:avLst/>
            <a:gdLst/>
            <a:ahLst/>
            <a:cxnLst/>
            <a:rect r="r" b="b" t="t" l="l"/>
            <a:pathLst>
              <a:path h="773996" w="1477629">
                <a:moveTo>
                  <a:pt x="0" y="0"/>
                </a:moveTo>
                <a:lnTo>
                  <a:pt x="1477629" y="0"/>
                </a:lnTo>
                <a:lnTo>
                  <a:pt x="1477629" y="773997"/>
                </a:lnTo>
                <a:lnTo>
                  <a:pt x="0" y="773997"/>
                </a:lnTo>
                <a:lnTo>
                  <a:pt x="0" y="0"/>
                </a:lnTo>
                <a:close/>
              </a:path>
            </a:pathLst>
          </a:custGeom>
          <a:blipFill>
            <a:blip r:embed="rId2"/>
            <a:stretch>
              <a:fillRect l="0" t="0" r="0" b="0"/>
            </a:stretch>
          </a:blipFill>
        </p:spPr>
      </p:sp>
      <p:sp>
        <p:nvSpPr>
          <p:cNvPr name="TextBox 4" id="4"/>
          <p:cNvSpPr txBox="true"/>
          <p:nvPr/>
        </p:nvSpPr>
        <p:spPr>
          <a:xfrm rot="0">
            <a:off x="17742124" y="9756767"/>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40</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4" id="4"/>
          <p:cNvGrpSpPr/>
          <p:nvPr/>
        </p:nvGrpSpPr>
        <p:grpSpPr>
          <a:xfrm rot="0">
            <a:off x="487292" y="2234065"/>
            <a:ext cx="1783285" cy="178328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0">
            <a:off x="12460576" y="2234065"/>
            <a:ext cx="1783285" cy="178328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1" id="11"/>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3"/>
                <a:ea typeface="Filson Soft 3"/>
                <a:cs typeface="Filson Soft 3"/>
                <a:sym typeface="Filson Soft 3"/>
              </a:rPr>
              <a:t>Traditional Parenting</a:t>
            </a:r>
          </a:p>
        </p:txBody>
      </p:sp>
      <p:sp>
        <p:nvSpPr>
          <p:cNvPr name="TextBox 15" id="15"/>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3"/>
                <a:ea typeface="Filson Soft 3"/>
                <a:cs typeface="Filson Soft 3"/>
                <a:sym typeface="Filson Soft 3"/>
              </a:rPr>
              <a:t>Therapeutic Parenting</a:t>
            </a:r>
          </a:p>
        </p:txBody>
      </p:sp>
      <p:sp>
        <p:nvSpPr>
          <p:cNvPr name="TextBox 16" id="16"/>
          <p:cNvSpPr txBox="true"/>
          <p:nvPr/>
        </p:nvSpPr>
        <p:spPr>
          <a:xfrm rot="0">
            <a:off x="2503902" y="3426005"/>
            <a:ext cx="3270573" cy="15551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4"/>
                <a:ea typeface="Filson Soft 4"/>
                <a:cs typeface="Filson Soft 4"/>
                <a:sym typeface="Filson Soft 4"/>
              </a:rPr>
              <a:t>Focuses on what the child is doing wrong</a:t>
            </a:r>
          </a:p>
        </p:txBody>
      </p:sp>
      <p:sp>
        <p:nvSpPr>
          <p:cNvPr name="TextBox 17" id="17"/>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4"/>
                <a:ea typeface="Filson Soft 4"/>
                <a:cs typeface="Filson Soft 4"/>
                <a:sym typeface="Filson Soft 4"/>
              </a:rPr>
              <a:t>Focuses on the child’s strengths</a:t>
            </a:r>
          </a:p>
        </p:txBody>
      </p:sp>
      <p:sp>
        <p:nvSpPr>
          <p:cNvPr name="TextBox 18" id="18"/>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7292" y="4716129"/>
            <a:ext cx="1783285" cy="1783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7" id="7"/>
          <p:cNvGrpSpPr/>
          <p:nvPr/>
        </p:nvGrpSpPr>
        <p:grpSpPr>
          <a:xfrm rot="0">
            <a:off x="487292" y="2234065"/>
            <a:ext cx="1783285" cy="1783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12460576" y="4716129"/>
            <a:ext cx="1783285" cy="17832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460576" y="2234065"/>
            <a:ext cx="1783285" cy="17832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7" id="17"/>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081313" y="4855616"/>
            <a:ext cx="572917" cy="1459661"/>
          </a:xfrm>
          <a:custGeom>
            <a:avLst/>
            <a:gdLst/>
            <a:ahLst/>
            <a:cxnLst/>
            <a:rect r="r" b="b" t="t" l="l"/>
            <a:pathLst>
              <a:path h="1459661" w="572917">
                <a:moveTo>
                  <a:pt x="0" y="0"/>
                </a:moveTo>
                <a:lnTo>
                  <a:pt x="572917" y="0"/>
                </a:lnTo>
                <a:lnTo>
                  <a:pt x="572917" y="1459661"/>
                </a:lnTo>
                <a:lnTo>
                  <a:pt x="0" y="14596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12844236" y="4988899"/>
            <a:ext cx="1058780" cy="1222257"/>
          </a:xfrm>
          <a:custGeom>
            <a:avLst/>
            <a:gdLst/>
            <a:ahLst/>
            <a:cxnLst/>
            <a:rect r="r" b="b" t="t" l="l"/>
            <a:pathLst>
              <a:path h="1222257" w="1058780">
                <a:moveTo>
                  <a:pt x="0" y="0"/>
                </a:moveTo>
                <a:lnTo>
                  <a:pt x="1058780" y="0"/>
                </a:lnTo>
                <a:lnTo>
                  <a:pt x="1058780" y="1222257"/>
                </a:lnTo>
                <a:lnTo>
                  <a:pt x="0" y="1222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2599484" y="5937932"/>
            <a:ext cx="3079408" cy="526415"/>
          </a:xfrm>
          <a:prstGeom prst="rect">
            <a:avLst/>
          </a:prstGeom>
        </p:spPr>
        <p:txBody>
          <a:bodyPr anchor="t" rtlCol="false" tIns="0" lIns="0" bIns="0" rIns="0">
            <a:spAutoFit/>
          </a:bodyPr>
          <a:lstStyle/>
          <a:p>
            <a:pPr algn="l">
              <a:lnSpc>
                <a:spcPts val="4059"/>
              </a:lnSpc>
            </a:pPr>
            <a:r>
              <a:rPr lang="en-US" b="true" sz="2899" spc="92">
                <a:solidFill>
                  <a:srgbClr val="3B51A3"/>
                </a:solidFill>
                <a:latin typeface="Filson Soft 4"/>
                <a:ea typeface="Filson Soft 4"/>
                <a:cs typeface="Filson Soft 4"/>
                <a:sym typeface="Filson Soft 4"/>
              </a:rPr>
              <a:t>Control based</a:t>
            </a:r>
          </a:p>
        </p:txBody>
      </p:sp>
      <p:sp>
        <p:nvSpPr>
          <p:cNvPr name="TextBox 23" id="23"/>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3"/>
                <a:ea typeface="Filson Soft 3"/>
                <a:cs typeface="Filson Soft 3"/>
                <a:sym typeface="Filson Soft 3"/>
              </a:rPr>
              <a:t>Traditional Parenting</a:t>
            </a:r>
          </a:p>
        </p:txBody>
      </p:sp>
      <p:sp>
        <p:nvSpPr>
          <p:cNvPr name="TextBox 24" id="24"/>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3"/>
                <a:ea typeface="Filson Soft 3"/>
                <a:cs typeface="Filson Soft 3"/>
                <a:sym typeface="Filson Soft 3"/>
              </a:rPr>
              <a:t>Therapeutic Parenting</a:t>
            </a:r>
          </a:p>
        </p:txBody>
      </p:sp>
      <p:sp>
        <p:nvSpPr>
          <p:cNvPr name="TextBox 25" id="25"/>
          <p:cNvSpPr txBox="true"/>
          <p:nvPr/>
        </p:nvSpPr>
        <p:spPr>
          <a:xfrm rot="0">
            <a:off x="14572768" y="5937932"/>
            <a:ext cx="3079408" cy="1555115"/>
          </a:xfrm>
          <a:prstGeom prst="rect">
            <a:avLst/>
          </a:prstGeom>
        </p:spPr>
        <p:txBody>
          <a:bodyPr anchor="t" rtlCol="false" tIns="0" lIns="0" bIns="0" rIns="0">
            <a:spAutoFit/>
          </a:bodyPr>
          <a:lstStyle/>
          <a:p>
            <a:pPr algn="l">
              <a:lnSpc>
                <a:spcPts val="4059"/>
              </a:lnSpc>
            </a:pPr>
            <a:r>
              <a:rPr lang="en-US" b="true" sz="2899" spc="92">
                <a:solidFill>
                  <a:srgbClr val="3B51A3"/>
                </a:solidFill>
                <a:latin typeface="Filson Soft 4"/>
                <a:ea typeface="Filson Soft 4"/>
                <a:cs typeface="Filson Soft 4"/>
                <a:sym typeface="Filson Soft 4"/>
              </a:rPr>
              <a:t>Works with the child (cooperative)</a:t>
            </a:r>
          </a:p>
        </p:txBody>
      </p:sp>
      <p:sp>
        <p:nvSpPr>
          <p:cNvPr name="TextBox 26" id="26"/>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4"/>
                <a:ea typeface="Filson Soft 4"/>
                <a:cs typeface="Filson Soft 4"/>
                <a:sym typeface="Filson Soft 4"/>
              </a:rPr>
              <a:t>Focuses on the child’s strengths</a:t>
            </a:r>
          </a:p>
        </p:txBody>
      </p:sp>
      <p:sp>
        <p:nvSpPr>
          <p:cNvPr name="TextBox 27" id="27"/>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6</a:t>
            </a:r>
          </a:p>
        </p:txBody>
      </p:sp>
      <p:sp>
        <p:nvSpPr>
          <p:cNvPr name="TextBox 28" id="28"/>
          <p:cNvSpPr txBox="true"/>
          <p:nvPr/>
        </p:nvSpPr>
        <p:spPr>
          <a:xfrm rot="0">
            <a:off x="2503902" y="3426005"/>
            <a:ext cx="3270573" cy="15551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4"/>
                <a:ea typeface="Filson Soft 4"/>
                <a:cs typeface="Filson Soft 4"/>
                <a:sym typeface="Filson Soft 4"/>
              </a:rPr>
              <a:t>Focuses on what the child is doing wrong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85774" y="285751"/>
            <a:ext cx="17373601" cy="9772649"/>
          </a:xfrm>
          <a:prstGeom prst="rect">
            <a:avLst/>
          </a:prstGeom>
        </p:spPr>
      </p:pic>
      <p:sp>
        <p:nvSpPr>
          <p:cNvPr name="TextBox 3" id="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7292" y="4716129"/>
            <a:ext cx="1783285" cy="1783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7" id="7"/>
          <p:cNvGrpSpPr/>
          <p:nvPr/>
        </p:nvGrpSpPr>
        <p:grpSpPr>
          <a:xfrm rot="0">
            <a:off x="487292" y="2234065"/>
            <a:ext cx="1783285" cy="1783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487292" y="7424679"/>
            <a:ext cx="1783285" cy="17832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460576" y="4716129"/>
            <a:ext cx="1783285" cy="17832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7" id="17"/>
          <p:cNvGrpSpPr/>
          <p:nvPr/>
        </p:nvGrpSpPr>
        <p:grpSpPr>
          <a:xfrm rot="0">
            <a:off x="12460576" y="2234065"/>
            <a:ext cx="1783285" cy="178328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9" id="1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20" id="20"/>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1" id="21"/>
          <p:cNvGrpSpPr/>
          <p:nvPr/>
        </p:nvGrpSpPr>
        <p:grpSpPr>
          <a:xfrm rot="0">
            <a:off x="12460576" y="7424679"/>
            <a:ext cx="1783285" cy="178328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23" id="2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24" id="24"/>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0">
            <a:off x="1081313" y="4855616"/>
            <a:ext cx="572917" cy="1459661"/>
          </a:xfrm>
          <a:custGeom>
            <a:avLst/>
            <a:gdLst/>
            <a:ahLst/>
            <a:cxnLst/>
            <a:rect r="r" b="b" t="t" l="l"/>
            <a:pathLst>
              <a:path h="1459661" w="572917">
                <a:moveTo>
                  <a:pt x="0" y="0"/>
                </a:moveTo>
                <a:lnTo>
                  <a:pt x="572917" y="0"/>
                </a:lnTo>
                <a:lnTo>
                  <a:pt x="572917" y="1459661"/>
                </a:lnTo>
                <a:lnTo>
                  <a:pt x="0" y="14596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7" id="27"/>
          <p:cNvSpPr/>
          <p:nvPr/>
        </p:nvSpPr>
        <p:spPr>
          <a:xfrm flipH="false" flipV="false" rot="0">
            <a:off x="12844236" y="4988899"/>
            <a:ext cx="1058780" cy="1222257"/>
          </a:xfrm>
          <a:custGeom>
            <a:avLst/>
            <a:gdLst/>
            <a:ahLst/>
            <a:cxnLst/>
            <a:rect r="r" b="b" t="t" l="l"/>
            <a:pathLst>
              <a:path h="1222257" w="1058780">
                <a:moveTo>
                  <a:pt x="0" y="0"/>
                </a:moveTo>
                <a:lnTo>
                  <a:pt x="1058780" y="0"/>
                </a:lnTo>
                <a:lnTo>
                  <a:pt x="1058780" y="1222257"/>
                </a:lnTo>
                <a:lnTo>
                  <a:pt x="0" y="1222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8" id="28"/>
          <p:cNvSpPr/>
          <p:nvPr/>
        </p:nvSpPr>
        <p:spPr>
          <a:xfrm flipH="false" flipV="false" rot="0">
            <a:off x="887143" y="7674694"/>
            <a:ext cx="961259" cy="1254497"/>
          </a:xfrm>
          <a:custGeom>
            <a:avLst/>
            <a:gdLst/>
            <a:ahLst/>
            <a:cxnLst/>
            <a:rect r="r" b="b" t="t" l="l"/>
            <a:pathLst>
              <a:path h="1254497" w="961259">
                <a:moveTo>
                  <a:pt x="0" y="0"/>
                </a:moveTo>
                <a:lnTo>
                  <a:pt x="961258" y="0"/>
                </a:lnTo>
                <a:lnTo>
                  <a:pt x="961258" y="1254497"/>
                </a:lnTo>
                <a:lnTo>
                  <a:pt x="0" y="125449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9" id="29"/>
          <p:cNvSpPr/>
          <p:nvPr/>
        </p:nvSpPr>
        <p:spPr>
          <a:xfrm flipH="false" flipV="false" rot="0">
            <a:off x="12815661" y="7558699"/>
            <a:ext cx="1254223" cy="1486487"/>
          </a:xfrm>
          <a:custGeom>
            <a:avLst/>
            <a:gdLst/>
            <a:ahLst/>
            <a:cxnLst/>
            <a:rect r="r" b="b" t="t" l="l"/>
            <a:pathLst>
              <a:path h="1486487" w="1254223">
                <a:moveTo>
                  <a:pt x="0" y="0"/>
                </a:moveTo>
                <a:lnTo>
                  <a:pt x="1254223" y="0"/>
                </a:lnTo>
                <a:lnTo>
                  <a:pt x="1254223" y="1486487"/>
                </a:lnTo>
                <a:lnTo>
                  <a:pt x="0" y="148648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30" id="30"/>
          <p:cNvSpPr txBox="true"/>
          <p:nvPr/>
        </p:nvSpPr>
        <p:spPr>
          <a:xfrm rot="0">
            <a:off x="2599484" y="5937932"/>
            <a:ext cx="3079408" cy="526415"/>
          </a:xfrm>
          <a:prstGeom prst="rect">
            <a:avLst/>
          </a:prstGeom>
        </p:spPr>
        <p:txBody>
          <a:bodyPr anchor="t" rtlCol="false" tIns="0" lIns="0" bIns="0" rIns="0">
            <a:spAutoFit/>
          </a:bodyPr>
          <a:lstStyle/>
          <a:p>
            <a:pPr algn="l">
              <a:lnSpc>
                <a:spcPts val="4059"/>
              </a:lnSpc>
            </a:pPr>
            <a:r>
              <a:rPr lang="en-US" b="true" sz="2899" spc="92">
                <a:solidFill>
                  <a:srgbClr val="3B51A3"/>
                </a:solidFill>
                <a:latin typeface="Filson Soft 4"/>
                <a:ea typeface="Filson Soft 4"/>
                <a:cs typeface="Filson Soft 4"/>
                <a:sym typeface="Filson Soft 4"/>
              </a:rPr>
              <a:t>Control based</a:t>
            </a:r>
          </a:p>
        </p:txBody>
      </p:sp>
      <p:sp>
        <p:nvSpPr>
          <p:cNvPr name="TextBox 31" id="31"/>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3"/>
                <a:ea typeface="Filson Soft 3"/>
                <a:cs typeface="Filson Soft 3"/>
                <a:sym typeface="Filson Soft 3"/>
              </a:rPr>
              <a:t>Traditional Parenting</a:t>
            </a:r>
          </a:p>
        </p:txBody>
      </p:sp>
      <p:sp>
        <p:nvSpPr>
          <p:cNvPr name="TextBox 32" id="32"/>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3"/>
                <a:ea typeface="Filson Soft 3"/>
                <a:cs typeface="Filson Soft 3"/>
                <a:sym typeface="Filson Soft 3"/>
              </a:rPr>
              <a:t>Therapeutic Parenting</a:t>
            </a:r>
          </a:p>
        </p:txBody>
      </p:sp>
      <p:sp>
        <p:nvSpPr>
          <p:cNvPr name="TextBox 33" id="33"/>
          <p:cNvSpPr txBox="true"/>
          <p:nvPr/>
        </p:nvSpPr>
        <p:spPr>
          <a:xfrm rot="0">
            <a:off x="2599484" y="8511585"/>
            <a:ext cx="5722760" cy="1555115"/>
          </a:xfrm>
          <a:prstGeom prst="rect">
            <a:avLst/>
          </a:prstGeom>
        </p:spPr>
        <p:txBody>
          <a:bodyPr anchor="t" rtlCol="false" tIns="0" lIns="0" bIns="0" rIns="0">
            <a:spAutoFit/>
          </a:bodyPr>
          <a:lstStyle/>
          <a:p>
            <a:pPr algn="l">
              <a:lnSpc>
                <a:spcPts val="4059"/>
              </a:lnSpc>
            </a:pPr>
            <a:r>
              <a:rPr lang="en-US" b="true" sz="2899" spc="92">
                <a:solidFill>
                  <a:srgbClr val="3B51A3"/>
                </a:solidFill>
                <a:latin typeface="Filson Soft 4"/>
                <a:ea typeface="Filson Soft 4"/>
                <a:cs typeface="Filson Soft 4"/>
                <a:sym typeface="Filson Soft 4"/>
              </a:rPr>
              <a:t>Discipline is used to </a:t>
            </a:r>
          </a:p>
          <a:p>
            <a:pPr algn="l">
              <a:lnSpc>
                <a:spcPts val="4059"/>
              </a:lnSpc>
            </a:pPr>
            <a:r>
              <a:rPr lang="en-US" b="true" sz="2899" spc="92">
                <a:solidFill>
                  <a:srgbClr val="3B51A3"/>
                </a:solidFill>
                <a:latin typeface="Filson Soft 4"/>
                <a:ea typeface="Filson Soft 4"/>
                <a:cs typeface="Filson Soft 4"/>
                <a:sym typeface="Filson Soft 4"/>
              </a:rPr>
              <a:t>make the child “pay” for their behavior </a:t>
            </a:r>
          </a:p>
        </p:txBody>
      </p:sp>
      <p:sp>
        <p:nvSpPr>
          <p:cNvPr name="TextBox 34" id="34"/>
          <p:cNvSpPr txBox="true"/>
          <p:nvPr/>
        </p:nvSpPr>
        <p:spPr>
          <a:xfrm rot="0">
            <a:off x="14287517" y="8695055"/>
            <a:ext cx="3830898" cy="1040765"/>
          </a:xfrm>
          <a:prstGeom prst="rect">
            <a:avLst/>
          </a:prstGeom>
        </p:spPr>
        <p:txBody>
          <a:bodyPr anchor="t" rtlCol="false" tIns="0" lIns="0" bIns="0" rIns="0">
            <a:spAutoFit/>
          </a:bodyPr>
          <a:lstStyle/>
          <a:p>
            <a:pPr algn="just">
              <a:lnSpc>
                <a:spcPts val="4059"/>
              </a:lnSpc>
            </a:pPr>
            <a:r>
              <a:rPr lang="en-US" b="true" sz="2899" spc="92">
                <a:solidFill>
                  <a:srgbClr val="3B51A3"/>
                </a:solidFill>
                <a:latin typeface="Filson Soft 4"/>
                <a:ea typeface="Filson Soft 4"/>
                <a:cs typeface="Filson Soft 4"/>
                <a:sym typeface="Filson Soft 4"/>
              </a:rPr>
              <a:t>Discipline is used to </a:t>
            </a:r>
          </a:p>
          <a:p>
            <a:pPr algn="just">
              <a:lnSpc>
                <a:spcPts val="4059"/>
              </a:lnSpc>
            </a:pPr>
            <a:r>
              <a:rPr lang="en-US" b="true" sz="2899" spc="92">
                <a:solidFill>
                  <a:srgbClr val="3B51A3"/>
                </a:solidFill>
                <a:latin typeface="Filson Soft 4"/>
                <a:ea typeface="Filson Soft 4"/>
                <a:cs typeface="Filson Soft 4"/>
                <a:sym typeface="Filson Soft 4"/>
              </a:rPr>
              <a:t>teach</a:t>
            </a:r>
          </a:p>
        </p:txBody>
      </p:sp>
      <p:sp>
        <p:nvSpPr>
          <p:cNvPr name="TextBox 35" id="35"/>
          <p:cNvSpPr txBox="true"/>
          <p:nvPr/>
        </p:nvSpPr>
        <p:spPr>
          <a:xfrm rot="0">
            <a:off x="14572768" y="5937932"/>
            <a:ext cx="3079408" cy="1555115"/>
          </a:xfrm>
          <a:prstGeom prst="rect">
            <a:avLst/>
          </a:prstGeom>
        </p:spPr>
        <p:txBody>
          <a:bodyPr anchor="t" rtlCol="false" tIns="0" lIns="0" bIns="0" rIns="0">
            <a:spAutoFit/>
          </a:bodyPr>
          <a:lstStyle/>
          <a:p>
            <a:pPr algn="l">
              <a:lnSpc>
                <a:spcPts val="4059"/>
              </a:lnSpc>
            </a:pPr>
            <a:r>
              <a:rPr lang="en-US" b="true" sz="2899" spc="92">
                <a:solidFill>
                  <a:srgbClr val="3B51A3"/>
                </a:solidFill>
                <a:latin typeface="Filson Soft 4"/>
                <a:ea typeface="Filson Soft 4"/>
                <a:cs typeface="Filson Soft 4"/>
                <a:sym typeface="Filson Soft 4"/>
              </a:rPr>
              <a:t>Works with the child (cooperative)</a:t>
            </a:r>
          </a:p>
        </p:txBody>
      </p:sp>
      <p:sp>
        <p:nvSpPr>
          <p:cNvPr name="TextBox 36" id="36"/>
          <p:cNvSpPr txBox="true"/>
          <p:nvPr/>
        </p:nvSpPr>
        <p:spPr>
          <a:xfrm rot="0">
            <a:off x="2503902" y="3426005"/>
            <a:ext cx="3270573" cy="15551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4"/>
                <a:ea typeface="Filson Soft 4"/>
                <a:cs typeface="Filson Soft 4"/>
                <a:sym typeface="Filson Soft 4"/>
              </a:rPr>
              <a:t>Focuses on What the Child is Doing Wrong</a:t>
            </a:r>
          </a:p>
        </p:txBody>
      </p:sp>
      <p:sp>
        <p:nvSpPr>
          <p:cNvPr name="TextBox 37" id="37"/>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4"/>
                <a:ea typeface="Filson Soft 4"/>
                <a:cs typeface="Filson Soft 4"/>
                <a:sym typeface="Filson Soft 4"/>
              </a:rPr>
              <a:t>Focuses on the child’s strengths</a:t>
            </a:r>
          </a:p>
        </p:txBody>
      </p:sp>
      <p:sp>
        <p:nvSpPr>
          <p:cNvPr name="TextBox 38" id="38"/>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9770" y="-381000"/>
            <a:ext cx="9797235" cy="11328400"/>
          </a:xfrm>
          <a:custGeom>
            <a:avLst/>
            <a:gdLst/>
            <a:ahLst/>
            <a:cxnLst/>
            <a:rect r="r" b="b" t="t" l="l"/>
            <a:pathLst>
              <a:path h="11328400" w="9797235">
                <a:moveTo>
                  <a:pt x="0" y="0"/>
                </a:moveTo>
                <a:lnTo>
                  <a:pt x="9797235" y="0"/>
                </a:lnTo>
                <a:lnTo>
                  <a:pt x="9797235" y="11328400"/>
                </a:lnTo>
                <a:lnTo>
                  <a:pt x="0" y="11328400"/>
                </a:lnTo>
                <a:lnTo>
                  <a:pt x="0" y="0"/>
                </a:lnTo>
                <a:close/>
              </a:path>
            </a:pathLst>
          </a:custGeom>
          <a:blipFill>
            <a:blip r:embed="rId3"/>
            <a:stretch>
              <a:fillRect l="-18827" t="0" r="-35344" b="0"/>
            </a:stretch>
          </a:blipFill>
        </p:spPr>
      </p:sp>
      <p:sp>
        <p:nvSpPr>
          <p:cNvPr name="TextBox 3" id="3"/>
          <p:cNvSpPr txBox="true"/>
          <p:nvPr/>
        </p:nvSpPr>
        <p:spPr>
          <a:xfrm rot="0">
            <a:off x="17951528" y="9782943"/>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DAHAS7Vg2qU</dc:identifier>
  <dcterms:modified xsi:type="dcterms:W3CDTF">2011-08-01T06:04:30Z</dcterms:modified>
  <cp:revision>1</cp:revision>
  <dc:title>Base AGPT Session 4</dc:title>
</cp:coreProperties>
</file>