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18288000" cy="10287000"/>
  <p:notesSz cx="6858000" cy="9144000"/>
  <p:embeddedFontLst>
    <p:embeddedFont>
      <p:font typeface="Filson Soft 2" charset="1" panose="00000500000000000000"/>
      <p:regular r:id="rId50"/>
    </p:embeddedFont>
    <p:embeddedFont>
      <p:font typeface="Filson Soft 3" charset="1" panose="00000A00000000000000"/>
      <p:regular r:id="rId51"/>
    </p:embeddedFont>
    <p:embeddedFont>
      <p:font typeface="Filson Soft 1" charset="1" panose="00000400000000000000"/>
      <p:regular r:id="rId52"/>
    </p:embeddedFont>
    <p:embeddedFont>
      <p:font typeface="Filson Soft 4" charset="1" panose="00000600000000000000"/>
      <p:regular r:id="rId53"/>
    </p:embeddedFont>
    <p:embeddedFont>
      <p:font typeface="Metro" charset="1" panose="00000500000000000000"/>
      <p:regular r:id="rId63"/>
    </p:embeddedFont>
    <p:embeddedFont>
      <p:font typeface="Montserrat" charset="1" panose="0000050000000000000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notesMasters/notesMaster1.xml" Type="http://schemas.openxmlformats.org/officeDocument/2006/relationships/notesMaster"/><Relationship Id="rId55" Target="theme/theme2.xml" Type="http://schemas.openxmlformats.org/officeDocument/2006/relationships/theme"/><Relationship Id="rId56" Target="notesSlides/notesSlide1.xml" Type="http://schemas.openxmlformats.org/officeDocument/2006/relationships/notesSlide"/><Relationship Id="rId57" Target="notesSlides/notesSlide2.xml" Type="http://schemas.openxmlformats.org/officeDocument/2006/relationships/notesSlide"/><Relationship Id="rId58" Target="notesSlides/notesSlide3.xml" Type="http://schemas.openxmlformats.org/officeDocument/2006/relationships/notesSlide"/><Relationship Id="rId59" Target="notesSlides/notesSlide4.xml" Type="http://schemas.openxmlformats.org/officeDocument/2006/relationships/notesSlide"/><Relationship Id="rId6" Target="slides/slide1.xml" Type="http://schemas.openxmlformats.org/officeDocument/2006/relationships/slide"/><Relationship Id="rId60" Target="notesSlides/notesSlide5.xml" Type="http://schemas.openxmlformats.org/officeDocument/2006/relationships/notesSlide"/><Relationship Id="rId61" Target="notesSlides/notesSlide6.xml" Type="http://schemas.openxmlformats.org/officeDocument/2006/relationships/notesSlide"/><Relationship Id="rId62" Target="notesSlides/notesSlide7.xml" Type="http://schemas.openxmlformats.org/officeDocument/2006/relationships/notesSlide"/><Relationship Id="rId63" Target="fonts/font63.fntdata" Type="http://schemas.openxmlformats.org/officeDocument/2006/relationships/font"/><Relationship Id="rId64" Target="notesSlides/notesSlide8.xml" Type="http://schemas.openxmlformats.org/officeDocument/2006/relationships/notesSlide"/><Relationship Id="rId65" Target="notesSlides/notesSlide9.xml" Type="http://schemas.openxmlformats.org/officeDocument/2006/relationships/notesSlide"/><Relationship Id="rId66" Target="notesSlides/notesSlide10.xml" Type="http://schemas.openxmlformats.org/officeDocument/2006/relationships/notesSlide"/><Relationship Id="rId67" Target="fonts/font67.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“Complex trauma describes...children’s exposure to multiple traumatic events...(that) are severe and pervasive, such as abuse or profound neglect. They usually occur early in life and can disrupt many aspects of the child’s development and the formation of a sense of self. Since these events often occur with a caregiver, they interfere with the child’s ability to form a secure attachment.”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Positive childhood experiences show dose-response associations with D/PMH and ARSES after accounting for exposure to ACEs. The proactive promotion of PCEs for children may reduce risk for adult D/PMH and promote adult relational health. Joint assessment of PCEs and ACEs may better target needs and interventions and enable a focus on building strengths to promote well-being. Findings support prioritizing possibilities to foster safe, stable nurturing relationships for children that consider the health outcomes of positive experiences.</a:t>
            </a:r>
          </a:p>
          <a:p>
            <a:r>
              <a:rPr lang="en-US"/>
              <a:t/>
            </a:r>
          </a:p>
          <a:p>
            <a:r>
              <a:rPr lang="en-US"/>
              <a:t>AMA Pediatr. 2019;173(11):e193007. doi:10.1001/jamapediatrics.2019.3007 Published online September 9, 2019. Corrected on September 30, 2019.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trauma events have a distinct beginning and end point </a:t>
            </a:r>
          </a:p>
          <a:p>
            <a:r>
              <a:rPr lang="en-US"/>
              <a:t/>
            </a:r>
          </a:p>
          <a:p>
            <a:r>
              <a:rPr lang="en-US"/>
              <a:t>C-PTSD is more complicated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Teens are figuring out who they are, and this  often shows up in strong and sometimes confusing ways during this stage of development.</a:t>
            </a:r>
          </a:p>
          <a:p>
            <a:r>
              <a:rPr lang="en-US"/>
              <a:t/>
            </a:r>
          </a:p>
          <a:p>
            <a:r>
              <a:rPr lang="en-US"/>
              <a:t>You may notice your child “trying on” different identities or having a hard time figuring out who they are and who they want to become.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not assume that love will fix things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https://www.youtube.com/watch?v=VNNsN9IJkws"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https://www.youtube.com/watch?v=TAJ2U1XiRXk" TargetMode="External" Type="http://schemas.openxmlformats.org/officeDocument/2006/relationships/video"/></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4.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https://www.youtube.com/watch?v=ZtxFWuII98s"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https://www.youtube.com/watch?v=i7K1mBnRo3c" TargetMode="External" Type="http://schemas.openxmlformats.org/officeDocument/2006/relationships/vide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3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3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4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7.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8.jpeg" Type="http://schemas.openxmlformats.org/officeDocument/2006/relationships/image"/><Relationship Id="rId4" Target="../media/image47.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jpeg" Type="http://schemas.openxmlformats.org/officeDocument/2006/relationships/image"/><Relationship Id="rId4" Target="../media/image5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48.jpeg" Type="http://schemas.openxmlformats.org/officeDocument/2006/relationships/image"/><Relationship Id="rId4" Target="../media/image47.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52.jpeg" Type="http://schemas.openxmlformats.org/officeDocument/2006/relationships/image"/><Relationship Id="rId4" Target="../media/image48.jpeg" Type="http://schemas.openxmlformats.org/officeDocument/2006/relationships/image"/><Relationship Id="rId5" Target="../media/image47.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svg" Type="http://schemas.openxmlformats.org/officeDocument/2006/relationships/image"/><Relationship Id="rId4" Target="../media/image58.png" Type="http://schemas.openxmlformats.org/officeDocument/2006/relationships/image"/><Relationship Id="rId5" Target="../media/image59.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3305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68065" t="0" r="-79602"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0" y="-2288151"/>
            <a:ext cx="18288000" cy="2585159"/>
            <a:chOff x="0" y="0"/>
            <a:chExt cx="8239497" cy="1164721"/>
          </a:xfrm>
        </p:grpSpPr>
        <p:sp>
          <p:nvSpPr>
            <p:cNvPr name="Freeform 8" id="8"/>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9" id="9"/>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0" id="10"/>
          <p:cNvSpPr/>
          <p:nvPr/>
        </p:nvSpPr>
        <p:spPr>
          <a:xfrm flipH="false" flipV="false" rot="0">
            <a:off x="14706019" y="8406682"/>
            <a:ext cx="2933914" cy="973524"/>
          </a:xfrm>
          <a:custGeom>
            <a:avLst/>
            <a:gdLst/>
            <a:ahLst/>
            <a:cxnLst/>
            <a:rect r="r" b="b" t="t" l="l"/>
            <a:pathLst>
              <a:path h="973524" w="2933914">
                <a:moveTo>
                  <a:pt x="0" y="0"/>
                </a:moveTo>
                <a:lnTo>
                  <a:pt x="2933914" y="0"/>
                </a:lnTo>
                <a:lnTo>
                  <a:pt x="2933914" y="973524"/>
                </a:lnTo>
                <a:lnTo>
                  <a:pt x="0" y="973524"/>
                </a:lnTo>
                <a:lnTo>
                  <a:pt x="0" y="0"/>
                </a:lnTo>
                <a:close/>
              </a:path>
            </a:pathLst>
          </a:custGeom>
          <a:blipFill>
            <a:blip r:embed="rId5"/>
            <a:stretch>
              <a:fillRect l="0" t="0" r="0" b="0"/>
            </a:stretch>
          </a:blipFill>
        </p:spPr>
      </p:sp>
      <p:grpSp>
        <p:nvGrpSpPr>
          <p:cNvPr name="Group 11" id="11"/>
          <p:cNvGrpSpPr/>
          <p:nvPr/>
        </p:nvGrpSpPr>
        <p:grpSpPr>
          <a:xfrm rot="0">
            <a:off x="0" y="7698968"/>
            <a:ext cx="1028700" cy="3086100"/>
            <a:chOff x="0" y="0"/>
            <a:chExt cx="270933" cy="812800"/>
          </a:xfrm>
        </p:grpSpPr>
        <p:sp>
          <p:nvSpPr>
            <p:cNvPr name="Freeform 12" id="12"/>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40B2B5"/>
            </a:solidFill>
          </p:spPr>
        </p:sp>
        <p:sp>
          <p:nvSpPr>
            <p:cNvPr name="TextBox 13" id="13"/>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sp>
        <p:nvSpPr>
          <p:cNvPr name="TextBox 14" id="14"/>
          <p:cNvSpPr txBox="true"/>
          <p:nvPr/>
        </p:nvSpPr>
        <p:spPr>
          <a:xfrm rot="0">
            <a:off x="2558561" y="8406682"/>
            <a:ext cx="11957539" cy="972247"/>
          </a:xfrm>
          <a:prstGeom prst="rect">
            <a:avLst/>
          </a:prstGeom>
        </p:spPr>
        <p:txBody>
          <a:bodyPr anchor="t" rtlCol="false" tIns="0" lIns="0" bIns="0" rIns="0">
            <a:spAutoFit/>
          </a:bodyPr>
          <a:lstStyle/>
          <a:p>
            <a:pPr algn="ctr">
              <a:lnSpc>
                <a:spcPts val="2535"/>
              </a:lnSpc>
              <a:spcBef>
                <a:spcPct val="0"/>
              </a:spcBef>
            </a:pPr>
            <a:r>
              <a:rPr lang="en-US" sz="2304" spc="-46">
                <a:solidFill>
                  <a:srgbClr val="FFFFFF"/>
                </a:solidFill>
                <a:latin typeface="Filson Soft 2"/>
                <a:ea typeface="Filson Soft 2"/>
                <a:cs typeface="Filson Soft 2"/>
                <a:sym typeface="Filson Soft 2"/>
              </a:rPr>
              <a:t>This curriculum was developed by Harmony Family Center’s Adoption Support and Preservation Program in partnership with the Tennessee Department of Children’s Services.</a:t>
            </a:r>
          </a:p>
        </p:txBody>
      </p:sp>
      <p:sp>
        <p:nvSpPr>
          <p:cNvPr name="TextBox 15" id="15"/>
          <p:cNvSpPr txBox="true"/>
          <p:nvPr/>
        </p:nvSpPr>
        <p:spPr>
          <a:xfrm rot="0">
            <a:off x="514350" y="5925932"/>
            <a:ext cx="9624378" cy="1601781"/>
          </a:xfrm>
          <a:prstGeom prst="rect">
            <a:avLst/>
          </a:prstGeom>
        </p:spPr>
        <p:txBody>
          <a:bodyPr anchor="t" rtlCol="false" tIns="0" lIns="0" bIns="0" rIns="0">
            <a:spAutoFit/>
          </a:bodyPr>
          <a:lstStyle/>
          <a:p>
            <a:pPr algn="ctr">
              <a:lnSpc>
                <a:spcPts val="5912"/>
              </a:lnSpc>
            </a:pPr>
            <a:r>
              <a:rPr lang="en-US" sz="5912" spc="171">
                <a:solidFill>
                  <a:srgbClr val="3B51A3"/>
                </a:solidFill>
                <a:latin typeface="Filson Soft 3"/>
                <a:ea typeface="Filson Soft 3"/>
                <a:cs typeface="Filson Soft 3"/>
                <a:sym typeface="Filson Soft 3"/>
              </a:rPr>
              <a:t> </a:t>
            </a:r>
          </a:p>
          <a:p>
            <a:pPr algn="ctr">
              <a:lnSpc>
                <a:spcPts val="6212"/>
              </a:lnSpc>
            </a:pPr>
            <a:r>
              <a:rPr lang="en-US" sz="6212" spc="180">
                <a:solidFill>
                  <a:srgbClr val="3B51A3"/>
                </a:solidFill>
                <a:latin typeface="Filson Soft 3"/>
                <a:ea typeface="Filson Soft 3"/>
                <a:cs typeface="Filson Soft 3"/>
                <a:sym typeface="Filson Soft 3"/>
              </a:rPr>
              <a:t>SESSION 2</a:t>
            </a:r>
          </a:p>
        </p:txBody>
      </p:sp>
      <p:sp>
        <p:nvSpPr>
          <p:cNvPr name="TextBox 16" id="16"/>
          <p:cNvSpPr txBox="true"/>
          <p:nvPr/>
        </p:nvSpPr>
        <p:spPr>
          <a:xfrm rot="0">
            <a:off x="0" y="1325708"/>
            <a:ext cx="10318750" cy="4794246"/>
          </a:xfrm>
          <a:prstGeom prst="rect">
            <a:avLst/>
          </a:prstGeom>
        </p:spPr>
        <p:txBody>
          <a:bodyPr anchor="t" rtlCol="false" tIns="0" lIns="0" bIns="0" rIns="0">
            <a:spAutoFit/>
          </a:bodyPr>
          <a:lstStyle/>
          <a:p>
            <a:pPr algn="ctr">
              <a:lnSpc>
                <a:spcPts val="9349"/>
              </a:lnSpc>
              <a:spcBef>
                <a:spcPct val="0"/>
              </a:spcBef>
            </a:pPr>
            <a:r>
              <a:rPr lang="en-US" sz="8499">
                <a:solidFill>
                  <a:srgbClr val="3B51A3"/>
                </a:solidFill>
                <a:latin typeface="Filson Soft 3"/>
                <a:ea typeface="Filson Soft 3"/>
                <a:cs typeface="Filson Soft 3"/>
                <a:sym typeface="Filson Soft 3"/>
              </a:rPr>
              <a:t>Adoption Guardianship Preparation Training</a:t>
            </a:r>
          </a:p>
        </p:txBody>
      </p:sp>
      <p:grpSp>
        <p:nvGrpSpPr>
          <p:cNvPr name="Group 17" id="17"/>
          <p:cNvGrpSpPr/>
          <p:nvPr/>
        </p:nvGrpSpPr>
        <p:grpSpPr>
          <a:xfrm rot="0">
            <a:off x="1028700" y="7705725"/>
            <a:ext cx="1028700" cy="3086100"/>
            <a:chOff x="0" y="0"/>
            <a:chExt cx="270933" cy="812800"/>
          </a:xfrm>
        </p:grpSpPr>
        <p:sp>
          <p:nvSpPr>
            <p:cNvPr name="Freeform 18" id="18"/>
            <p:cNvSpPr/>
            <p:nvPr/>
          </p:nvSpPr>
          <p:spPr>
            <a:xfrm flipH="false" flipV="false" rot="0">
              <a:off x="0" y="0"/>
              <a:ext cx="270933" cy="812800"/>
            </a:xfrm>
            <a:custGeom>
              <a:avLst/>
              <a:gdLst/>
              <a:ahLst/>
              <a:cxnLst/>
              <a:rect r="r" b="b" t="t" l="l"/>
              <a:pathLst>
                <a:path h="812800" w="270933">
                  <a:moveTo>
                    <a:pt x="0" y="0"/>
                  </a:moveTo>
                  <a:lnTo>
                    <a:pt x="270933" y="0"/>
                  </a:lnTo>
                  <a:lnTo>
                    <a:pt x="270933" y="812800"/>
                  </a:lnTo>
                  <a:lnTo>
                    <a:pt x="0" y="812800"/>
                  </a:lnTo>
                  <a:close/>
                </a:path>
              </a:pathLst>
            </a:custGeom>
            <a:solidFill>
              <a:srgbClr val="E7BD43"/>
            </a:solidFill>
          </p:spPr>
        </p:sp>
        <p:sp>
          <p:nvSpPr>
            <p:cNvPr name="TextBox 19" id="19"/>
            <p:cNvSpPr txBox="true"/>
            <p:nvPr/>
          </p:nvSpPr>
          <p:spPr>
            <a:xfrm>
              <a:off x="0" y="19050"/>
              <a:ext cx="270933" cy="793750"/>
            </a:xfrm>
            <a:prstGeom prst="rect">
              <a:avLst/>
            </a:prstGeom>
          </p:spPr>
          <p:txBody>
            <a:bodyPr anchor="ctr" rtlCol="false" tIns="50800" lIns="50800" bIns="50800" rIns="50800"/>
            <a:lstStyle/>
            <a:p>
              <a:pPr algn="ctr">
                <a:lnSpc>
                  <a:spcPts val="2419"/>
                </a:lnSpc>
              </a:pPr>
            </a:p>
          </p:txBody>
        </p:sp>
      </p:grpSp>
      <p:sp>
        <p:nvSpPr>
          <p:cNvPr name="TextBox 20" id="20"/>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05150" y="311550"/>
            <a:ext cx="17334851" cy="9750852"/>
          </a:xfrm>
          <a:prstGeom prst="rect">
            <a:avLst/>
          </a:prstGeom>
        </p:spPr>
      </p:pic>
      <p:sp>
        <p:nvSpPr>
          <p:cNvPr name="TextBox 3" id="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38925" y="-2873"/>
            <a:ext cx="6886655" cy="10287000"/>
          </a:xfrm>
          <a:custGeom>
            <a:avLst/>
            <a:gdLst/>
            <a:ahLst/>
            <a:cxnLst/>
            <a:rect r="r" b="b" t="t" l="l"/>
            <a:pathLst>
              <a:path h="10287000" w="6886655">
                <a:moveTo>
                  <a:pt x="0" y="0"/>
                </a:moveTo>
                <a:lnTo>
                  <a:pt x="6886655" y="0"/>
                </a:lnTo>
                <a:lnTo>
                  <a:pt x="6886655" y="10287000"/>
                </a:lnTo>
                <a:lnTo>
                  <a:pt x="0" y="10287000"/>
                </a:lnTo>
                <a:lnTo>
                  <a:pt x="0" y="0"/>
                </a:lnTo>
                <a:close/>
              </a:path>
            </a:pathLst>
          </a:custGeom>
          <a:blipFill>
            <a:blip r:embed="rId3"/>
            <a:stretch>
              <a:fillRect l="-71315" t="0" r="-52888" b="0"/>
            </a:stretch>
          </a:blipFill>
        </p:spPr>
      </p:sp>
      <p:grpSp>
        <p:nvGrpSpPr>
          <p:cNvPr name="Group 3" id="3"/>
          <p:cNvGrpSpPr/>
          <p:nvPr/>
        </p:nvGrpSpPr>
        <p:grpSpPr>
          <a:xfrm rot="0">
            <a:off x="6709409" y="0"/>
            <a:ext cx="185602" cy="10284127"/>
            <a:chOff x="0" y="0"/>
            <a:chExt cx="83621" cy="4633423"/>
          </a:xfrm>
        </p:grpSpPr>
        <p:sp>
          <p:nvSpPr>
            <p:cNvPr name="Freeform 4" id="4"/>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5" id="5"/>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6" id="6"/>
          <p:cNvGrpSpPr/>
          <p:nvPr/>
        </p:nvGrpSpPr>
        <p:grpSpPr>
          <a:xfrm rot="0">
            <a:off x="6523807" y="0"/>
            <a:ext cx="185602" cy="10284127"/>
            <a:chOff x="0" y="0"/>
            <a:chExt cx="83621" cy="4633423"/>
          </a:xfrm>
        </p:grpSpPr>
        <p:sp>
          <p:nvSpPr>
            <p:cNvPr name="Freeform 7" id="7"/>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8" id="8"/>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9" id="9"/>
          <p:cNvGrpSpPr/>
          <p:nvPr/>
        </p:nvGrpSpPr>
        <p:grpSpPr>
          <a:xfrm rot="0">
            <a:off x="6347730" y="2873"/>
            <a:ext cx="185602" cy="10284127"/>
            <a:chOff x="0" y="0"/>
            <a:chExt cx="83621" cy="4633423"/>
          </a:xfrm>
        </p:grpSpPr>
        <p:sp>
          <p:nvSpPr>
            <p:cNvPr name="Freeform 10" id="10"/>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E7BD43"/>
            </a:solidFill>
          </p:spPr>
        </p:sp>
        <p:sp>
          <p:nvSpPr>
            <p:cNvPr name="TextBox 11" id="11"/>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2" id="12"/>
          <p:cNvSpPr txBox="true"/>
          <p:nvPr/>
        </p:nvSpPr>
        <p:spPr>
          <a:xfrm rot="0">
            <a:off x="6895012" y="280986"/>
            <a:ext cx="11392988"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3"/>
                <a:ea typeface="Filson Soft 3"/>
                <a:cs typeface="Filson Soft 3"/>
                <a:sym typeface="Filson Soft 3"/>
              </a:rPr>
              <a:t>Biology</a:t>
            </a:r>
          </a:p>
        </p:txBody>
      </p:sp>
      <p:sp>
        <p:nvSpPr>
          <p:cNvPr name="TextBox 13" id="13"/>
          <p:cNvSpPr txBox="true"/>
          <p:nvPr/>
        </p:nvSpPr>
        <p:spPr>
          <a:xfrm rot="0">
            <a:off x="7066462" y="2159619"/>
            <a:ext cx="10680656" cy="8374380"/>
          </a:xfrm>
          <a:prstGeom prst="rect">
            <a:avLst/>
          </a:prstGeom>
        </p:spPr>
        <p:txBody>
          <a:bodyPr anchor="t" rtlCol="false" tIns="0" lIns="0" bIns="0" rIns="0">
            <a:spAutoFit/>
          </a:bodyPr>
          <a:lstStyle/>
          <a:p>
            <a:pPr algn="l">
              <a:lnSpc>
                <a:spcPts val="167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Tro</a:t>
            </a:r>
            <a:r>
              <a:rPr lang="en-US" sz="3999">
                <a:solidFill>
                  <a:srgbClr val="3B51A3"/>
                </a:solidFill>
                <a:latin typeface="Filson Soft 4"/>
                <a:ea typeface="Filson Soft 4"/>
                <a:cs typeface="Filson Soft 4"/>
                <a:sym typeface="Filson Soft 4"/>
              </a:rPr>
              <a:t>uble falling asleep or staying asleep</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Changes in how the body uses food and energy</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Long-term changes in how the body and brain work, caused by stress and passed on to children, grandchildren and future generations, called epigenetic changes.</a:t>
            </a:r>
          </a:p>
          <a:p>
            <a:pPr algn="l">
              <a:lnSpc>
                <a:spcPts val="5599"/>
              </a:lnSpc>
            </a:pPr>
          </a:p>
          <a:p>
            <a:pPr algn="l">
              <a:lnSpc>
                <a:spcPts val="3359"/>
              </a:lnSpc>
            </a:pPr>
          </a:p>
        </p:txBody>
      </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11</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028700" y="1028700"/>
            <a:ext cx="16230600" cy="8172316"/>
          </a:xfrm>
          <a:prstGeom prst="rect">
            <a:avLst/>
          </a:prstGeom>
        </p:spPr>
      </p:pic>
      <p:sp>
        <p:nvSpPr>
          <p:cNvPr name="TextBox 3" id="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873"/>
            <a:ext cx="6347730" cy="10287000"/>
          </a:xfrm>
          <a:custGeom>
            <a:avLst/>
            <a:gdLst/>
            <a:ahLst/>
            <a:cxnLst/>
            <a:rect r="r" b="b" t="t" l="l"/>
            <a:pathLst>
              <a:path h="10287000" w="6347730">
                <a:moveTo>
                  <a:pt x="0" y="0"/>
                </a:moveTo>
                <a:lnTo>
                  <a:pt x="6347730" y="0"/>
                </a:lnTo>
                <a:lnTo>
                  <a:pt x="6347730" y="10287000"/>
                </a:lnTo>
                <a:lnTo>
                  <a:pt x="0" y="10287000"/>
                </a:lnTo>
                <a:lnTo>
                  <a:pt x="0" y="0"/>
                </a:lnTo>
                <a:close/>
              </a:path>
            </a:pathLst>
          </a:custGeom>
          <a:blipFill>
            <a:blip r:embed="rId3"/>
            <a:stretch>
              <a:fillRect l="-76596" t="0" r="-66642" b="0"/>
            </a:stretch>
          </a:blipFill>
        </p:spPr>
      </p:sp>
      <p:grpSp>
        <p:nvGrpSpPr>
          <p:cNvPr name="Group 3" id="3"/>
          <p:cNvGrpSpPr/>
          <p:nvPr/>
        </p:nvGrpSpPr>
        <p:grpSpPr>
          <a:xfrm rot="0">
            <a:off x="6709409" y="0"/>
            <a:ext cx="185602" cy="10284127"/>
            <a:chOff x="0" y="0"/>
            <a:chExt cx="83621" cy="4633423"/>
          </a:xfrm>
        </p:grpSpPr>
        <p:sp>
          <p:nvSpPr>
            <p:cNvPr name="Freeform 4" id="4"/>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5" id="5"/>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6" id="6"/>
          <p:cNvGrpSpPr/>
          <p:nvPr/>
        </p:nvGrpSpPr>
        <p:grpSpPr>
          <a:xfrm rot="0">
            <a:off x="6523807" y="0"/>
            <a:ext cx="185602" cy="10284127"/>
            <a:chOff x="0" y="0"/>
            <a:chExt cx="83621" cy="4633423"/>
          </a:xfrm>
        </p:grpSpPr>
        <p:sp>
          <p:nvSpPr>
            <p:cNvPr name="Freeform 7" id="7"/>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8" id="8"/>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9" id="9"/>
          <p:cNvGrpSpPr/>
          <p:nvPr/>
        </p:nvGrpSpPr>
        <p:grpSpPr>
          <a:xfrm rot="0">
            <a:off x="6347730" y="2873"/>
            <a:ext cx="185602" cy="10284127"/>
            <a:chOff x="0" y="0"/>
            <a:chExt cx="83621" cy="4633423"/>
          </a:xfrm>
        </p:grpSpPr>
        <p:sp>
          <p:nvSpPr>
            <p:cNvPr name="Freeform 10" id="10"/>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E7BD43"/>
            </a:solidFill>
          </p:spPr>
        </p:sp>
        <p:sp>
          <p:nvSpPr>
            <p:cNvPr name="TextBox 11" id="11"/>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2" id="12"/>
          <p:cNvSpPr txBox="true"/>
          <p:nvPr/>
        </p:nvSpPr>
        <p:spPr>
          <a:xfrm rot="0">
            <a:off x="6895012" y="280986"/>
            <a:ext cx="11392988"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3"/>
                <a:ea typeface="Filson Soft 3"/>
                <a:cs typeface="Filson Soft 3"/>
                <a:sym typeface="Filson Soft 3"/>
              </a:rPr>
              <a:t>Behavior</a:t>
            </a:r>
          </a:p>
        </p:txBody>
      </p:sp>
      <p:sp>
        <p:nvSpPr>
          <p:cNvPr name="TextBox 13" id="13"/>
          <p:cNvSpPr txBox="true"/>
          <p:nvPr/>
        </p:nvSpPr>
        <p:spPr>
          <a:xfrm rot="0">
            <a:off x="7414358" y="1813296"/>
            <a:ext cx="10114596" cy="11282046"/>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Has trouble thinking before acting</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Ofte</a:t>
            </a:r>
            <a:r>
              <a:rPr lang="en-US" sz="3999">
                <a:solidFill>
                  <a:srgbClr val="3B51A3"/>
                </a:solidFill>
                <a:latin typeface="Filson Soft 4"/>
                <a:ea typeface="Filson Soft 4"/>
                <a:cs typeface="Filson Soft 4"/>
                <a:sym typeface="Filson Soft 4"/>
              </a:rPr>
              <a:t>n feels out of control or feeling too much at once</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Fe</a:t>
            </a:r>
            <a:r>
              <a:rPr lang="en-US" sz="3999">
                <a:solidFill>
                  <a:srgbClr val="3B51A3"/>
                </a:solidFill>
                <a:latin typeface="Filson Soft 4"/>
                <a:ea typeface="Filson Soft 4"/>
                <a:cs typeface="Filson Soft 4"/>
                <a:sym typeface="Filson Soft 4"/>
              </a:rPr>
              <a:t>els anxious, worried, or sad a lot</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Has trouble following directions</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Acts out with anger or aggression</a:t>
            </a:r>
          </a:p>
          <a:p>
            <a:pPr algn="l">
              <a:lnSpc>
                <a:spcPts val="5599"/>
              </a:lnSpc>
            </a:pPr>
          </a:p>
          <a:p>
            <a:pPr algn="l">
              <a:lnSpc>
                <a:spcPts val="5599"/>
              </a:lnSpc>
            </a:pPr>
          </a:p>
          <a:p>
            <a:pPr algn="l">
              <a:lnSpc>
                <a:spcPts val="5599"/>
              </a:lnSpc>
            </a:pP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13</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2333" y="2873"/>
            <a:ext cx="5517066" cy="10287000"/>
          </a:xfrm>
          <a:custGeom>
            <a:avLst/>
            <a:gdLst/>
            <a:ahLst/>
            <a:cxnLst/>
            <a:rect r="r" b="b" t="t" l="l"/>
            <a:pathLst>
              <a:path h="10287000" w="5517066">
                <a:moveTo>
                  <a:pt x="0" y="0"/>
                </a:moveTo>
                <a:lnTo>
                  <a:pt x="5517066" y="0"/>
                </a:lnTo>
                <a:lnTo>
                  <a:pt x="5517066" y="10287000"/>
                </a:lnTo>
                <a:lnTo>
                  <a:pt x="0" y="10287000"/>
                </a:lnTo>
                <a:lnTo>
                  <a:pt x="0" y="0"/>
                </a:lnTo>
                <a:close/>
              </a:path>
            </a:pathLst>
          </a:custGeom>
          <a:blipFill>
            <a:blip r:embed="rId3"/>
            <a:stretch>
              <a:fillRect l="-6432" t="0" r="-5442" b="0"/>
            </a:stretch>
          </a:blipFill>
        </p:spPr>
      </p:sp>
      <p:grpSp>
        <p:nvGrpSpPr>
          <p:cNvPr name="Group 3" id="3"/>
          <p:cNvGrpSpPr/>
          <p:nvPr/>
        </p:nvGrpSpPr>
        <p:grpSpPr>
          <a:xfrm rot="0">
            <a:off x="6709409" y="0"/>
            <a:ext cx="185602" cy="10284127"/>
            <a:chOff x="0" y="0"/>
            <a:chExt cx="83621" cy="4633423"/>
          </a:xfrm>
        </p:grpSpPr>
        <p:sp>
          <p:nvSpPr>
            <p:cNvPr name="Freeform 4" id="4"/>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5" id="5"/>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6" id="6"/>
          <p:cNvGrpSpPr/>
          <p:nvPr/>
        </p:nvGrpSpPr>
        <p:grpSpPr>
          <a:xfrm rot="0">
            <a:off x="6523807" y="0"/>
            <a:ext cx="185602" cy="10284127"/>
            <a:chOff x="0" y="0"/>
            <a:chExt cx="83621" cy="4633423"/>
          </a:xfrm>
        </p:grpSpPr>
        <p:sp>
          <p:nvSpPr>
            <p:cNvPr name="Freeform 7" id="7"/>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8" id="8"/>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9" id="9"/>
          <p:cNvGrpSpPr/>
          <p:nvPr/>
        </p:nvGrpSpPr>
        <p:grpSpPr>
          <a:xfrm rot="0">
            <a:off x="6347730" y="2873"/>
            <a:ext cx="185602" cy="10284127"/>
            <a:chOff x="0" y="0"/>
            <a:chExt cx="83621" cy="4633423"/>
          </a:xfrm>
        </p:grpSpPr>
        <p:sp>
          <p:nvSpPr>
            <p:cNvPr name="Freeform 10" id="10"/>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E7BD43"/>
            </a:solidFill>
          </p:spPr>
        </p:sp>
        <p:sp>
          <p:nvSpPr>
            <p:cNvPr name="TextBox 11" id="11"/>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2" id="12"/>
          <p:cNvSpPr txBox="true"/>
          <p:nvPr/>
        </p:nvSpPr>
        <p:spPr>
          <a:xfrm rot="0">
            <a:off x="6895012" y="280986"/>
            <a:ext cx="11392988"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3"/>
                <a:ea typeface="Filson Soft 3"/>
                <a:cs typeface="Filson Soft 3"/>
                <a:sym typeface="Filson Soft 3"/>
              </a:rPr>
              <a:t>Body</a:t>
            </a:r>
          </a:p>
        </p:txBody>
      </p:sp>
      <p:sp>
        <p:nvSpPr>
          <p:cNvPr name="TextBox 13" id="13"/>
          <p:cNvSpPr txBox="true"/>
          <p:nvPr/>
        </p:nvSpPr>
        <p:spPr>
          <a:xfrm rot="0">
            <a:off x="7590337" y="2016744"/>
            <a:ext cx="10037263" cy="8900796"/>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Stomach problems, like pain or digestion issues</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Strong </a:t>
            </a:r>
            <a:r>
              <a:rPr lang="en-US" sz="3999">
                <a:solidFill>
                  <a:srgbClr val="3B51A3"/>
                </a:solidFill>
                <a:latin typeface="Filson Soft 4"/>
                <a:ea typeface="Filson Soft 4"/>
                <a:cs typeface="Filson Soft 4"/>
                <a:sym typeface="Filson Soft 4"/>
              </a:rPr>
              <a:t>reactions to sound, touch, or other senses</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Heart that beats too fast or too slow</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More likely to have </a:t>
            </a:r>
            <a:r>
              <a:rPr lang="en-US" sz="3999">
                <a:solidFill>
                  <a:srgbClr val="3B51A3"/>
                </a:solidFill>
                <a:latin typeface="Filson Soft 4"/>
                <a:ea typeface="Filson Soft 4"/>
                <a:cs typeface="Filson Soft 4"/>
                <a:sym typeface="Filson Soft 4"/>
              </a:rPr>
              <a:t>health problems like cancer, liver disease, or broken bones</a:t>
            </a:r>
          </a:p>
          <a:p>
            <a:pPr algn="l">
              <a:lnSpc>
                <a:spcPts val="5599"/>
              </a:lnSpc>
            </a:pPr>
          </a:p>
          <a:p>
            <a:pPr algn="ctr">
              <a:lnSpc>
                <a:spcPts val="3359"/>
              </a:lnSpc>
            </a:pPr>
          </a:p>
        </p:txBody>
      </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14</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33487" y="347367"/>
            <a:ext cx="17161604" cy="9653401"/>
          </a:xfrm>
          <a:prstGeom prst="rect">
            <a:avLst/>
          </a:prstGeom>
        </p:spPr>
      </p:pic>
      <p:sp>
        <p:nvSpPr>
          <p:cNvPr name="TextBox 3" id="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15</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968" y="25840"/>
            <a:ext cx="6539775" cy="10261160"/>
          </a:xfrm>
          <a:custGeom>
            <a:avLst/>
            <a:gdLst/>
            <a:ahLst/>
            <a:cxnLst/>
            <a:rect r="r" b="b" t="t" l="l"/>
            <a:pathLst>
              <a:path h="10261160" w="6539775">
                <a:moveTo>
                  <a:pt x="0" y="0"/>
                </a:moveTo>
                <a:lnTo>
                  <a:pt x="6539775" y="0"/>
                </a:lnTo>
                <a:lnTo>
                  <a:pt x="6539775" y="10261160"/>
                </a:lnTo>
                <a:lnTo>
                  <a:pt x="0" y="10261160"/>
                </a:lnTo>
                <a:lnTo>
                  <a:pt x="0" y="0"/>
                </a:lnTo>
                <a:close/>
              </a:path>
            </a:pathLst>
          </a:custGeom>
          <a:blipFill>
            <a:blip r:embed="rId3"/>
            <a:stretch>
              <a:fillRect l="-47710" t="0" r="-87792" b="0"/>
            </a:stretch>
          </a:blipFill>
        </p:spPr>
      </p:sp>
      <p:grpSp>
        <p:nvGrpSpPr>
          <p:cNvPr name="Group 3" id="3"/>
          <p:cNvGrpSpPr/>
          <p:nvPr/>
        </p:nvGrpSpPr>
        <p:grpSpPr>
          <a:xfrm rot="0">
            <a:off x="6709409" y="0"/>
            <a:ext cx="185602" cy="10284127"/>
            <a:chOff x="0" y="0"/>
            <a:chExt cx="83621" cy="4633423"/>
          </a:xfrm>
        </p:grpSpPr>
        <p:sp>
          <p:nvSpPr>
            <p:cNvPr name="Freeform 4" id="4"/>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5" id="5"/>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6" id="6"/>
          <p:cNvGrpSpPr/>
          <p:nvPr/>
        </p:nvGrpSpPr>
        <p:grpSpPr>
          <a:xfrm rot="0">
            <a:off x="6523807" y="0"/>
            <a:ext cx="185602" cy="10284127"/>
            <a:chOff x="0" y="0"/>
            <a:chExt cx="83621" cy="4633423"/>
          </a:xfrm>
        </p:grpSpPr>
        <p:sp>
          <p:nvSpPr>
            <p:cNvPr name="Freeform 7" id="7"/>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8" id="8"/>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9" id="9"/>
          <p:cNvGrpSpPr/>
          <p:nvPr/>
        </p:nvGrpSpPr>
        <p:grpSpPr>
          <a:xfrm rot="0">
            <a:off x="6347730" y="2873"/>
            <a:ext cx="185602" cy="10284127"/>
            <a:chOff x="0" y="0"/>
            <a:chExt cx="83621" cy="4633423"/>
          </a:xfrm>
        </p:grpSpPr>
        <p:sp>
          <p:nvSpPr>
            <p:cNvPr name="Freeform 10" id="10"/>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E7BD43"/>
            </a:solidFill>
          </p:spPr>
        </p:sp>
        <p:sp>
          <p:nvSpPr>
            <p:cNvPr name="TextBox 11" id="11"/>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2" id="12"/>
          <p:cNvSpPr txBox="true"/>
          <p:nvPr/>
        </p:nvSpPr>
        <p:spPr>
          <a:xfrm rot="0">
            <a:off x="6895012" y="280986"/>
            <a:ext cx="11392988"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3"/>
                <a:ea typeface="Filson Soft 3"/>
                <a:cs typeface="Filson Soft 3"/>
                <a:sym typeface="Filson Soft 3"/>
              </a:rPr>
              <a:t>Beliefs</a:t>
            </a:r>
          </a:p>
        </p:txBody>
      </p:sp>
      <p:sp>
        <p:nvSpPr>
          <p:cNvPr name="TextBox 13" id="13"/>
          <p:cNvSpPr txBox="true"/>
          <p:nvPr/>
        </p:nvSpPr>
        <p:spPr>
          <a:xfrm rot="0">
            <a:off x="7885612" y="2092944"/>
            <a:ext cx="8979988" cy="5376546"/>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Feels bad about themselves</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Has a hard time trusting people</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F</a:t>
            </a:r>
            <a:r>
              <a:rPr lang="en-US" sz="3999">
                <a:solidFill>
                  <a:srgbClr val="3B51A3"/>
                </a:solidFill>
                <a:latin typeface="Filson Soft 4"/>
                <a:ea typeface="Filson Soft 4"/>
                <a:cs typeface="Filson Soft 4"/>
                <a:sym typeface="Filson Soft 4"/>
              </a:rPr>
              <a:t>eels like the world is a scary, bad, or unsafe place</a:t>
            </a:r>
          </a:p>
          <a:p>
            <a:pPr algn="l">
              <a:lnSpc>
                <a:spcPts val="5599"/>
              </a:lnSpc>
            </a:pPr>
          </a:p>
          <a:p>
            <a:pPr algn="just">
              <a:lnSpc>
                <a:spcPts val="3359"/>
              </a:lnSpc>
            </a:pPr>
          </a:p>
        </p:txBody>
      </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16</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1628" y="748708"/>
            <a:ext cx="17645694" cy="8884834"/>
          </a:xfrm>
          <a:prstGeom prst="rect">
            <a:avLst/>
          </a:prstGeom>
        </p:spPr>
      </p:pic>
      <p:sp>
        <p:nvSpPr>
          <p:cNvPr name="TextBox 3" id="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17</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89706" y="-461230"/>
            <a:ext cx="11267932" cy="11267932"/>
          </a:xfrm>
          <a:prstGeom prst="rect">
            <a:avLst/>
          </a:prstGeom>
        </p:spPr>
      </p:pic>
      <p:sp>
        <p:nvSpPr>
          <p:cNvPr name="TextBox 3" id="3"/>
          <p:cNvSpPr txBox="true"/>
          <p:nvPr/>
        </p:nvSpPr>
        <p:spPr>
          <a:xfrm rot="0">
            <a:off x="1028700" y="4356440"/>
            <a:ext cx="9389943" cy="1432566"/>
          </a:xfrm>
          <a:prstGeom prst="rect">
            <a:avLst/>
          </a:prstGeom>
        </p:spPr>
        <p:txBody>
          <a:bodyPr anchor="t" rtlCol="false" tIns="0" lIns="0" bIns="0" rIns="0">
            <a:spAutoFit/>
          </a:bodyPr>
          <a:lstStyle/>
          <a:p>
            <a:pPr algn="ctr">
              <a:lnSpc>
                <a:spcPts val="11339"/>
              </a:lnSpc>
            </a:pPr>
            <a:r>
              <a:rPr lang="en-US" sz="8099">
                <a:solidFill>
                  <a:srgbClr val="3B51A3"/>
                </a:solidFill>
                <a:latin typeface="Filson Soft 3"/>
                <a:ea typeface="Filson Soft 3"/>
                <a:cs typeface="Filson Soft 3"/>
                <a:sym typeface="Filson Soft 3"/>
              </a:rPr>
              <a:t>Loss</a:t>
            </a:r>
          </a:p>
        </p:txBody>
      </p:sp>
      <p:sp>
        <p:nvSpPr>
          <p:cNvPr name="Freeform 4" id="4"/>
          <p:cNvSpPr/>
          <p:nvPr/>
        </p:nvSpPr>
        <p:spPr>
          <a:xfrm flipH="false" flipV="false" rot="0">
            <a:off x="15778495" y="8849932"/>
            <a:ext cx="2068378" cy="1083436"/>
          </a:xfrm>
          <a:custGeom>
            <a:avLst/>
            <a:gdLst/>
            <a:ahLst/>
            <a:cxnLst/>
            <a:rect r="r" b="b" t="t" l="l"/>
            <a:pathLst>
              <a:path h="1083436" w="2068378">
                <a:moveTo>
                  <a:pt x="0" y="0"/>
                </a:moveTo>
                <a:lnTo>
                  <a:pt x="2068378" y="0"/>
                </a:lnTo>
                <a:lnTo>
                  <a:pt x="2068378" y="1083436"/>
                </a:lnTo>
                <a:lnTo>
                  <a:pt x="0" y="1083436"/>
                </a:lnTo>
                <a:lnTo>
                  <a:pt x="0" y="0"/>
                </a:lnTo>
                <a:close/>
              </a:path>
            </a:pathLst>
          </a:custGeom>
          <a:blipFill>
            <a:blip r:embed="rId3"/>
            <a:stretch>
              <a:fillRect l="0" t="0" r="0" b="0"/>
            </a:stretch>
          </a:blipFill>
        </p:spPr>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1076247" y="2090101"/>
            <a:ext cx="5795050" cy="594487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3"/>
                <a:ea typeface="Filson Soft 3"/>
                <a:cs typeface="Filson Soft 3"/>
                <a:sym typeface="Filson Soft 3"/>
              </a:rPr>
              <a:t>Seven Core </a:t>
            </a:r>
          </a:p>
          <a:p>
            <a:pPr algn="ctr">
              <a:lnSpc>
                <a:spcPts val="9379"/>
              </a:lnSpc>
            </a:pPr>
            <a:r>
              <a:rPr lang="en-US" sz="6699">
                <a:solidFill>
                  <a:srgbClr val="3B51A3"/>
                </a:solidFill>
                <a:latin typeface="Filson Soft 3"/>
                <a:ea typeface="Filson Soft 3"/>
                <a:cs typeface="Filson Soft 3"/>
                <a:sym typeface="Filson Soft 3"/>
              </a:rPr>
              <a:t>Issues in </a:t>
            </a:r>
          </a:p>
          <a:p>
            <a:pPr algn="ctr">
              <a:lnSpc>
                <a:spcPts val="9379"/>
              </a:lnSpc>
            </a:pPr>
            <a:r>
              <a:rPr lang="en-US" sz="6699">
                <a:solidFill>
                  <a:srgbClr val="3B51A3"/>
                </a:solidFill>
                <a:latin typeface="Filson Soft 3"/>
                <a:ea typeface="Filson Soft 3"/>
                <a:cs typeface="Filson Soft 3"/>
                <a:sym typeface="Filson Soft 3"/>
              </a:rPr>
              <a:t>Adoption </a:t>
            </a:r>
          </a:p>
          <a:p>
            <a:pPr algn="ctr">
              <a:lnSpc>
                <a:spcPts val="9379"/>
              </a:lnSpc>
            </a:pPr>
            <a:r>
              <a:rPr lang="en-US" sz="6699">
                <a:solidFill>
                  <a:srgbClr val="3B51A3"/>
                </a:solidFill>
                <a:latin typeface="Filson Soft 3"/>
                <a:ea typeface="Filson Soft 3"/>
                <a:cs typeface="Filson Soft 3"/>
                <a:sym typeface="Filson Soft 3"/>
              </a:rPr>
              <a:t>and Permanency</a:t>
            </a:r>
          </a:p>
        </p:txBody>
      </p:sp>
      <p:sp>
        <p:nvSpPr>
          <p:cNvPr name="TextBox 7" id="7"/>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32690" t="0" r="-35694" b="0"/>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0524499" y="382514"/>
            <a:ext cx="6938611" cy="1449076"/>
          </a:xfrm>
          <a:prstGeom prst="rect">
            <a:avLst/>
          </a:prstGeom>
        </p:spPr>
        <p:txBody>
          <a:bodyPr anchor="t" rtlCol="false" tIns="0" lIns="0" bIns="0" rIns="0">
            <a:spAutoFit/>
          </a:bodyPr>
          <a:lstStyle/>
          <a:p>
            <a:pPr algn="ctr">
              <a:lnSpc>
                <a:spcPts val="11479"/>
              </a:lnSpc>
            </a:pPr>
            <a:r>
              <a:rPr lang="en-US" sz="8199">
                <a:solidFill>
                  <a:srgbClr val="3B51A3"/>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9804"/>
                  </a:srgbClr>
                </a:solidFill>
                <a:latin typeface="Filson Soft 3"/>
                <a:ea typeface="Filson Soft 3"/>
                <a:cs typeface="Filson Soft 3"/>
                <a:sym typeface="Filson Soft 3"/>
              </a:rPr>
              <a:t>Loss</a:t>
            </a:r>
          </a:p>
        </p:txBody>
      </p:sp>
      <p:sp>
        <p:nvSpPr>
          <p:cNvPr name="TextBox 8" id="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19</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1028700" y="2681018"/>
            <a:ext cx="14314873" cy="79597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Learn how traumatic experiences can affect how kids grow and learn.</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Talk about the 7 Core Issues in Permanency, or feelings adopted or guardian families may go through.</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Share ideas on how adults can help kids heal, feel safe, and become stronger.</a:t>
            </a:r>
          </a:p>
          <a:p>
            <a:pPr algn="l" marL="1079481" indent="-539741" lvl="1">
              <a:lnSpc>
                <a:spcPts val="6999"/>
              </a:lnSpc>
              <a:buFont typeface="Arial"/>
              <a:buChar char="•"/>
            </a:pPr>
            <a:r>
              <a:rPr lang="en-US" sz="4999">
                <a:solidFill>
                  <a:srgbClr val="3B51A3"/>
                </a:solidFill>
                <a:latin typeface="Filson Soft 2"/>
                <a:ea typeface="Filson Soft 2"/>
                <a:cs typeface="Filson Soft 2"/>
                <a:sym typeface="Filson Soft 2"/>
              </a:rPr>
              <a:t>Have time for questions and reflection. </a:t>
            </a:r>
          </a:p>
          <a:p>
            <a:pPr algn="r">
              <a:lnSpc>
                <a:spcPts val="6999"/>
              </a:lnSpc>
            </a:pPr>
          </a:p>
        </p:txBody>
      </p:sp>
      <p:grpSp>
        <p:nvGrpSpPr>
          <p:cNvPr name="Group 6" id="6"/>
          <p:cNvGrpSpPr/>
          <p:nvPr/>
        </p:nvGrpSpPr>
        <p:grpSpPr>
          <a:xfrm rot="0">
            <a:off x="16103600" y="8211871"/>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40B2B5"/>
            </a:solidFill>
          </p:spPr>
        </p:sp>
        <p:sp>
          <p:nvSpPr>
            <p:cNvPr name="TextBox 8" id="8"/>
            <p:cNvSpPr txBox="true"/>
            <p:nvPr/>
          </p:nvSpPr>
          <p:spPr>
            <a:xfrm>
              <a:off x="0" y="19050"/>
              <a:ext cx="812800" cy="793750"/>
            </a:xfrm>
            <a:prstGeom prst="rect">
              <a:avLst/>
            </a:prstGeom>
          </p:spPr>
          <p:txBody>
            <a:bodyPr anchor="ctr" rtlCol="false" tIns="50800" lIns="50800" bIns="50800" rIns="50800"/>
            <a:lstStyle/>
            <a:p>
              <a:pPr algn="ctr">
                <a:lnSpc>
                  <a:spcPts val="2419"/>
                </a:lnSpc>
              </a:pPr>
            </a:p>
          </p:txBody>
        </p:sp>
      </p:grpSp>
      <p:sp>
        <p:nvSpPr>
          <p:cNvPr name="TextBox 9" id="9"/>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b="true">
                <a:solidFill>
                  <a:srgbClr val="3B51A3"/>
                </a:solidFill>
                <a:latin typeface="Filson Soft 3"/>
                <a:ea typeface="Filson Soft 3"/>
                <a:cs typeface="Filson Soft 3"/>
                <a:sym typeface="Filson Soft 3"/>
              </a:rPr>
              <a:t>Today We Will:</a:t>
            </a:r>
          </a:p>
        </p:txBody>
      </p:sp>
      <p:sp>
        <p:nvSpPr>
          <p:cNvPr name="TextBox 10" id="10"/>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7658700" y="2508929"/>
            <a:ext cx="3045018" cy="2128577"/>
          </a:xfrm>
          <a:custGeom>
            <a:avLst/>
            <a:gdLst/>
            <a:ahLst/>
            <a:cxnLst/>
            <a:rect r="r" b="b" t="t" l="l"/>
            <a:pathLst>
              <a:path h="2128577" w="3045018">
                <a:moveTo>
                  <a:pt x="0" y="0"/>
                </a:moveTo>
                <a:lnTo>
                  <a:pt x="3045018" y="0"/>
                </a:lnTo>
                <a:lnTo>
                  <a:pt x="3045018" y="2128578"/>
                </a:lnTo>
                <a:lnTo>
                  <a:pt x="0" y="2128578"/>
                </a:lnTo>
                <a:lnTo>
                  <a:pt x="0" y="0"/>
                </a:lnTo>
                <a:close/>
              </a:path>
            </a:pathLst>
          </a:custGeom>
          <a:blipFill>
            <a:blip r:embed="rId2"/>
            <a:stretch>
              <a:fillRect l="-2460" t="0" r="-2460" b="0"/>
            </a:stretch>
          </a:blipFill>
        </p:spPr>
      </p:sp>
      <p:sp>
        <p:nvSpPr>
          <p:cNvPr name="Freeform 39" id="39"/>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3"/>
            <a:stretch>
              <a:fillRect l="-7198" t="-63905" r="-99551" b="-39952"/>
            </a:stretch>
          </a:blipFill>
        </p:spPr>
      </p:sp>
      <p:sp>
        <p:nvSpPr>
          <p:cNvPr name="Freeform 40" id="40"/>
          <p:cNvSpPr/>
          <p:nvPr/>
        </p:nvSpPr>
        <p:spPr>
          <a:xfrm flipH="false" flipV="false" rot="0">
            <a:off x="2268228" y="2508929"/>
            <a:ext cx="3009863" cy="2052810"/>
          </a:xfrm>
          <a:custGeom>
            <a:avLst/>
            <a:gdLst/>
            <a:ahLst/>
            <a:cxnLst/>
            <a:rect r="r" b="b" t="t" l="l"/>
            <a:pathLst>
              <a:path h="2052810" w="3009863">
                <a:moveTo>
                  <a:pt x="0" y="0"/>
                </a:moveTo>
                <a:lnTo>
                  <a:pt x="3009863" y="0"/>
                </a:lnTo>
                <a:lnTo>
                  <a:pt x="3009863" y="2052810"/>
                </a:lnTo>
                <a:lnTo>
                  <a:pt x="0" y="2052810"/>
                </a:lnTo>
                <a:lnTo>
                  <a:pt x="0" y="0"/>
                </a:lnTo>
                <a:close/>
              </a:path>
            </a:pathLst>
          </a:custGeom>
          <a:blipFill>
            <a:blip r:embed="rId4"/>
            <a:stretch>
              <a:fillRect l="0" t="0" r="0" b="0"/>
            </a:stretch>
          </a:blipFill>
        </p:spPr>
      </p:sp>
      <p:sp>
        <p:nvSpPr>
          <p:cNvPr name="TextBox 41" id="41"/>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Child May Experience</a:t>
            </a:r>
          </a:p>
        </p:txBody>
      </p:sp>
      <p:sp>
        <p:nvSpPr>
          <p:cNvPr name="TextBox 42" id="42"/>
          <p:cNvSpPr txBox="true"/>
          <p:nvPr/>
        </p:nvSpPr>
        <p:spPr>
          <a:xfrm rot="0">
            <a:off x="2677417" y="4459761"/>
            <a:ext cx="2161632"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Infant</a:t>
            </a:r>
          </a:p>
        </p:txBody>
      </p:sp>
      <p:sp>
        <p:nvSpPr>
          <p:cNvPr name="TextBox 43" id="43"/>
          <p:cNvSpPr txBox="true"/>
          <p:nvPr/>
        </p:nvSpPr>
        <p:spPr>
          <a:xfrm rot="0">
            <a:off x="13691788" y="4581250"/>
            <a:ext cx="1668309"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Teen</a:t>
            </a:r>
          </a:p>
        </p:txBody>
      </p:sp>
      <p:sp>
        <p:nvSpPr>
          <p:cNvPr name="TextBox 44" id="44"/>
          <p:cNvSpPr txBox="true"/>
          <p:nvPr/>
        </p:nvSpPr>
        <p:spPr>
          <a:xfrm rot="0">
            <a:off x="7384280" y="4581250"/>
            <a:ext cx="3593858"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Childhood</a:t>
            </a:r>
          </a:p>
        </p:txBody>
      </p:sp>
      <p:sp>
        <p:nvSpPr>
          <p:cNvPr name="TextBox 45" id="45"/>
          <p:cNvSpPr txBox="true"/>
          <p:nvPr/>
        </p:nvSpPr>
        <p:spPr>
          <a:xfrm rot="0">
            <a:off x="1581980" y="5908110"/>
            <a:ext cx="4352505" cy="826135"/>
          </a:xfrm>
          <a:prstGeom prst="rect">
            <a:avLst/>
          </a:prstGeom>
        </p:spPr>
        <p:txBody>
          <a:bodyPr anchor="t" rtlCol="false" tIns="0" lIns="0" bIns="0" rIns="0">
            <a:spAutoFit/>
          </a:bodyPr>
          <a:lstStyle/>
          <a:p>
            <a:pPr algn="l" marL="507363" indent="-253681" lvl="1">
              <a:lnSpc>
                <a:spcPts val="3289"/>
              </a:lnSpc>
              <a:buFont typeface="Arial"/>
              <a:buChar char="•"/>
            </a:pPr>
            <a:r>
              <a:rPr lang="en-US" sz="2349">
                <a:solidFill>
                  <a:srgbClr val="3B51A3"/>
                </a:solidFill>
                <a:latin typeface="Filson Soft 4"/>
                <a:ea typeface="Filson Soft 4"/>
                <a:cs typeface="Filson Soft 4"/>
                <a:sym typeface="Filson Soft 4"/>
              </a:rPr>
              <a:t>Problems attaching</a:t>
            </a:r>
          </a:p>
          <a:p>
            <a:pPr algn="l" marL="507363" indent="-253681" lvl="1">
              <a:lnSpc>
                <a:spcPts val="3289"/>
              </a:lnSpc>
              <a:buFont typeface="Arial"/>
              <a:buChar char="•"/>
            </a:pPr>
            <a:r>
              <a:rPr lang="en-US" sz="2349">
                <a:solidFill>
                  <a:srgbClr val="3B51A3"/>
                </a:solidFill>
                <a:latin typeface="Filson Soft 4"/>
                <a:ea typeface="Filson Soft 4"/>
                <a:cs typeface="Filson Soft 4"/>
                <a:sym typeface="Filson Soft 4"/>
              </a:rPr>
              <a:t>Fear of being alone</a:t>
            </a:r>
          </a:p>
        </p:txBody>
      </p:sp>
      <p:sp>
        <p:nvSpPr>
          <p:cNvPr name="TextBox 46" id="46"/>
          <p:cNvSpPr txBox="true"/>
          <p:nvPr/>
        </p:nvSpPr>
        <p:spPr>
          <a:xfrm rot="0">
            <a:off x="7010545" y="5974785"/>
            <a:ext cx="4341327" cy="1649073"/>
          </a:xfrm>
          <a:prstGeom prst="rect">
            <a:avLst/>
          </a:prstGeom>
        </p:spPr>
        <p:txBody>
          <a:bodyPr anchor="t" rtlCol="false" tIns="0" lIns="0" bIns="0" rIns="0">
            <a:spAutoFit/>
          </a:bodyPr>
          <a:lstStyle/>
          <a:p>
            <a:pPr algn="l" marL="506997" indent="-253498" lvl="1">
              <a:lnSpc>
                <a:spcPts val="2583"/>
              </a:lnSpc>
              <a:buFont typeface="Arial"/>
              <a:buChar char="•"/>
            </a:pPr>
            <a:r>
              <a:rPr lang="en-US" sz="2348" spc="-46">
                <a:solidFill>
                  <a:srgbClr val="3B51A3"/>
                </a:solidFill>
                <a:latin typeface="Filson Soft 4"/>
                <a:ea typeface="Filson Soft 4"/>
                <a:cs typeface="Filson Soft 4"/>
                <a:sym typeface="Filson Soft 4"/>
              </a:rPr>
              <a:t>Struggles when they feel left out or different</a:t>
            </a:r>
          </a:p>
          <a:p>
            <a:pPr algn="l" marL="506997" indent="-253498" lvl="1">
              <a:lnSpc>
                <a:spcPts val="2583"/>
              </a:lnSpc>
              <a:buFont typeface="Arial"/>
              <a:buChar char="•"/>
            </a:pPr>
            <a:r>
              <a:rPr lang="en-US" sz="2348" spc="-46">
                <a:solidFill>
                  <a:srgbClr val="3B51A3"/>
                </a:solidFill>
                <a:latin typeface="Filson Soft 4"/>
                <a:ea typeface="Filson Soft 4"/>
                <a:cs typeface="Filson Soft 4"/>
                <a:sym typeface="Filson Soft 4"/>
              </a:rPr>
              <a:t>People pleasing behaviors to avoid problems</a:t>
            </a:r>
          </a:p>
          <a:p>
            <a:pPr algn="l">
              <a:lnSpc>
                <a:spcPts val="2583"/>
              </a:lnSpc>
            </a:pPr>
          </a:p>
        </p:txBody>
      </p:sp>
      <p:sp>
        <p:nvSpPr>
          <p:cNvPr name="TextBox 47" id="47"/>
          <p:cNvSpPr txBox="true"/>
          <p:nvPr/>
        </p:nvSpPr>
        <p:spPr>
          <a:xfrm rot="0">
            <a:off x="12198350" y="5808415"/>
            <a:ext cx="4662834" cy="2923540"/>
          </a:xfrm>
          <a:prstGeom prst="rect">
            <a:avLst/>
          </a:prstGeom>
        </p:spPr>
        <p:txBody>
          <a:bodyPr anchor="t" rtlCol="false" tIns="0" lIns="0" bIns="0" rIns="0">
            <a:spAutoFit/>
          </a:bodyPr>
          <a:lstStyle/>
          <a:p>
            <a:pPr algn="l" marL="442596" indent="-221298" lvl="1">
              <a:lnSpc>
                <a:spcPts val="2255"/>
              </a:lnSpc>
              <a:buFont typeface="Arial"/>
              <a:buChar char="•"/>
            </a:pPr>
            <a:r>
              <a:rPr lang="en-US" sz="2050" spc="-41">
                <a:solidFill>
                  <a:srgbClr val="3B51A3"/>
                </a:solidFill>
                <a:latin typeface="Filson Soft 4"/>
                <a:ea typeface="Filson Soft 4"/>
                <a:cs typeface="Filson Soft 4"/>
                <a:sym typeface="Filson Soft 4"/>
              </a:rPr>
              <a:t>Really wants to fit in and often goes along with what others are doing. May act differently depending on who they are with.</a:t>
            </a:r>
          </a:p>
          <a:p>
            <a:pPr algn="l" marL="442596" indent="-221298" lvl="1">
              <a:lnSpc>
                <a:spcPts val="2255"/>
              </a:lnSpc>
              <a:buFont typeface="Arial"/>
              <a:buChar char="•"/>
            </a:pPr>
            <a:r>
              <a:rPr lang="en-US" sz="2050" spc="-41">
                <a:solidFill>
                  <a:srgbClr val="3B51A3"/>
                </a:solidFill>
                <a:latin typeface="Filson Soft 4"/>
                <a:ea typeface="Filson Soft 4"/>
                <a:cs typeface="Filson Soft 4"/>
                <a:sym typeface="Filson Soft 4"/>
              </a:rPr>
              <a:t>May avoid trying new things because they are afraid others won’t accept them.</a:t>
            </a:r>
          </a:p>
          <a:p>
            <a:pPr algn="l" marL="442596" indent="-221298" lvl="1">
              <a:lnSpc>
                <a:spcPts val="2255"/>
              </a:lnSpc>
              <a:buFont typeface="Arial"/>
              <a:buChar char="•"/>
            </a:pPr>
            <a:r>
              <a:rPr lang="en-US" sz="2050" spc="-41">
                <a:solidFill>
                  <a:srgbClr val="3B51A3"/>
                </a:solidFill>
                <a:latin typeface="Filson Soft 4"/>
                <a:ea typeface="Filson Soft 4"/>
                <a:cs typeface="Filson Soft 4"/>
                <a:sym typeface="Filson Soft 4"/>
              </a:rPr>
              <a:t>May have confusing or up-and-down dating relationships.</a:t>
            </a:r>
          </a:p>
          <a:p>
            <a:pPr algn="l">
              <a:lnSpc>
                <a:spcPts val="2584"/>
              </a:lnSpc>
            </a:pPr>
          </a:p>
        </p:txBody>
      </p:sp>
      <p:sp>
        <p:nvSpPr>
          <p:cNvPr name="TextBox 48" id="4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828108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feel hurt or rejected when</a:t>
            </a:r>
          </a:p>
          <a:p>
            <a:pPr algn="ctr">
              <a:lnSpc>
                <a:spcPts val="6769"/>
              </a:lnSpc>
              <a:spcBef>
                <a:spcPct val="0"/>
              </a:spcBef>
            </a:pP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 their child pulls away from their hugs or closeness </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the child feels connected and close to their birth family </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their child wants to find their birth family or learn more about who they are</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77385" t="-19105" r="-23171" b="0"/>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2337856" y="3676102"/>
            <a:ext cx="3485720" cy="732255"/>
          </a:xfrm>
          <a:prstGeom prst="rect">
            <a:avLst/>
          </a:prstGeom>
        </p:spPr>
        <p:txBody>
          <a:bodyPr anchor="t" rtlCol="false" tIns="0" lIns="0" bIns="0" rIns="0">
            <a:spAutoFit/>
          </a:bodyPr>
          <a:lstStyle/>
          <a:p>
            <a:pPr algn="ctr">
              <a:lnSpc>
                <a:spcPts val="5766"/>
              </a:lnSpc>
            </a:pPr>
            <a:r>
              <a:rPr lang="en-US" sz="4119">
                <a:solidFill>
                  <a:srgbClr val="3B51A3">
                    <a:alpha val="9804"/>
                  </a:srgbClr>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19608"/>
                  </a:srgbClr>
                </a:solidFill>
                <a:latin typeface="Filson Soft 3"/>
                <a:ea typeface="Filson Soft 3"/>
                <a:cs typeface="Filson Soft 3"/>
                <a:sym typeface="Filson Soft 3"/>
              </a:rPr>
              <a:t>Loss</a:t>
            </a:r>
          </a:p>
        </p:txBody>
      </p:sp>
      <p:sp>
        <p:nvSpPr>
          <p:cNvPr name="TextBox 8" id="8"/>
          <p:cNvSpPr txBox="true"/>
          <p:nvPr/>
        </p:nvSpPr>
        <p:spPr>
          <a:xfrm rot="0">
            <a:off x="10524499" y="696839"/>
            <a:ext cx="6938611" cy="2170424"/>
          </a:xfrm>
          <a:prstGeom prst="rect">
            <a:avLst/>
          </a:prstGeom>
        </p:spPr>
        <p:txBody>
          <a:bodyPr anchor="t" rtlCol="false" tIns="0" lIns="0" bIns="0" rIns="0">
            <a:spAutoFit/>
          </a:bodyPr>
          <a:lstStyle/>
          <a:p>
            <a:pPr algn="ctr">
              <a:lnSpc>
                <a:spcPts val="8199"/>
              </a:lnSpc>
            </a:pPr>
            <a:r>
              <a:rPr lang="en-US" sz="8199">
                <a:solidFill>
                  <a:srgbClr val="3B51A3"/>
                </a:solidFill>
                <a:latin typeface="Filson Soft 3"/>
                <a:ea typeface="Filson Soft 3"/>
                <a:cs typeface="Filson Soft 3"/>
                <a:sym typeface="Filson Soft 3"/>
              </a:rPr>
              <a:t>Shame &amp; Guilt</a:t>
            </a:r>
          </a:p>
        </p:txBody>
      </p:sp>
      <p:sp>
        <p:nvSpPr>
          <p:cNvPr name="TextBox 9" id="9"/>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a:p>
              <a:pPr algn="ctr">
                <a:lnSpc>
                  <a:spcPts val="2419"/>
                </a:lnSpc>
              </a:pPr>
            </a:p>
            <a:p>
              <a:pPr algn="ctr">
                <a:lnSpc>
                  <a:spcPts val="2419"/>
                </a:lnSpc>
              </a:pPr>
            </a:p>
            <a:p>
              <a:pPr algn="ctr">
                <a:lnSpc>
                  <a:spcPts val="2419"/>
                </a:lnSpc>
              </a:pPr>
            </a:p>
            <a:p>
              <a:pPr algn="l" marL="474979" indent="-237490" lvl="1">
                <a:lnSpc>
                  <a:spcPts val="2419"/>
                </a:lnSpc>
                <a:buFont typeface="Arial"/>
                <a:buChar char="•"/>
              </a:pPr>
              <a:r>
                <a:rPr lang="en-US" sz="2199" spc="-43">
                  <a:solidFill>
                    <a:srgbClr val="3B51A3"/>
                  </a:solidFill>
                  <a:latin typeface="Filson Soft 4"/>
                  <a:ea typeface="Filson Soft 4"/>
                  <a:cs typeface="Filson Soft 4"/>
                  <a:sym typeface="Filson Soft 4"/>
                </a:rPr>
                <a:t>M</a:t>
              </a:r>
              <a:r>
                <a:rPr lang="en-US" sz="2199" spc="-43">
                  <a:solidFill>
                    <a:srgbClr val="3B51A3"/>
                  </a:solidFill>
                  <a:latin typeface="Filson Soft 4"/>
                  <a:ea typeface="Filson Soft 4"/>
                  <a:cs typeface="Filson Soft 4"/>
                  <a:sym typeface="Filson Soft 4"/>
                </a:rPr>
                <a:t>ay not express needs due to mistrust of self and adults</a:t>
              </a:r>
            </a:p>
            <a:p>
              <a:pPr algn="ctr">
                <a:lnSpc>
                  <a:spcPts val="2419"/>
                </a:lnSpc>
              </a:pPr>
              <a:r>
                <a:rPr lang="en-US" sz="2199" spc="-43">
                  <a:solidFill>
                    <a:srgbClr val="3B51A3"/>
                  </a:solidFill>
                  <a:latin typeface="Filson Soft 4"/>
                  <a:ea typeface="Filson Soft 4"/>
                  <a:cs typeface="Filson Soft 4"/>
                  <a:sym typeface="Filson Soft 4"/>
                </a:rPr>
                <a:t> </a:t>
              </a: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08964"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7617872" y="2474058"/>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2"/>
            <a:stretch>
              <a:fillRect l="-2460" t="0" r="-2460" b="0"/>
            </a:stretch>
          </a:blipFill>
        </p:spPr>
      </p:sp>
      <p:sp>
        <p:nvSpPr>
          <p:cNvPr name="Freeform 39" id="39"/>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3"/>
            <a:stretch>
              <a:fillRect l="-7198" t="-63905" r="-99551" b="-39952"/>
            </a:stretch>
          </a:blipFill>
        </p:spPr>
      </p:sp>
      <p:sp>
        <p:nvSpPr>
          <p:cNvPr name="Freeform 40" id="40"/>
          <p:cNvSpPr/>
          <p:nvPr/>
        </p:nvSpPr>
        <p:spPr>
          <a:xfrm flipH="false" flipV="false" rot="0">
            <a:off x="2268228" y="2508929"/>
            <a:ext cx="3009863" cy="2052810"/>
          </a:xfrm>
          <a:custGeom>
            <a:avLst/>
            <a:gdLst/>
            <a:ahLst/>
            <a:cxnLst/>
            <a:rect r="r" b="b" t="t" l="l"/>
            <a:pathLst>
              <a:path h="2052810" w="3009863">
                <a:moveTo>
                  <a:pt x="0" y="0"/>
                </a:moveTo>
                <a:lnTo>
                  <a:pt x="3009863" y="0"/>
                </a:lnTo>
                <a:lnTo>
                  <a:pt x="3009863" y="2052810"/>
                </a:lnTo>
                <a:lnTo>
                  <a:pt x="0" y="2052810"/>
                </a:lnTo>
                <a:lnTo>
                  <a:pt x="0" y="0"/>
                </a:lnTo>
                <a:close/>
              </a:path>
            </a:pathLst>
          </a:custGeom>
          <a:blipFill>
            <a:blip r:embed="rId4"/>
            <a:stretch>
              <a:fillRect l="0" t="0" r="0" b="0"/>
            </a:stretch>
          </a:blipFill>
        </p:spPr>
      </p:sp>
      <p:sp>
        <p:nvSpPr>
          <p:cNvPr name="TextBox 41" id="41"/>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Child May Experience</a:t>
            </a:r>
          </a:p>
        </p:txBody>
      </p:sp>
      <p:sp>
        <p:nvSpPr>
          <p:cNvPr name="TextBox 42" id="42"/>
          <p:cNvSpPr txBox="true"/>
          <p:nvPr/>
        </p:nvSpPr>
        <p:spPr>
          <a:xfrm rot="0">
            <a:off x="2677417" y="4459761"/>
            <a:ext cx="2161632"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Infant</a:t>
            </a:r>
          </a:p>
        </p:txBody>
      </p:sp>
      <p:sp>
        <p:nvSpPr>
          <p:cNvPr name="TextBox 43" id="43"/>
          <p:cNvSpPr txBox="true"/>
          <p:nvPr/>
        </p:nvSpPr>
        <p:spPr>
          <a:xfrm rot="0">
            <a:off x="13691788" y="4581250"/>
            <a:ext cx="1668309"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Teen</a:t>
            </a:r>
          </a:p>
        </p:txBody>
      </p:sp>
      <p:sp>
        <p:nvSpPr>
          <p:cNvPr name="TextBox 44" id="44"/>
          <p:cNvSpPr txBox="true"/>
          <p:nvPr/>
        </p:nvSpPr>
        <p:spPr>
          <a:xfrm rot="0">
            <a:off x="7384280" y="4581250"/>
            <a:ext cx="3593858"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Childhood</a:t>
            </a:r>
          </a:p>
        </p:txBody>
      </p:sp>
      <p:sp>
        <p:nvSpPr>
          <p:cNvPr name="TextBox 45" id="45"/>
          <p:cNvSpPr txBox="true"/>
          <p:nvPr/>
        </p:nvSpPr>
        <p:spPr>
          <a:xfrm rot="0">
            <a:off x="6822108" y="5511724"/>
            <a:ext cx="4662834" cy="3189605"/>
          </a:xfrm>
          <a:prstGeom prst="rect">
            <a:avLst/>
          </a:prstGeom>
        </p:spPr>
        <p:txBody>
          <a:bodyPr anchor="t" rtlCol="false" tIns="0" lIns="0" bIns="0" rIns="0">
            <a:spAutoFit/>
          </a:bodyPr>
          <a:lstStyle/>
          <a:p>
            <a:pPr algn="l" marL="453390" indent="-226695" lvl="1">
              <a:lnSpc>
                <a:spcPts val="2310"/>
              </a:lnSpc>
              <a:buFont typeface="Arial"/>
              <a:buChar char="•"/>
            </a:pPr>
            <a:r>
              <a:rPr lang="en-US" sz="2100" spc="-42">
                <a:solidFill>
                  <a:srgbClr val="3B51A3"/>
                </a:solidFill>
                <a:latin typeface="Filson Soft 4"/>
                <a:ea typeface="Filson Soft 4"/>
                <a:cs typeface="Filson Soft 4"/>
                <a:sym typeface="Filson Soft 4"/>
              </a:rPr>
              <a:t>A</a:t>
            </a:r>
            <a:r>
              <a:rPr lang="en-US" sz="2100" spc="-42">
                <a:solidFill>
                  <a:srgbClr val="3B51A3"/>
                </a:solidFill>
                <a:latin typeface="Filson Soft 4"/>
                <a:ea typeface="Filson Soft 4"/>
                <a:cs typeface="Filson Soft 4"/>
                <a:sym typeface="Filson Soft 4"/>
              </a:rPr>
              <a:t>nxiety and unhealthy people-pleasing to keep others happy.</a:t>
            </a:r>
          </a:p>
          <a:p>
            <a:pPr algn="l" marL="453390" indent="-226695" lvl="1">
              <a:lnSpc>
                <a:spcPts val="2310"/>
              </a:lnSpc>
              <a:buFont typeface="Arial"/>
              <a:buChar char="•"/>
            </a:pPr>
            <a:r>
              <a:rPr lang="en-US" sz="2100" spc="-42">
                <a:solidFill>
                  <a:srgbClr val="3B51A3"/>
                </a:solidFill>
                <a:latin typeface="Filson Soft 4"/>
                <a:ea typeface="Filson Soft 4"/>
                <a:cs typeface="Filson Soft 4"/>
                <a:sym typeface="Filson Soft 4"/>
              </a:rPr>
              <a:t>Believes being separated from their birth family means they are bad, not loved, or something is wrong with them.</a:t>
            </a:r>
          </a:p>
          <a:p>
            <a:pPr algn="l" marL="453390" indent="-226695" lvl="1">
              <a:lnSpc>
                <a:spcPts val="2310"/>
              </a:lnSpc>
              <a:buFont typeface="Arial"/>
              <a:buChar char="•"/>
            </a:pPr>
            <a:r>
              <a:rPr lang="en-US" sz="2100" spc="-42">
                <a:solidFill>
                  <a:srgbClr val="3B51A3"/>
                </a:solidFill>
                <a:latin typeface="Filson Soft 4"/>
                <a:ea typeface="Filson Soft 4"/>
                <a:cs typeface="Filson Soft 4"/>
                <a:sym typeface="Filson Soft 4"/>
              </a:rPr>
              <a:t>Believes they must be perfect to be loved, which can cause worry, low self-worth, and perfectionism.</a:t>
            </a:r>
          </a:p>
          <a:p>
            <a:pPr algn="l">
              <a:lnSpc>
                <a:spcPts val="2419"/>
              </a:lnSpc>
            </a:pPr>
          </a:p>
        </p:txBody>
      </p:sp>
      <p:sp>
        <p:nvSpPr>
          <p:cNvPr name="TextBox 46" id="46"/>
          <p:cNvSpPr txBox="true"/>
          <p:nvPr/>
        </p:nvSpPr>
        <p:spPr>
          <a:xfrm rot="0">
            <a:off x="12198350" y="5686700"/>
            <a:ext cx="4662834" cy="2984976"/>
          </a:xfrm>
          <a:prstGeom prst="rect">
            <a:avLst/>
          </a:prstGeom>
        </p:spPr>
        <p:txBody>
          <a:bodyPr anchor="t" rtlCol="false" tIns="0" lIns="0" bIns="0" rIns="0">
            <a:spAutoFit/>
          </a:bodyPr>
          <a:lstStyle/>
          <a:p>
            <a:pPr algn="l" marL="507364" indent="-253682" lvl="1">
              <a:lnSpc>
                <a:spcPts val="2584"/>
              </a:lnSpc>
              <a:buFont typeface="Arial"/>
              <a:buChar char="•"/>
            </a:pPr>
            <a:r>
              <a:rPr lang="en-US" sz="2349" spc="-46">
                <a:solidFill>
                  <a:srgbClr val="3B51A3"/>
                </a:solidFill>
                <a:latin typeface="Filson Soft 4"/>
                <a:ea typeface="Filson Soft 4"/>
                <a:cs typeface="Filson Soft 4"/>
                <a:sym typeface="Filson Soft 4"/>
              </a:rPr>
              <a:t>Shame can show up as </a:t>
            </a:r>
            <a:r>
              <a:rPr lang="en-US" sz="2349" spc="-46">
                <a:solidFill>
                  <a:srgbClr val="3B51A3"/>
                </a:solidFill>
                <a:latin typeface="Filson Soft 4"/>
                <a:ea typeface="Filson Soft 4"/>
                <a:cs typeface="Filson Soft 4"/>
                <a:sym typeface="Filson Soft 4"/>
              </a:rPr>
              <a:t>anger or acting aggressive.</a:t>
            </a:r>
          </a:p>
          <a:p>
            <a:pPr algn="l" marL="507364" indent="-253682" lvl="1">
              <a:lnSpc>
                <a:spcPts val="2584"/>
              </a:lnSpc>
              <a:buFont typeface="Arial"/>
              <a:buChar char="•"/>
            </a:pPr>
            <a:r>
              <a:rPr lang="en-US" sz="2349" spc="-46">
                <a:solidFill>
                  <a:srgbClr val="3B51A3"/>
                </a:solidFill>
                <a:latin typeface="Filson Soft 4"/>
                <a:ea typeface="Filson Soft 4"/>
                <a:cs typeface="Filson Soft 4"/>
                <a:sym typeface="Filson Soft 4"/>
              </a:rPr>
              <a:t>May hide shame by acting like they don’t care or by shutting down their feelings.</a:t>
            </a:r>
          </a:p>
          <a:p>
            <a:pPr algn="l" marL="507364" indent="-253682" lvl="1">
              <a:lnSpc>
                <a:spcPts val="2584"/>
              </a:lnSpc>
              <a:buFont typeface="Arial"/>
              <a:buChar char="•"/>
            </a:pPr>
            <a:r>
              <a:rPr lang="en-US" sz="2349" spc="-46">
                <a:solidFill>
                  <a:srgbClr val="3B51A3"/>
                </a:solidFill>
                <a:latin typeface="Filson Soft 4"/>
                <a:ea typeface="Filson Soft 4"/>
                <a:cs typeface="Filson Soft 4"/>
                <a:sym typeface="Filson Soft 4"/>
              </a:rPr>
              <a:t>May hurt themselves or use drugs when they feel overwhelmed.</a:t>
            </a:r>
          </a:p>
          <a:p>
            <a:pPr algn="l">
              <a:lnSpc>
                <a:spcPts val="2584"/>
              </a:lnSpc>
            </a:pPr>
          </a:p>
        </p:txBody>
      </p:sp>
      <p:sp>
        <p:nvSpPr>
          <p:cNvPr name="TextBox 47" id="47"/>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23</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622368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feel shame or guilt when</a:t>
            </a:r>
          </a:p>
          <a:p>
            <a:pPr algn="ctr">
              <a:lnSpc>
                <a:spcPts val="6769"/>
              </a:lnSpc>
              <a:spcBef>
                <a:spcPct val="0"/>
              </a:spcBef>
            </a:pP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 they can not “fix” the impact of trauma in a child’s life</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they can not take away a child’s pain </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48786" t="-2529" r="-62324" b="-22844"/>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2337856" y="3676102"/>
            <a:ext cx="3485720" cy="732255"/>
          </a:xfrm>
          <a:prstGeom prst="rect">
            <a:avLst/>
          </a:prstGeom>
        </p:spPr>
        <p:txBody>
          <a:bodyPr anchor="t" rtlCol="false" tIns="0" lIns="0" bIns="0" rIns="0">
            <a:spAutoFit/>
          </a:bodyPr>
          <a:lstStyle/>
          <a:p>
            <a:pPr algn="ctr">
              <a:lnSpc>
                <a:spcPts val="5766"/>
              </a:lnSpc>
            </a:pPr>
            <a:r>
              <a:rPr lang="en-US" sz="4119">
                <a:solidFill>
                  <a:srgbClr val="3B51A3">
                    <a:alpha val="9804"/>
                  </a:srgbClr>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19608"/>
                  </a:srgbClr>
                </a:solidFill>
                <a:latin typeface="Filson Soft 3"/>
                <a:ea typeface="Filson Soft 3"/>
                <a:cs typeface="Filson Soft 3"/>
                <a:sym typeface="Filson Soft 3"/>
              </a:rPr>
              <a:t>Loss</a:t>
            </a:r>
          </a:p>
        </p:txBody>
      </p:sp>
      <p:sp>
        <p:nvSpPr>
          <p:cNvPr name="TextBox 8" id="8"/>
          <p:cNvSpPr txBox="true"/>
          <p:nvPr/>
        </p:nvSpPr>
        <p:spPr>
          <a:xfrm rot="3742367">
            <a:off x="14367556" y="4658044"/>
            <a:ext cx="3676436" cy="1162940"/>
          </a:xfrm>
          <a:prstGeom prst="rect">
            <a:avLst/>
          </a:prstGeom>
        </p:spPr>
        <p:txBody>
          <a:bodyPr anchor="t" rtlCol="false" tIns="0" lIns="0" bIns="0" rIns="0">
            <a:spAutoFit/>
          </a:bodyPr>
          <a:lstStyle/>
          <a:p>
            <a:pPr algn="ctr">
              <a:lnSpc>
                <a:spcPts val="4344"/>
              </a:lnSpc>
            </a:pPr>
            <a:r>
              <a:rPr lang="en-US" sz="4344">
                <a:solidFill>
                  <a:srgbClr val="3B51A3">
                    <a:alpha val="14902"/>
                  </a:srgbClr>
                </a:solidFill>
                <a:latin typeface="Filson Soft 3"/>
                <a:ea typeface="Filson Soft 3"/>
                <a:cs typeface="Filson Soft 3"/>
                <a:sym typeface="Filson Soft 3"/>
              </a:rPr>
              <a:t>Shame &amp; Guilt</a:t>
            </a:r>
          </a:p>
        </p:txBody>
      </p:sp>
      <p:sp>
        <p:nvSpPr>
          <p:cNvPr name="TextBox 9" id="9"/>
          <p:cNvSpPr txBox="true"/>
          <p:nvPr/>
        </p:nvSpPr>
        <p:spPr>
          <a:xfrm rot="0">
            <a:off x="10524499" y="696839"/>
            <a:ext cx="6938611" cy="1132199"/>
          </a:xfrm>
          <a:prstGeom prst="rect">
            <a:avLst/>
          </a:prstGeom>
        </p:spPr>
        <p:txBody>
          <a:bodyPr anchor="t" rtlCol="false" tIns="0" lIns="0" bIns="0" rIns="0">
            <a:spAutoFit/>
          </a:bodyPr>
          <a:lstStyle/>
          <a:p>
            <a:pPr algn="ctr">
              <a:lnSpc>
                <a:spcPts val="8199"/>
              </a:lnSpc>
            </a:pPr>
            <a:r>
              <a:rPr lang="en-US" sz="8199">
                <a:solidFill>
                  <a:srgbClr val="3B51A3"/>
                </a:solidFill>
                <a:latin typeface="Filson Soft 3"/>
                <a:ea typeface="Filson Soft 3"/>
                <a:cs typeface="Filson Soft 3"/>
                <a:sym typeface="Filson Soft 3"/>
              </a:rPr>
              <a:t>Grief</a:t>
            </a:r>
          </a:p>
        </p:txBody>
      </p:sp>
      <p:sp>
        <p:nvSpPr>
          <p:cNvPr name="TextBox 10" id="10"/>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708921" y="1821916"/>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708921"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7658700" y="2543800"/>
            <a:ext cx="3045018" cy="2128577"/>
          </a:xfrm>
          <a:custGeom>
            <a:avLst/>
            <a:gdLst/>
            <a:ahLst/>
            <a:cxnLst/>
            <a:rect r="r" b="b" t="t" l="l"/>
            <a:pathLst>
              <a:path h="2128577" w="3045018">
                <a:moveTo>
                  <a:pt x="0" y="0"/>
                </a:moveTo>
                <a:lnTo>
                  <a:pt x="3045018" y="0"/>
                </a:lnTo>
                <a:lnTo>
                  <a:pt x="3045018" y="2128577"/>
                </a:lnTo>
                <a:lnTo>
                  <a:pt x="0" y="2128577"/>
                </a:lnTo>
                <a:lnTo>
                  <a:pt x="0" y="0"/>
                </a:lnTo>
                <a:close/>
              </a:path>
            </a:pathLst>
          </a:custGeom>
          <a:blipFill>
            <a:blip r:embed="rId2"/>
            <a:stretch>
              <a:fillRect l="-2460" t="0" r="-2460" b="0"/>
            </a:stretch>
          </a:blipFill>
        </p:spPr>
      </p:sp>
      <p:sp>
        <p:nvSpPr>
          <p:cNvPr name="Freeform 39" id="39"/>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3"/>
            <a:stretch>
              <a:fillRect l="-7198" t="-63905" r="-99551" b="-39952"/>
            </a:stretch>
          </a:blipFill>
        </p:spPr>
      </p:sp>
      <p:sp>
        <p:nvSpPr>
          <p:cNvPr name="TextBox 40" id="40"/>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Child May Experience</a:t>
            </a:r>
          </a:p>
        </p:txBody>
      </p:sp>
      <p:sp>
        <p:nvSpPr>
          <p:cNvPr name="TextBox 41" id="41"/>
          <p:cNvSpPr txBox="true"/>
          <p:nvPr/>
        </p:nvSpPr>
        <p:spPr>
          <a:xfrm rot="0">
            <a:off x="2677417" y="4459761"/>
            <a:ext cx="2161632"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Infant</a:t>
            </a:r>
          </a:p>
        </p:txBody>
      </p:sp>
      <p:sp>
        <p:nvSpPr>
          <p:cNvPr name="TextBox 42" id="42"/>
          <p:cNvSpPr txBox="true"/>
          <p:nvPr/>
        </p:nvSpPr>
        <p:spPr>
          <a:xfrm rot="0">
            <a:off x="13691788" y="4571725"/>
            <a:ext cx="1668309"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Teen</a:t>
            </a:r>
          </a:p>
        </p:txBody>
      </p:sp>
      <p:sp>
        <p:nvSpPr>
          <p:cNvPr name="TextBox 43" id="43"/>
          <p:cNvSpPr txBox="true"/>
          <p:nvPr/>
        </p:nvSpPr>
        <p:spPr>
          <a:xfrm rot="0">
            <a:off x="7384280" y="4581250"/>
            <a:ext cx="3593858"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Childhood</a:t>
            </a:r>
          </a:p>
        </p:txBody>
      </p:sp>
      <p:sp>
        <p:nvSpPr>
          <p:cNvPr name="Freeform 44" id="44"/>
          <p:cNvSpPr/>
          <p:nvPr/>
        </p:nvSpPr>
        <p:spPr>
          <a:xfrm flipH="false" flipV="false" rot="0">
            <a:off x="2268228" y="2508929"/>
            <a:ext cx="3009863" cy="2052810"/>
          </a:xfrm>
          <a:custGeom>
            <a:avLst/>
            <a:gdLst/>
            <a:ahLst/>
            <a:cxnLst/>
            <a:rect r="r" b="b" t="t" l="l"/>
            <a:pathLst>
              <a:path h="2052810" w="3009863">
                <a:moveTo>
                  <a:pt x="0" y="0"/>
                </a:moveTo>
                <a:lnTo>
                  <a:pt x="3009863" y="0"/>
                </a:lnTo>
                <a:lnTo>
                  <a:pt x="3009863" y="2052810"/>
                </a:lnTo>
                <a:lnTo>
                  <a:pt x="0" y="2052810"/>
                </a:lnTo>
                <a:lnTo>
                  <a:pt x="0" y="0"/>
                </a:lnTo>
                <a:close/>
              </a:path>
            </a:pathLst>
          </a:custGeom>
          <a:blipFill>
            <a:blip r:embed="rId4"/>
            <a:stretch>
              <a:fillRect l="0" t="0" r="0" b="0"/>
            </a:stretch>
          </a:blipFill>
        </p:spPr>
      </p:sp>
      <p:sp>
        <p:nvSpPr>
          <p:cNvPr name="TextBox 45" id="45"/>
          <p:cNvSpPr txBox="true"/>
          <p:nvPr/>
        </p:nvSpPr>
        <p:spPr>
          <a:xfrm rot="0">
            <a:off x="12412268" y="5498535"/>
            <a:ext cx="4238366" cy="3056890"/>
          </a:xfrm>
          <a:prstGeom prst="rect">
            <a:avLst/>
          </a:prstGeom>
        </p:spPr>
        <p:txBody>
          <a:bodyPr anchor="t" rtlCol="false" tIns="0" lIns="0" bIns="0" rIns="0">
            <a:spAutoFit/>
          </a:bodyPr>
          <a:lstStyle/>
          <a:p>
            <a:pPr algn="l" marL="474979" indent="-237490" lvl="1">
              <a:lnSpc>
                <a:spcPts val="2419"/>
              </a:lnSpc>
              <a:buFont typeface="Arial"/>
              <a:buChar char="•"/>
            </a:pPr>
            <a:r>
              <a:rPr lang="en-US" sz="2199" spc="-43">
                <a:solidFill>
                  <a:srgbClr val="3B51A3"/>
                </a:solidFill>
                <a:latin typeface="Metro"/>
                <a:ea typeface="Metro"/>
                <a:cs typeface="Metro"/>
                <a:sym typeface="Metro"/>
              </a:rPr>
              <a:t>Feeling irritated, angry, or very upset.</a:t>
            </a:r>
          </a:p>
          <a:p>
            <a:pPr algn="l" marL="474979" indent="-237490" lvl="1">
              <a:lnSpc>
                <a:spcPts val="2419"/>
              </a:lnSpc>
              <a:buFont typeface="Arial"/>
              <a:buChar char="•"/>
            </a:pPr>
            <a:r>
              <a:rPr lang="en-US" sz="2199" spc="-43">
                <a:solidFill>
                  <a:srgbClr val="3B51A3"/>
                </a:solidFill>
                <a:latin typeface="Metro"/>
                <a:ea typeface="Metro"/>
                <a:cs typeface="Metro"/>
                <a:sym typeface="Metro"/>
              </a:rPr>
              <a:t>Feeling depressed or really sad.</a:t>
            </a:r>
          </a:p>
          <a:p>
            <a:pPr algn="l" marL="474979" indent="-237490" lvl="1">
              <a:lnSpc>
                <a:spcPts val="2419"/>
              </a:lnSpc>
              <a:buFont typeface="Arial"/>
              <a:buChar char="•"/>
            </a:pPr>
            <a:r>
              <a:rPr lang="en-US" sz="2199" spc="-43">
                <a:solidFill>
                  <a:srgbClr val="3B51A3"/>
                </a:solidFill>
                <a:latin typeface="Metro"/>
                <a:ea typeface="Metro"/>
                <a:cs typeface="Metro"/>
                <a:sym typeface="Metro"/>
              </a:rPr>
              <a:t>May avoid tough feelings by staying busy or keeping themselves distracted.</a:t>
            </a:r>
          </a:p>
          <a:p>
            <a:pPr algn="l" marL="474979" indent="-237490" lvl="1">
              <a:lnSpc>
                <a:spcPts val="2419"/>
              </a:lnSpc>
              <a:buFont typeface="Arial"/>
              <a:buChar char="•"/>
            </a:pPr>
            <a:r>
              <a:rPr lang="en-US" sz="2199" spc="-43">
                <a:solidFill>
                  <a:srgbClr val="3B51A3"/>
                </a:solidFill>
                <a:latin typeface="Metro"/>
                <a:ea typeface="Metro"/>
                <a:cs typeface="Metro"/>
                <a:sym typeface="Metro"/>
              </a:rPr>
              <a:t>Feeling sad again when something reminds them, like birthdays or holidays.</a:t>
            </a:r>
          </a:p>
          <a:p>
            <a:pPr algn="l">
              <a:lnSpc>
                <a:spcPts val="2419"/>
              </a:lnSpc>
            </a:pPr>
          </a:p>
        </p:txBody>
      </p:sp>
      <p:sp>
        <p:nvSpPr>
          <p:cNvPr name="TextBox 46" id="46"/>
          <p:cNvSpPr txBox="true"/>
          <p:nvPr/>
        </p:nvSpPr>
        <p:spPr>
          <a:xfrm rot="0">
            <a:off x="1501233" y="5508060"/>
            <a:ext cx="4588417" cy="1571745"/>
          </a:xfrm>
          <a:prstGeom prst="rect">
            <a:avLst/>
          </a:prstGeom>
        </p:spPr>
        <p:txBody>
          <a:bodyPr anchor="t" rtlCol="false" tIns="0" lIns="0" bIns="0" rIns="0">
            <a:spAutoFit/>
          </a:bodyPr>
          <a:lstStyle/>
          <a:p>
            <a:pPr algn="l" marL="487815" indent="-243908" lvl="1">
              <a:lnSpc>
                <a:spcPts val="2485"/>
              </a:lnSpc>
              <a:buFont typeface="Arial"/>
              <a:buChar char="•"/>
            </a:pPr>
            <a:r>
              <a:rPr lang="en-US" sz="2259" spc="-45">
                <a:solidFill>
                  <a:srgbClr val="3B51A3"/>
                </a:solidFill>
                <a:latin typeface="Metro"/>
                <a:ea typeface="Metro"/>
                <a:cs typeface="Metro"/>
                <a:sym typeface="Metro"/>
              </a:rPr>
              <a:t>More anxiety and getting annoyed easily.</a:t>
            </a:r>
          </a:p>
          <a:p>
            <a:pPr algn="l" marL="487815" indent="-243908" lvl="1">
              <a:lnSpc>
                <a:spcPts val="2485"/>
              </a:lnSpc>
              <a:buFont typeface="Arial"/>
              <a:buChar char="•"/>
            </a:pPr>
            <a:r>
              <a:rPr lang="en-US" sz="2259" spc="-45">
                <a:solidFill>
                  <a:srgbClr val="3B51A3"/>
                </a:solidFill>
                <a:latin typeface="Metro"/>
                <a:ea typeface="Metro"/>
                <a:cs typeface="Metro"/>
                <a:sym typeface="Metro"/>
              </a:rPr>
              <a:t>Not feeling hungry or not wanting to eat.</a:t>
            </a:r>
          </a:p>
          <a:p>
            <a:pPr algn="l">
              <a:lnSpc>
                <a:spcPts val="2485"/>
              </a:lnSpc>
            </a:pPr>
          </a:p>
        </p:txBody>
      </p:sp>
      <p:sp>
        <p:nvSpPr>
          <p:cNvPr name="TextBox 47" id="47"/>
          <p:cNvSpPr txBox="true"/>
          <p:nvPr/>
        </p:nvSpPr>
        <p:spPr>
          <a:xfrm rot="0">
            <a:off x="6746130" y="5508060"/>
            <a:ext cx="4588417" cy="3145751"/>
          </a:xfrm>
          <a:prstGeom prst="rect">
            <a:avLst/>
          </a:prstGeom>
        </p:spPr>
        <p:txBody>
          <a:bodyPr anchor="t" rtlCol="false" tIns="0" lIns="0" bIns="0" rIns="0">
            <a:spAutoFit/>
          </a:bodyPr>
          <a:lstStyle/>
          <a:p>
            <a:pPr algn="l" marL="487815" indent="-243908" lvl="1">
              <a:lnSpc>
                <a:spcPts val="2485"/>
              </a:lnSpc>
              <a:buFont typeface="Arial"/>
              <a:buChar char="•"/>
            </a:pPr>
            <a:r>
              <a:rPr lang="en-US" sz="2259" spc="-45">
                <a:solidFill>
                  <a:srgbClr val="3B51A3"/>
                </a:solidFill>
                <a:latin typeface="Metro"/>
                <a:ea typeface="Metro"/>
                <a:cs typeface="Metro"/>
                <a:sym typeface="Metro"/>
              </a:rPr>
              <a:t>More anxiety and getting annoyed easily.</a:t>
            </a:r>
          </a:p>
          <a:p>
            <a:pPr algn="l" marL="487815" indent="-243908" lvl="1">
              <a:lnSpc>
                <a:spcPts val="2485"/>
              </a:lnSpc>
              <a:buFont typeface="Arial"/>
              <a:buChar char="•"/>
            </a:pPr>
            <a:r>
              <a:rPr lang="en-US" sz="2259" spc="-45">
                <a:solidFill>
                  <a:srgbClr val="3B51A3"/>
                </a:solidFill>
                <a:latin typeface="Metro"/>
                <a:ea typeface="Metro"/>
                <a:cs typeface="Metro"/>
                <a:sym typeface="Metro"/>
              </a:rPr>
              <a:t>Acting out or breaking rules.</a:t>
            </a:r>
          </a:p>
          <a:p>
            <a:pPr algn="l" marL="487815" indent="-243908" lvl="1">
              <a:lnSpc>
                <a:spcPts val="2485"/>
              </a:lnSpc>
              <a:buFont typeface="Arial"/>
              <a:buChar char="•"/>
            </a:pPr>
            <a:r>
              <a:rPr lang="en-US" sz="2259" spc="-45">
                <a:solidFill>
                  <a:srgbClr val="3B51A3"/>
                </a:solidFill>
                <a:latin typeface="Metro"/>
                <a:ea typeface="Metro"/>
                <a:cs typeface="Metro"/>
                <a:sym typeface="Metro"/>
              </a:rPr>
              <a:t>Feeling very sad or down.</a:t>
            </a:r>
          </a:p>
          <a:p>
            <a:pPr algn="l" marL="487815" indent="-243908" lvl="1">
              <a:lnSpc>
                <a:spcPts val="2485"/>
              </a:lnSpc>
              <a:buFont typeface="Arial"/>
              <a:buChar char="•"/>
            </a:pPr>
            <a:r>
              <a:rPr lang="en-US" sz="2259" spc="-45">
                <a:solidFill>
                  <a:srgbClr val="3B51A3"/>
                </a:solidFill>
                <a:latin typeface="Metro"/>
                <a:ea typeface="Metro"/>
                <a:cs typeface="Metro"/>
                <a:sym typeface="Metro"/>
              </a:rPr>
              <a:t>Having stomachaches or headaches.</a:t>
            </a:r>
          </a:p>
          <a:p>
            <a:pPr algn="l" marL="487815" indent="-243908" lvl="1">
              <a:lnSpc>
                <a:spcPts val="2485"/>
              </a:lnSpc>
              <a:buFont typeface="Arial"/>
              <a:buChar char="•"/>
            </a:pPr>
            <a:r>
              <a:rPr lang="en-US" sz="2259" spc="-45">
                <a:solidFill>
                  <a:srgbClr val="3B51A3"/>
                </a:solidFill>
                <a:latin typeface="Metro"/>
                <a:ea typeface="Metro"/>
                <a:cs typeface="Metro"/>
                <a:sym typeface="Metro"/>
              </a:rPr>
              <a:t>Being overly active or unable to sit still.</a:t>
            </a:r>
          </a:p>
          <a:p>
            <a:pPr algn="l">
              <a:lnSpc>
                <a:spcPts val="2485"/>
              </a:lnSpc>
            </a:pPr>
          </a:p>
          <a:p>
            <a:pPr algn="l">
              <a:lnSpc>
                <a:spcPts val="2485"/>
              </a:lnSpc>
            </a:pPr>
          </a:p>
        </p:txBody>
      </p:sp>
      <p:sp>
        <p:nvSpPr>
          <p:cNvPr name="TextBox 48" id="4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1018608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experience grief when</a:t>
            </a:r>
          </a:p>
          <a:p>
            <a:pPr algn="ctr">
              <a:lnSpc>
                <a:spcPts val="6769"/>
              </a:lnSpc>
              <a:spcBef>
                <a:spcPct val="0"/>
              </a:spcBef>
            </a:pPr>
          </a:p>
          <a:p>
            <a:pPr algn="l" marL="1069524" indent="-534762" lvl="1">
              <a:lnSpc>
                <a:spcPts val="5944"/>
              </a:lnSpc>
              <a:buFont typeface="Arial"/>
              <a:buChar char="•"/>
            </a:pPr>
            <a:r>
              <a:rPr lang="en-US" sz="4953" spc="-99">
                <a:solidFill>
                  <a:srgbClr val="3B51A3"/>
                </a:solidFill>
                <a:latin typeface="Filson Soft 2"/>
                <a:ea typeface="Filson Soft 2"/>
                <a:cs typeface="Filson Soft 2"/>
                <a:sym typeface="Filson Soft 2"/>
              </a:rPr>
              <a:t>T</a:t>
            </a:r>
            <a:r>
              <a:rPr lang="en-US" sz="4953" spc="-99">
                <a:solidFill>
                  <a:srgbClr val="3B51A3"/>
                </a:solidFill>
                <a:latin typeface="Filson Soft 2"/>
                <a:ea typeface="Filson Soft 2"/>
                <a:cs typeface="Filson Soft 2"/>
                <a:sym typeface="Filson Soft 2"/>
              </a:rPr>
              <a:t>heir child wants to learn more about or meet their birth family.</a:t>
            </a:r>
          </a:p>
          <a:p>
            <a:pPr algn="l" marL="1069524" indent="-534762" lvl="1">
              <a:lnSpc>
                <a:spcPts val="5944"/>
              </a:lnSpc>
              <a:buFont typeface="Arial"/>
              <a:buChar char="•"/>
            </a:pPr>
            <a:r>
              <a:rPr lang="en-US" sz="4953" spc="-99">
                <a:solidFill>
                  <a:srgbClr val="3B51A3"/>
                </a:solidFill>
                <a:latin typeface="Filson Soft 2"/>
                <a:ea typeface="Filson Soft 2"/>
                <a:cs typeface="Filson Soft 2"/>
                <a:sym typeface="Filson Soft 2"/>
              </a:rPr>
              <a:t>Their child’s growth and behavior are affected by past trauma.</a:t>
            </a:r>
          </a:p>
          <a:p>
            <a:pPr algn="l" marL="1069524" indent="-534762" lvl="1">
              <a:lnSpc>
                <a:spcPts val="5944"/>
              </a:lnSpc>
              <a:buFont typeface="Arial"/>
              <a:buChar char="•"/>
            </a:pPr>
            <a:r>
              <a:rPr lang="en-US" sz="4953" spc="-99">
                <a:solidFill>
                  <a:srgbClr val="3B51A3"/>
                </a:solidFill>
                <a:latin typeface="Filson Soft 2"/>
                <a:ea typeface="Filson Soft 2"/>
                <a:cs typeface="Filson Soft 2"/>
                <a:sym typeface="Filson Soft 2"/>
              </a:rPr>
              <a:t>Their child feels sad about their birth family during big life events.</a:t>
            </a:r>
          </a:p>
          <a:p>
            <a:pPr algn="l" marL="1069524" indent="-534762" lvl="1">
              <a:lnSpc>
                <a:spcPts val="5944"/>
              </a:lnSpc>
              <a:buFont typeface="Arial"/>
              <a:buChar char="•"/>
            </a:pPr>
            <a:r>
              <a:rPr lang="en-US" sz="4953" spc="-99">
                <a:solidFill>
                  <a:srgbClr val="3B51A3"/>
                </a:solidFill>
                <a:latin typeface="Filson Soft 2"/>
                <a:ea typeface="Filson Soft 2"/>
                <a:cs typeface="Filson Soft 2"/>
                <a:sym typeface="Filson Soft 2"/>
              </a:rPr>
              <a:t>They may still wish they had a biological child.</a:t>
            </a:r>
          </a:p>
          <a:p>
            <a:pPr algn="l">
              <a:lnSpc>
                <a:spcPts val="5449"/>
              </a:lnSpc>
            </a:pP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27</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24220" t="0" r="-44165" b="0"/>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2337856" y="3676102"/>
            <a:ext cx="3485720" cy="732255"/>
          </a:xfrm>
          <a:prstGeom prst="rect">
            <a:avLst/>
          </a:prstGeom>
        </p:spPr>
        <p:txBody>
          <a:bodyPr anchor="t" rtlCol="false" tIns="0" lIns="0" bIns="0" rIns="0">
            <a:spAutoFit/>
          </a:bodyPr>
          <a:lstStyle/>
          <a:p>
            <a:pPr algn="ctr">
              <a:lnSpc>
                <a:spcPts val="5766"/>
              </a:lnSpc>
            </a:pPr>
            <a:r>
              <a:rPr lang="en-US" sz="4119">
                <a:solidFill>
                  <a:srgbClr val="3B51A3">
                    <a:alpha val="9804"/>
                  </a:srgbClr>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19608"/>
                  </a:srgbClr>
                </a:solidFill>
                <a:latin typeface="Filson Soft 3"/>
                <a:ea typeface="Filson Soft 3"/>
                <a:cs typeface="Filson Soft 3"/>
                <a:sym typeface="Filson Soft 3"/>
              </a:rPr>
              <a:t>Loss</a:t>
            </a:r>
          </a:p>
        </p:txBody>
      </p:sp>
      <p:sp>
        <p:nvSpPr>
          <p:cNvPr name="TextBox 8" id="8"/>
          <p:cNvSpPr txBox="true"/>
          <p:nvPr/>
        </p:nvSpPr>
        <p:spPr>
          <a:xfrm rot="3742367">
            <a:off x="14367556" y="4658044"/>
            <a:ext cx="3676436" cy="1162940"/>
          </a:xfrm>
          <a:prstGeom prst="rect">
            <a:avLst/>
          </a:prstGeom>
        </p:spPr>
        <p:txBody>
          <a:bodyPr anchor="t" rtlCol="false" tIns="0" lIns="0" bIns="0" rIns="0">
            <a:spAutoFit/>
          </a:bodyPr>
          <a:lstStyle/>
          <a:p>
            <a:pPr algn="ctr">
              <a:lnSpc>
                <a:spcPts val="4344"/>
              </a:lnSpc>
            </a:pPr>
            <a:r>
              <a:rPr lang="en-US" sz="4344">
                <a:solidFill>
                  <a:srgbClr val="3B51A3">
                    <a:alpha val="14902"/>
                  </a:srgbClr>
                </a:solidFill>
                <a:latin typeface="Filson Soft 3"/>
                <a:ea typeface="Filson Soft 3"/>
                <a:cs typeface="Filson Soft 3"/>
                <a:sym typeface="Filson Soft 3"/>
              </a:rPr>
              <a:t>Shame &amp; Guilt</a:t>
            </a:r>
          </a:p>
        </p:txBody>
      </p:sp>
      <p:sp>
        <p:nvSpPr>
          <p:cNvPr name="TextBox 9" id="9"/>
          <p:cNvSpPr txBox="true"/>
          <p:nvPr/>
        </p:nvSpPr>
        <p:spPr>
          <a:xfrm rot="6750771">
            <a:off x="12726769" y="7255297"/>
            <a:ext cx="6938611" cy="701039"/>
          </a:xfrm>
          <a:prstGeom prst="rect">
            <a:avLst/>
          </a:prstGeom>
        </p:spPr>
        <p:txBody>
          <a:bodyPr anchor="t" rtlCol="false" tIns="0" lIns="0" bIns="0" rIns="0">
            <a:spAutoFit/>
          </a:bodyPr>
          <a:lstStyle/>
          <a:p>
            <a:pPr algn="ctr">
              <a:lnSpc>
                <a:spcPts val="5099"/>
              </a:lnSpc>
            </a:pPr>
            <a:r>
              <a:rPr lang="en-US" sz="5099">
                <a:solidFill>
                  <a:srgbClr val="3B51A3">
                    <a:alpha val="14902"/>
                  </a:srgbClr>
                </a:solidFill>
                <a:latin typeface="Filson Soft 3"/>
                <a:ea typeface="Filson Soft 3"/>
                <a:cs typeface="Filson Soft 3"/>
                <a:sym typeface="Filson Soft 3"/>
              </a:rPr>
              <a:t>Grief</a:t>
            </a:r>
          </a:p>
        </p:txBody>
      </p:sp>
      <p:sp>
        <p:nvSpPr>
          <p:cNvPr name="TextBox 10" id="10"/>
          <p:cNvSpPr txBox="true"/>
          <p:nvPr/>
        </p:nvSpPr>
        <p:spPr>
          <a:xfrm rot="0">
            <a:off x="10524499" y="696839"/>
            <a:ext cx="6938611" cy="1132199"/>
          </a:xfrm>
          <a:prstGeom prst="rect">
            <a:avLst/>
          </a:prstGeom>
        </p:spPr>
        <p:txBody>
          <a:bodyPr anchor="t" rtlCol="false" tIns="0" lIns="0" bIns="0" rIns="0">
            <a:spAutoFit/>
          </a:bodyPr>
          <a:lstStyle/>
          <a:p>
            <a:pPr algn="ctr">
              <a:lnSpc>
                <a:spcPts val="8199"/>
              </a:lnSpc>
            </a:pPr>
            <a:r>
              <a:rPr lang="en-US" sz="8199">
                <a:solidFill>
                  <a:srgbClr val="3B51A3"/>
                </a:solidFill>
                <a:latin typeface="Filson Soft 3"/>
                <a:ea typeface="Filson Soft 3"/>
                <a:cs typeface="Filson Soft 3"/>
                <a:sym typeface="Filson Soft 3"/>
              </a:rPr>
              <a:t>Identity</a:t>
            </a:r>
          </a:p>
        </p:txBody>
      </p:sp>
      <p:sp>
        <p:nvSpPr>
          <p:cNvPr name="TextBox 11" id="11"/>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913145" y="245913"/>
            <a:ext cx="12374855" cy="208851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Tween or Teen May Experience</a:t>
            </a:r>
          </a:p>
        </p:txBody>
      </p:sp>
      <p:sp>
        <p:nvSpPr>
          <p:cNvPr name="TextBox 3" id="3"/>
          <p:cNvSpPr txBox="true"/>
          <p:nvPr/>
        </p:nvSpPr>
        <p:spPr>
          <a:xfrm rot="0">
            <a:off x="7135022" y="2646163"/>
            <a:ext cx="9931101" cy="6962575"/>
          </a:xfrm>
          <a:prstGeom prst="rect">
            <a:avLst/>
          </a:prstGeom>
        </p:spPr>
        <p:txBody>
          <a:bodyPr anchor="t" rtlCol="false" tIns="0" lIns="0" bIns="0" rIns="0">
            <a:spAutoFit/>
          </a:bodyPr>
          <a:lstStyle/>
          <a:p>
            <a:pPr algn="l">
              <a:lnSpc>
                <a:spcPts val="4431"/>
              </a:lnSpc>
              <a:spcBef>
                <a:spcPct val="0"/>
              </a:spcBef>
            </a:pPr>
          </a:p>
          <a:p>
            <a:pPr algn="l">
              <a:lnSpc>
                <a:spcPts val="5531"/>
              </a:lnSpc>
              <a:spcBef>
                <a:spcPct val="0"/>
              </a:spcBef>
            </a:pPr>
          </a:p>
          <a:p>
            <a:pPr algn="l" marL="826695" indent="-413348" lvl="1">
              <a:lnSpc>
                <a:spcPts val="4211"/>
              </a:lnSpc>
              <a:spcBef>
                <a:spcPct val="0"/>
              </a:spcBef>
              <a:buFont typeface="Arial"/>
              <a:buChar char="•"/>
            </a:pPr>
            <a:r>
              <a:rPr lang="en-US" sz="3829" spc="-76">
                <a:solidFill>
                  <a:srgbClr val="3B51A3"/>
                </a:solidFill>
                <a:latin typeface="Filson Soft 4"/>
                <a:ea typeface="Filson Soft 4"/>
                <a:cs typeface="Filson Soft 4"/>
                <a:sym typeface="Filson Soft 4"/>
              </a:rPr>
              <a:t>Feeling out of place, like they don’t truly fit in with any group or family</a:t>
            </a:r>
          </a:p>
          <a:p>
            <a:pPr algn="l">
              <a:lnSpc>
                <a:spcPts val="4211"/>
              </a:lnSpc>
              <a:spcBef>
                <a:spcPct val="0"/>
              </a:spcBef>
            </a:pPr>
          </a:p>
          <a:p>
            <a:pPr algn="l" marL="826695" indent="-413348" lvl="1">
              <a:lnSpc>
                <a:spcPts val="4211"/>
              </a:lnSpc>
              <a:spcBef>
                <a:spcPct val="0"/>
              </a:spcBef>
              <a:buFont typeface="Arial"/>
              <a:buChar char="•"/>
            </a:pPr>
            <a:r>
              <a:rPr lang="en-US" sz="3829" spc="-76">
                <a:solidFill>
                  <a:srgbClr val="3B51A3"/>
                </a:solidFill>
                <a:latin typeface="Filson Soft 4"/>
                <a:ea typeface="Filson Soft 4"/>
                <a:cs typeface="Filson Soft 4"/>
                <a:sym typeface="Filson Soft 4"/>
              </a:rPr>
              <a:t>Feeling unknown and unwanted</a:t>
            </a:r>
          </a:p>
          <a:p>
            <a:pPr algn="l">
              <a:lnSpc>
                <a:spcPts val="4211"/>
              </a:lnSpc>
              <a:spcBef>
                <a:spcPct val="0"/>
              </a:spcBef>
            </a:pPr>
          </a:p>
          <a:p>
            <a:pPr algn="l" marL="826695" indent="-413348" lvl="1">
              <a:lnSpc>
                <a:spcPts val="4211"/>
              </a:lnSpc>
              <a:spcBef>
                <a:spcPct val="0"/>
              </a:spcBef>
              <a:buFont typeface="Arial"/>
              <a:buChar char="•"/>
            </a:pPr>
            <a:r>
              <a:rPr lang="en-US" sz="3829" spc="-76">
                <a:solidFill>
                  <a:srgbClr val="3B51A3"/>
                </a:solidFill>
                <a:latin typeface="Filson Soft 4"/>
                <a:ea typeface="Filson Soft 4"/>
                <a:cs typeface="Filson Soft 4"/>
                <a:sym typeface="Filson Soft 4"/>
              </a:rPr>
              <a:t>Not liking how their body looks</a:t>
            </a:r>
          </a:p>
          <a:p>
            <a:pPr algn="l">
              <a:lnSpc>
                <a:spcPts val="4211"/>
              </a:lnSpc>
              <a:spcBef>
                <a:spcPct val="0"/>
              </a:spcBef>
            </a:pPr>
          </a:p>
          <a:p>
            <a:pPr algn="l" marL="826695" indent="-413348" lvl="1">
              <a:lnSpc>
                <a:spcPts val="4211"/>
              </a:lnSpc>
              <a:spcBef>
                <a:spcPct val="0"/>
              </a:spcBef>
              <a:buFont typeface="Arial"/>
              <a:buChar char="•"/>
            </a:pPr>
            <a:r>
              <a:rPr lang="en-US" sz="3829" spc="-76">
                <a:solidFill>
                  <a:srgbClr val="3B51A3"/>
                </a:solidFill>
                <a:latin typeface="Filson Soft 4"/>
                <a:ea typeface="Filson Soft 4"/>
                <a:cs typeface="Filson Soft 4"/>
                <a:sym typeface="Filson Soft 4"/>
              </a:rPr>
              <a:t>Missing parts of who they are, like family history or culture</a:t>
            </a:r>
          </a:p>
          <a:p>
            <a:pPr algn="l">
              <a:lnSpc>
                <a:spcPts val="2782"/>
              </a:lnSpc>
              <a:spcBef>
                <a:spcPct val="0"/>
              </a:spcBef>
            </a:pPr>
          </a:p>
          <a:p>
            <a:pPr algn="l">
              <a:lnSpc>
                <a:spcPts val="2133"/>
              </a:lnSpc>
              <a:spcBef>
                <a:spcPct val="0"/>
              </a:spcBef>
            </a:pPr>
          </a:p>
          <a:p>
            <a:pPr algn="l">
              <a:lnSpc>
                <a:spcPts val="2133"/>
              </a:lnSpc>
              <a:spcBef>
                <a:spcPct val="0"/>
              </a:spcBef>
            </a:pPr>
          </a:p>
        </p:txBody>
      </p:sp>
      <p:grpSp>
        <p:nvGrpSpPr>
          <p:cNvPr name="Group 4" id="4"/>
          <p:cNvGrpSpPr>
            <a:grpSpLocks noChangeAspect="true"/>
          </p:cNvGrpSpPr>
          <p:nvPr/>
        </p:nvGrpSpPr>
        <p:grpSpPr>
          <a:xfrm rot="0">
            <a:off x="0" y="0"/>
            <a:ext cx="5913145" cy="10284127"/>
            <a:chOff x="0" y="0"/>
            <a:chExt cx="3291840" cy="5725160"/>
          </a:xfrm>
        </p:grpSpPr>
        <p:sp>
          <p:nvSpPr>
            <p:cNvPr name="Freeform 5" id="5"/>
            <p:cNvSpPr/>
            <p:nvPr/>
          </p:nvSpPr>
          <p:spPr>
            <a:xfrm flipH="false" flipV="false" rot="0">
              <a:off x="38100" y="0"/>
              <a:ext cx="3252470" cy="1733716"/>
            </a:xfrm>
            <a:custGeom>
              <a:avLst/>
              <a:gdLst/>
              <a:ahLst/>
              <a:cxnLst/>
              <a:rect r="r" b="b" t="t" l="l"/>
              <a:pathLst>
                <a:path h="1733716"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3"/>
              <a:stretch>
                <a:fillRect l="0" t="-12494" r="0" b="-12494"/>
              </a:stretch>
            </a:blipFill>
          </p:spPr>
        </p:sp>
        <p:sp>
          <p:nvSpPr>
            <p:cNvPr name="Freeform 6" id="6"/>
            <p:cNvSpPr/>
            <p:nvPr/>
          </p:nvSpPr>
          <p:spPr>
            <a:xfrm flipH="false" flipV="false" rot="0">
              <a:off x="31750" y="2042919"/>
              <a:ext cx="3260090" cy="1691071"/>
            </a:xfrm>
            <a:custGeom>
              <a:avLst/>
              <a:gdLst/>
              <a:ahLst/>
              <a:cxnLst/>
              <a:rect r="r" b="b" t="t" l="l"/>
              <a:pathLst>
                <a:path h="1691071" w="3260090">
                  <a:moveTo>
                    <a:pt x="3260090" y="4321"/>
                  </a:moveTo>
                  <a:lnTo>
                    <a:pt x="3111500" y="511"/>
                  </a:lnTo>
                  <a:cubicBezTo>
                    <a:pt x="2979420" y="-2029"/>
                    <a:pt x="2847340" y="5591"/>
                    <a:pt x="2715260" y="8131"/>
                  </a:cubicBezTo>
                  <a:cubicBezTo>
                    <a:pt x="2233930" y="19561"/>
                    <a:pt x="1752600" y="-5839"/>
                    <a:pt x="1271270" y="5591"/>
                  </a:cubicBezTo>
                  <a:cubicBezTo>
                    <a:pt x="1028700" y="10671"/>
                    <a:pt x="786130" y="28451"/>
                    <a:pt x="543560" y="27181"/>
                  </a:cubicBezTo>
                  <a:cubicBezTo>
                    <a:pt x="374650" y="25911"/>
                    <a:pt x="205740" y="22101"/>
                    <a:pt x="36830" y="19561"/>
                  </a:cubicBezTo>
                  <a:cubicBezTo>
                    <a:pt x="38100" y="221491"/>
                    <a:pt x="36830" y="423421"/>
                    <a:pt x="31750" y="624081"/>
                  </a:cubicBezTo>
                  <a:cubicBezTo>
                    <a:pt x="26670" y="823471"/>
                    <a:pt x="16510" y="1022861"/>
                    <a:pt x="10160" y="1220981"/>
                  </a:cubicBezTo>
                  <a:cubicBezTo>
                    <a:pt x="6350" y="1367031"/>
                    <a:pt x="2540" y="1514351"/>
                    <a:pt x="0" y="1660401"/>
                  </a:cubicBezTo>
                  <a:cubicBezTo>
                    <a:pt x="242570" y="1657861"/>
                    <a:pt x="486410" y="1648971"/>
                    <a:pt x="728980" y="1642621"/>
                  </a:cubicBezTo>
                  <a:cubicBezTo>
                    <a:pt x="967740" y="1636271"/>
                    <a:pt x="1205230" y="1641351"/>
                    <a:pt x="1443990" y="1642621"/>
                  </a:cubicBezTo>
                  <a:cubicBezTo>
                    <a:pt x="1680210" y="1642621"/>
                    <a:pt x="1916430" y="1636271"/>
                    <a:pt x="2153920" y="1637541"/>
                  </a:cubicBezTo>
                  <a:cubicBezTo>
                    <a:pt x="2387600" y="1637541"/>
                    <a:pt x="2620010" y="1647701"/>
                    <a:pt x="2851150" y="1674371"/>
                  </a:cubicBezTo>
                  <a:cubicBezTo>
                    <a:pt x="2959100" y="1687071"/>
                    <a:pt x="3068320" y="1692151"/>
                    <a:pt x="3177540" y="1690881"/>
                  </a:cubicBezTo>
                  <a:cubicBezTo>
                    <a:pt x="3188970" y="1690881"/>
                    <a:pt x="3200400" y="1690881"/>
                    <a:pt x="3211830" y="1689611"/>
                  </a:cubicBezTo>
                  <a:lnTo>
                    <a:pt x="3219450" y="1468631"/>
                  </a:lnTo>
                  <a:cubicBezTo>
                    <a:pt x="3227070" y="1281941"/>
                    <a:pt x="3238500" y="1093981"/>
                    <a:pt x="3247391" y="907291"/>
                  </a:cubicBezTo>
                  <a:cubicBezTo>
                    <a:pt x="3256281" y="716791"/>
                    <a:pt x="3258820" y="526291"/>
                    <a:pt x="3260091" y="335791"/>
                  </a:cubicBezTo>
                  <a:lnTo>
                    <a:pt x="3260091" y="4321"/>
                  </a:lnTo>
                  <a:close/>
                </a:path>
              </a:pathLst>
            </a:custGeom>
            <a:blipFill>
              <a:blip r:embed="rId4"/>
              <a:stretch>
                <a:fillRect l="0" t="-14220" r="0" b="-14220"/>
              </a:stretch>
            </a:blipFill>
          </p:spPr>
        </p:sp>
        <p:sp>
          <p:nvSpPr>
            <p:cNvPr name="Freeform 7" id="7"/>
            <p:cNvSpPr/>
            <p:nvPr/>
          </p:nvSpPr>
          <p:spPr>
            <a:xfrm flipH="false" flipV="false" rot="0">
              <a:off x="-1330" y="4008009"/>
              <a:ext cx="3267770" cy="1714761"/>
            </a:xfrm>
            <a:custGeom>
              <a:avLst/>
              <a:gdLst/>
              <a:ahLst/>
              <a:cxnLst/>
              <a:rect r="r" b="b" t="t" l="l"/>
              <a:pathLst>
                <a:path h="1714761" w="3267770">
                  <a:moveTo>
                    <a:pt x="3265230" y="706231"/>
                  </a:moveTo>
                  <a:cubicBezTo>
                    <a:pt x="3265230" y="528431"/>
                    <a:pt x="3244910" y="350631"/>
                    <a:pt x="3241100" y="171561"/>
                  </a:cubicBezTo>
                  <a:cubicBezTo>
                    <a:pt x="3241100" y="132191"/>
                    <a:pt x="3239830" y="92821"/>
                    <a:pt x="3239830" y="53451"/>
                  </a:cubicBezTo>
                  <a:cubicBezTo>
                    <a:pt x="3222050" y="53451"/>
                    <a:pt x="3204270" y="54721"/>
                    <a:pt x="3186490" y="54721"/>
                  </a:cubicBezTo>
                  <a:cubicBezTo>
                    <a:pt x="3062030" y="54721"/>
                    <a:pt x="2940110" y="43291"/>
                    <a:pt x="2816920" y="29321"/>
                  </a:cubicBezTo>
                  <a:cubicBezTo>
                    <a:pt x="2345750" y="-21479"/>
                    <a:pt x="1870770" y="10271"/>
                    <a:pt x="1398330" y="5191"/>
                  </a:cubicBezTo>
                  <a:cubicBezTo>
                    <a:pt x="1157030" y="2651"/>
                    <a:pt x="917000" y="1382"/>
                    <a:pt x="675700" y="9001"/>
                  </a:cubicBezTo>
                  <a:cubicBezTo>
                    <a:pt x="459800" y="15351"/>
                    <a:pt x="243900" y="22971"/>
                    <a:pt x="26730" y="24241"/>
                  </a:cubicBezTo>
                  <a:cubicBezTo>
                    <a:pt x="21650" y="395082"/>
                    <a:pt x="17840" y="765921"/>
                    <a:pt x="7680" y="1135491"/>
                  </a:cubicBezTo>
                  <a:cubicBezTo>
                    <a:pt x="2600" y="1319641"/>
                    <a:pt x="-2480" y="1505061"/>
                    <a:pt x="1330" y="1689211"/>
                  </a:cubicBezTo>
                  <a:cubicBezTo>
                    <a:pt x="264220" y="1689211"/>
                    <a:pt x="525840" y="1694291"/>
                    <a:pt x="788730" y="1699371"/>
                  </a:cubicBezTo>
                  <a:cubicBezTo>
                    <a:pt x="1272600" y="1709531"/>
                    <a:pt x="1757740" y="1720961"/>
                    <a:pt x="2241610" y="1710801"/>
                  </a:cubicBezTo>
                  <a:cubicBezTo>
                    <a:pt x="2583240" y="1703181"/>
                    <a:pt x="2926140" y="1695561"/>
                    <a:pt x="3267770" y="1691751"/>
                  </a:cubicBezTo>
                  <a:cubicBezTo>
                    <a:pt x="3215700" y="1367901"/>
                    <a:pt x="3266500" y="1033891"/>
                    <a:pt x="3265230" y="706231"/>
                  </a:cubicBezTo>
                  <a:close/>
                </a:path>
              </a:pathLst>
            </a:custGeom>
            <a:blipFill>
              <a:blip r:embed="rId5"/>
              <a:stretch>
                <a:fillRect l="0" t="-13482" r="0" b="-13482"/>
              </a:stretch>
            </a:blipFill>
          </p:spPr>
        </p:sp>
      </p:grpSp>
      <p:sp>
        <p:nvSpPr>
          <p:cNvPr name="TextBox 8" id="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29</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13009" t="0" r="-89512" b="0"/>
            </a:stretch>
          </a:blipFill>
        </p:spPr>
      </p:sp>
      <p:sp>
        <p:nvSpPr>
          <p:cNvPr name="Freeform 3" id="3"/>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01728" y="781050"/>
            <a:ext cx="8857572" cy="53187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4"/>
                <a:ea typeface="Filson Soft 4"/>
                <a:cs typeface="Filson Soft 4"/>
                <a:sym typeface="Filson Soft 4"/>
              </a:rPr>
              <a:t>All children that have been adopted or are in guardianship have experienced trauma.</a:t>
            </a:r>
          </a:p>
          <a:p>
            <a:pPr algn="l">
              <a:lnSpc>
                <a:spcPts val="6929"/>
              </a:lnSpc>
            </a:pPr>
          </a:p>
          <a:p>
            <a:pPr algn="l">
              <a:lnSpc>
                <a:spcPts val="6929"/>
              </a:lnSpc>
            </a:pPr>
          </a:p>
        </p:txBody>
      </p:sp>
      <p:sp>
        <p:nvSpPr>
          <p:cNvPr name="TextBox 5" id="5"/>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896688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experience identity struggles when</a:t>
            </a:r>
          </a:p>
          <a:p>
            <a:pPr algn="ctr">
              <a:lnSpc>
                <a:spcPts val="6769"/>
              </a:lnSpc>
              <a:spcBef>
                <a:spcPct val="0"/>
              </a:spcBef>
            </a:pPr>
          </a:p>
          <a:p>
            <a:pPr algn="l" marL="1069524" indent="-534762" lvl="1">
              <a:lnSpc>
                <a:spcPts val="5449"/>
              </a:lnSpc>
              <a:spcBef>
                <a:spcPct val="0"/>
              </a:spcBef>
              <a:buFont typeface="Arial"/>
              <a:buChar char="•"/>
            </a:pPr>
            <a:r>
              <a:rPr lang="en-US" sz="4953" spc="-99">
                <a:solidFill>
                  <a:srgbClr val="3B51A3"/>
                </a:solidFill>
                <a:latin typeface="Filson Soft 2"/>
                <a:ea typeface="Filson Soft 2"/>
                <a:cs typeface="Filson Soft 2"/>
                <a:sym typeface="Filson Soft 2"/>
              </a:rPr>
              <a:t>The loss of privacy in adoption comes up again and again.</a:t>
            </a:r>
          </a:p>
          <a:p>
            <a:pPr algn="l" marL="1069524" indent="-534762" lvl="1">
              <a:lnSpc>
                <a:spcPts val="5449"/>
              </a:lnSpc>
              <a:spcBef>
                <a:spcPct val="0"/>
              </a:spcBef>
              <a:buFont typeface="Arial"/>
              <a:buChar char="•"/>
            </a:pPr>
            <a:r>
              <a:rPr lang="en-US" sz="4953" spc="-99">
                <a:solidFill>
                  <a:srgbClr val="3B51A3"/>
                </a:solidFill>
                <a:latin typeface="Filson Soft 2"/>
                <a:ea typeface="Filson Soft 2"/>
                <a:cs typeface="Filson Soft 2"/>
                <a:sym typeface="Filson Soft 2"/>
              </a:rPr>
              <a:t>They worry they are not “enough” for their child.</a:t>
            </a:r>
          </a:p>
          <a:p>
            <a:pPr algn="l" marL="1069524" indent="-534762" lvl="1">
              <a:lnSpc>
                <a:spcPts val="5449"/>
              </a:lnSpc>
              <a:spcBef>
                <a:spcPct val="0"/>
              </a:spcBef>
              <a:buFont typeface="Arial"/>
              <a:buChar char="•"/>
            </a:pPr>
            <a:r>
              <a:rPr lang="en-US" sz="4953" spc="-99">
                <a:solidFill>
                  <a:srgbClr val="3B51A3"/>
                </a:solidFill>
                <a:latin typeface="Filson Soft 2"/>
                <a:ea typeface="Filson Soft 2"/>
                <a:cs typeface="Filson Soft 2"/>
                <a:sym typeface="Filson Soft 2"/>
              </a:rPr>
              <a:t>Their child says they don’t always feel like they belong in the family.</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Their </a:t>
            </a:r>
            <a:r>
              <a:rPr lang="en-US" sz="4953" spc="-99">
                <a:solidFill>
                  <a:srgbClr val="3B51A3"/>
                </a:solidFill>
                <a:latin typeface="Filson Soft 2"/>
                <a:ea typeface="Filson Soft 2"/>
                <a:cs typeface="Filson Soft 2"/>
                <a:sym typeface="Filson Soft 2"/>
              </a:rPr>
              <a:t>child connects strongly with their own culture or race</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27503" t="0" r="-27503" b="0"/>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2337856" y="3676102"/>
            <a:ext cx="3485720" cy="732255"/>
          </a:xfrm>
          <a:prstGeom prst="rect">
            <a:avLst/>
          </a:prstGeom>
        </p:spPr>
        <p:txBody>
          <a:bodyPr anchor="t" rtlCol="false" tIns="0" lIns="0" bIns="0" rIns="0">
            <a:spAutoFit/>
          </a:bodyPr>
          <a:lstStyle/>
          <a:p>
            <a:pPr algn="ctr">
              <a:lnSpc>
                <a:spcPts val="5766"/>
              </a:lnSpc>
            </a:pPr>
            <a:r>
              <a:rPr lang="en-US" sz="4119">
                <a:solidFill>
                  <a:srgbClr val="3B51A3">
                    <a:alpha val="9804"/>
                  </a:srgbClr>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19608"/>
                  </a:srgbClr>
                </a:solidFill>
                <a:latin typeface="Filson Soft 3"/>
                <a:ea typeface="Filson Soft 3"/>
                <a:cs typeface="Filson Soft 3"/>
                <a:sym typeface="Filson Soft 3"/>
              </a:rPr>
              <a:t>Loss</a:t>
            </a:r>
          </a:p>
        </p:txBody>
      </p:sp>
      <p:sp>
        <p:nvSpPr>
          <p:cNvPr name="TextBox 8" id="8"/>
          <p:cNvSpPr txBox="true"/>
          <p:nvPr/>
        </p:nvSpPr>
        <p:spPr>
          <a:xfrm rot="3742367">
            <a:off x="14367556" y="4658044"/>
            <a:ext cx="3676436" cy="1162940"/>
          </a:xfrm>
          <a:prstGeom prst="rect">
            <a:avLst/>
          </a:prstGeom>
        </p:spPr>
        <p:txBody>
          <a:bodyPr anchor="t" rtlCol="false" tIns="0" lIns="0" bIns="0" rIns="0">
            <a:spAutoFit/>
          </a:bodyPr>
          <a:lstStyle/>
          <a:p>
            <a:pPr algn="ctr">
              <a:lnSpc>
                <a:spcPts val="4344"/>
              </a:lnSpc>
            </a:pPr>
            <a:r>
              <a:rPr lang="en-US" sz="4344">
                <a:solidFill>
                  <a:srgbClr val="3B51A3">
                    <a:alpha val="14902"/>
                  </a:srgbClr>
                </a:solidFill>
                <a:latin typeface="Filson Soft 3"/>
                <a:ea typeface="Filson Soft 3"/>
                <a:cs typeface="Filson Soft 3"/>
                <a:sym typeface="Filson Soft 3"/>
              </a:rPr>
              <a:t>Shame &amp; Guilt</a:t>
            </a:r>
          </a:p>
        </p:txBody>
      </p:sp>
      <p:sp>
        <p:nvSpPr>
          <p:cNvPr name="TextBox 9" id="9"/>
          <p:cNvSpPr txBox="true"/>
          <p:nvPr/>
        </p:nvSpPr>
        <p:spPr>
          <a:xfrm rot="6750771">
            <a:off x="12726769" y="7255297"/>
            <a:ext cx="6938611" cy="701039"/>
          </a:xfrm>
          <a:prstGeom prst="rect">
            <a:avLst/>
          </a:prstGeom>
        </p:spPr>
        <p:txBody>
          <a:bodyPr anchor="t" rtlCol="false" tIns="0" lIns="0" bIns="0" rIns="0">
            <a:spAutoFit/>
          </a:bodyPr>
          <a:lstStyle/>
          <a:p>
            <a:pPr algn="ctr">
              <a:lnSpc>
                <a:spcPts val="5099"/>
              </a:lnSpc>
            </a:pPr>
            <a:r>
              <a:rPr lang="en-US" sz="5099">
                <a:solidFill>
                  <a:srgbClr val="3B51A3">
                    <a:alpha val="14902"/>
                  </a:srgbClr>
                </a:solidFill>
                <a:latin typeface="Filson Soft 3"/>
                <a:ea typeface="Filson Soft 3"/>
                <a:cs typeface="Filson Soft 3"/>
                <a:sym typeface="Filson Soft 3"/>
              </a:rPr>
              <a:t>Grief</a:t>
            </a:r>
          </a:p>
        </p:txBody>
      </p:sp>
      <p:sp>
        <p:nvSpPr>
          <p:cNvPr name="TextBox 10" id="10"/>
          <p:cNvSpPr txBox="true"/>
          <p:nvPr/>
        </p:nvSpPr>
        <p:spPr>
          <a:xfrm rot="-10800000">
            <a:off x="11990831" y="8537842"/>
            <a:ext cx="4179770" cy="663308"/>
          </a:xfrm>
          <a:prstGeom prst="rect">
            <a:avLst/>
          </a:prstGeom>
        </p:spPr>
        <p:txBody>
          <a:bodyPr anchor="t" rtlCol="false" tIns="0" lIns="0" bIns="0" rIns="0">
            <a:spAutoFit/>
          </a:bodyPr>
          <a:lstStyle/>
          <a:p>
            <a:pPr algn="ctr">
              <a:lnSpc>
                <a:spcPts val="4739"/>
              </a:lnSpc>
            </a:pPr>
            <a:r>
              <a:rPr lang="en-US" sz="4739">
                <a:solidFill>
                  <a:srgbClr val="B8DFF1">
                    <a:alpha val="13725"/>
                  </a:srgbClr>
                </a:solidFill>
                <a:latin typeface="Filson Soft 3"/>
                <a:ea typeface="Filson Soft 3"/>
                <a:cs typeface="Filson Soft 3"/>
                <a:sym typeface="Filson Soft 3"/>
              </a:rPr>
              <a:t>Identity</a:t>
            </a:r>
          </a:p>
        </p:txBody>
      </p:sp>
      <p:sp>
        <p:nvSpPr>
          <p:cNvPr name="TextBox 11" id="11"/>
          <p:cNvSpPr txBox="true"/>
          <p:nvPr/>
        </p:nvSpPr>
        <p:spPr>
          <a:xfrm rot="0">
            <a:off x="10524499" y="696839"/>
            <a:ext cx="6938611" cy="1132199"/>
          </a:xfrm>
          <a:prstGeom prst="rect">
            <a:avLst/>
          </a:prstGeom>
        </p:spPr>
        <p:txBody>
          <a:bodyPr anchor="t" rtlCol="false" tIns="0" lIns="0" bIns="0" rIns="0">
            <a:spAutoFit/>
          </a:bodyPr>
          <a:lstStyle/>
          <a:p>
            <a:pPr algn="ctr">
              <a:lnSpc>
                <a:spcPts val="8199"/>
              </a:lnSpc>
            </a:pPr>
            <a:r>
              <a:rPr lang="en-US" sz="8199">
                <a:solidFill>
                  <a:srgbClr val="3B51A3"/>
                </a:solidFill>
                <a:latin typeface="Filson Soft 3"/>
                <a:ea typeface="Filson Soft 3"/>
                <a:cs typeface="Filson Soft 3"/>
                <a:sym typeface="Filson Soft 3"/>
              </a:rPr>
              <a:t>Intimacy</a:t>
            </a:r>
          </a:p>
        </p:txBody>
      </p:sp>
      <p:sp>
        <p:nvSpPr>
          <p:cNvPr name="TextBox 12" id="12"/>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31</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7658700" y="2543800"/>
            <a:ext cx="3045018" cy="2128577"/>
          </a:xfrm>
          <a:custGeom>
            <a:avLst/>
            <a:gdLst/>
            <a:ahLst/>
            <a:cxnLst/>
            <a:rect r="r" b="b" t="t" l="l"/>
            <a:pathLst>
              <a:path h="2128577" w="3045018">
                <a:moveTo>
                  <a:pt x="0" y="0"/>
                </a:moveTo>
                <a:lnTo>
                  <a:pt x="3045018" y="0"/>
                </a:lnTo>
                <a:lnTo>
                  <a:pt x="3045018" y="2128577"/>
                </a:lnTo>
                <a:lnTo>
                  <a:pt x="0" y="2128577"/>
                </a:lnTo>
                <a:lnTo>
                  <a:pt x="0" y="0"/>
                </a:lnTo>
                <a:close/>
              </a:path>
            </a:pathLst>
          </a:custGeom>
          <a:blipFill>
            <a:blip r:embed="rId2"/>
            <a:stretch>
              <a:fillRect l="-2460" t="0" r="-2460" b="0"/>
            </a:stretch>
          </a:blipFill>
        </p:spPr>
      </p:sp>
      <p:sp>
        <p:nvSpPr>
          <p:cNvPr name="Freeform 39" id="39"/>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3"/>
            <a:stretch>
              <a:fillRect l="-7198" t="-63905" r="-99551" b="-39952"/>
            </a:stretch>
          </a:blipFill>
        </p:spPr>
      </p:sp>
      <p:sp>
        <p:nvSpPr>
          <p:cNvPr name="TextBox 40" id="40"/>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Child May Experience</a:t>
            </a:r>
          </a:p>
        </p:txBody>
      </p:sp>
      <p:sp>
        <p:nvSpPr>
          <p:cNvPr name="TextBox 41" id="41"/>
          <p:cNvSpPr txBox="true"/>
          <p:nvPr/>
        </p:nvSpPr>
        <p:spPr>
          <a:xfrm rot="0">
            <a:off x="2677417" y="4459761"/>
            <a:ext cx="2161632"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Infant</a:t>
            </a:r>
          </a:p>
        </p:txBody>
      </p:sp>
      <p:sp>
        <p:nvSpPr>
          <p:cNvPr name="TextBox 42" id="42"/>
          <p:cNvSpPr txBox="true"/>
          <p:nvPr/>
        </p:nvSpPr>
        <p:spPr>
          <a:xfrm rot="0">
            <a:off x="13691788" y="4581250"/>
            <a:ext cx="1668309"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Teen</a:t>
            </a:r>
          </a:p>
        </p:txBody>
      </p:sp>
      <p:sp>
        <p:nvSpPr>
          <p:cNvPr name="TextBox 43" id="43"/>
          <p:cNvSpPr txBox="true"/>
          <p:nvPr/>
        </p:nvSpPr>
        <p:spPr>
          <a:xfrm rot="0">
            <a:off x="7384280" y="4581250"/>
            <a:ext cx="3593858"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Childhood</a:t>
            </a:r>
          </a:p>
        </p:txBody>
      </p:sp>
      <p:sp>
        <p:nvSpPr>
          <p:cNvPr name="Freeform 44" id="44"/>
          <p:cNvSpPr/>
          <p:nvPr/>
        </p:nvSpPr>
        <p:spPr>
          <a:xfrm flipH="false" flipV="false" rot="0">
            <a:off x="2268228" y="2508929"/>
            <a:ext cx="3009863" cy="2052810"/>
          </a:xfrm>
          <a:custGeom>
            <a:avLst/>
            <a:gdLst/>
            <a:ahLst/>
            <a:cxnLst/>
            <a:rect r="r" b="b" t="t" l="l"/>
            <a:pathLst>
              <a:path h="2052810" w="3009863">
                <a:moveTo>
                  <a:pt x="0" y="0"/>
                </a:moveTo>
                <a:lnTo>
                  <a:pt x="3009863" y="0"/>
                </a:lnTo>
                <a:lnTo>
                  <a:pt x="3009863" y="2052810"/>
                </a:lnTo>
                <a:lnTo>
                  <a:pt x="0" y="2052810"/>
                </a:lnTo>
                <a:lnTo>
                  <a:pt x="0" y="0"/>
                </a:lnTo>
                <a:close/>
              </a:path>
            </a:pathLst>
          </a:custGeom>
          <a:blipFill>
            <a:blip r:embed="rId4"/>
            <a:stretch>
              <a:fillRect l="0" t="0" r="0" b="0"/>
            </a:stretch>
          </a:blipFill>
        </p:spPr>
      </p:sp>
      <p:sp>
        <p:nvSpPr>
          <p:cNvPr name="TextBox 45" id="45"/>
          <p:cNvSpPr txBox="true"/>
          <p:nvPr/>
        </p:nvSpPr>
        <p:spPr>
          <a:xfrm rot="0">
            <a:off x="1426816" y="5551273"/>
            <a:ext cx="4660900" cy="1738158"/>
          </a:xfrm>
          <a:prstGeom prst="rect">
            <a:avLst/>
          </a:prstGeom>
        </p:spPr>
        <p:txBody>
          <a:bodyPr anchor="t" rtlCol="false" tIns="0" lIns="0" bIns="0" rIns="0">
            <a:spAutoFit/>
          </a:bodyPr>
          <a:lstStyle/>
          <a:p>
            <a:pPr algn="l" marL="523631" indent="-261816" lvl="1">
              <a:lnSpc>
                <a:spcPts val="2667"/>
              </a:lnSpc>
              <a:buFont typeface="Arial"/>
              <a:buChar char="•"/>
            </a:pPr>
            <a:r>
              <a:rPr lang="en-US" sz="2425" spc="-48">
                <a:solidFill>
                  <a:srgbClr val="3B51A3"/>
                </a:solidFill>
                <a:latin typeface="Filson Soft 2"/>
                <a:ea typeface="Filson Soft 2"/>
                <a:cs typeface="Filson Soft 2"/>
                <a:sym typeface="Filson Soft 2"/>
              </a:rPr>
              <a:t>Has a hard time forming healthy, close relationships.</a:t>
            </a:r>
          </a:p>
          <a:p>
            <a:pPr algn="l" marL="523631" indent="-261816" lvl="1">
              <a:lnSpc>
                <a:spcPts val="2667"/>
              </a:lnSpc>
              <a:buFont typeface="Arial"/>
              <a:buChar char="•"/>
            </a:pPr>
            <a:r>
              <a:rPr lang="en-US" sz="2425" spc="-48">
                <a:solidFill>
                  <a:srgbClr val="3B51A3"/>
                </a:solidFill>
                <a:latin typeface="Filson Soft 2"/>
                <a:ea typeface="Filson Soft 2"/>
                <a:cs typeface="Filson Soft 2"/>
                <a:sym typeface="Filson Soft 2"/>
              </a:rPr>
              <a:t>May be hard to comfort or calm down.</a:t>
            </a:r>
          </a:p>
          <a:p>
            <a:pPr algn="l">
              <a:lnSpc>
                <a:spcPts val="2667"/>
              </a:lnSpc>
            </a:pPr>
          </a:p>
        </p:txBody>
      </p:sp>
      <p:sp>
        <p:nvSpPr>
          <p:cNvPr name="TextBox 46" id="46"/>
          <p:cNvSpPr txBox="true"/>
          <p:nvPr/>
        </p:nvSpPr>
        <p:spPr>
          <a:xfrm rot="0">
            <a:off x="6811616" y="5562875"/>
            <a:ext cx="4662834" cy="3404711"/>
          </a:xfrm>
          <a:prstGeom prst="rect">
            <a:avLst/>
          </a:prstGeom>
        </p:spPr>
        <p:txBody>
          <a:bodyPr anchor="t" rtlCol="false" tIns="0" lIns="0" bIns="0" rIns="0">
            <a:spAutoFit/>
          </a:bodyPr>
          <a:lstStyle/>
          <a:p>
            <a:pPr algn="l" marL="518158" indent="-259079" lvl="1">
              <a:lnSpc>
                <a:spcPts val="2639"/>
              </a:lnSpc>
              <a:buFont typeface="Arial"/>
              <a:buChar char="•"/>
            </a:pPr>
            <a:r>
              <a:rPr lang="en-US" sz="2399" spc="-47">
                <a:solidFill>
                  <a:srgbClr val="3B51A3"/>
                </a:solidFill>
                <a:latin typeface="Filson Soft 2"/>
                <a:ea typeface="Filson Soft 2"/>
                <a:cs typeface="Filson Soft 2"/>
                <a:sym typeface="Filson Soft 2"/>
              </a:rPr>
              <a:t>May be slow to trust or build close relationships with friends, teachers, or others.</a:t>
            </a:r>
          </a:p>
          <a:p>
            <a:pPr algn="l" marL="518158" indent="-259079" lvl="1">
              <a:lnSpc>
                <a:spcPts val="2639"/>
              </a:lnSpc>
              <a:buFont typeface="Arial"/>
              <a:buChar char="•"/>
            </a:pPr>
            <a:r>
              <a:rPr lang="en-US" sz="2399" spc="-47">
                <a:solidFill>
                  <a:srgbClr val="3B51A3"/>
                </a:solidFill>
                <a:latin typeface="Filson Soft 2"/>
                <a:ea typeface="Filson Soft 2"/>
                <a:cs typeface="Filson Soft 2"/>
                <a:sym typeface="Filson Soft 2"/>
              </a:rPr>
              <a:t>May hold back their feelings with family because they worry about being left or feel uncomfortable with closeness.</a:t>
            </a:r>
          </a:p>
          <a:p>
            <a:pPr algn="l">
              <a:lnSpc>
                <a:spcPts val="2639"/>
              </a:lnSpc>
            </a:pPr>
          </a:p>
          <a:p>
            <a:pPr algn="l">
              <a:lnSpc>
                <a:spcPts val="2639"/>
              </a:lnSpc>
            </a:pPr>
          </a:p>
        </p:txBody>
      </p:sp>
      <p:sp>
        <p:nvSpPr>
          <p:cNvPr name="TextBox 47" id="47"/>
          <p:cNvSpPr txBox="true"/>
          <p:nvPr/>
        </p:nvSpPr>
        <p:spPr>
          <a:xfrm rot="0">
            <a:off x="12194525" y="5541748"/>
            <a:ext cx="4662834" cy="2810510"/>
          </a:xfrm>
          <a:prstGeom prst="rect">
            <a:avLst/>
          </a:prstGeom>
        </p:spPr>
        <p:txBody>
          <a:bodyPr anchor="t" rtlCol="false" tIns="0" lIns="0" bIns="0" rIns="0">
            <a:spAutoFit/>
          </a:bodyPr>
          <a:lstStyle/>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May push away or ruin close friendships or dating relationships.</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May move from one relationship to another very quickly.</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May look for closeness in unsafe ways or in ways that are too sexual for their age.</a:t>
            </a:r>
          </a:p>
          <a:p>
            <a:pPr algn="l">
              <a:lnSpc>
                <a:spcPts val="2639"/>
              </a:lnSpc>
            </a:pPr>
          </a:p>
        </p:txBody>
      </p:sp>
      <p:sp>
        <p:nvSpPr>
          <p:cNvPr name="TextBox 48" id="4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32</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742383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a:t>
            </a:r>
          </a:p>
          <a:p>
            <a:pPr algn="ctr">
              <a:lnSpc>
                <a:spcPts val="6769"/>
              </a:lnSpc>
              <a:spcBef>
                <a:spcPct val="0"/>
              </a:spcBef>
            </a:pP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F</a:t>
            </a:r>
            <a:r>
              <a:rPr lang="en-US" sz="4953" spc="-99">
                <a:solidFill>
                  <a:srgbClr val="3B51A3"/>
                </a:solidFill>
                <a:latin typeface="Filson Soft 2"/>
                <a:ea typeface="Filson Soft 2"/>
                <a:cs typeface="Filson Soft 2"/>
                <a:sym typeface="Filson Soft 2"/>
              </a:rPr>
              <a:t>ind it hard to parent a child who avoids showing feelings or holds back emotionally.</a:t>
            </a:r>
          </a:p>
          <a:p>
            <a:pPr algn="l">
              <a:lnSpc>
                <a:spcPts val="5449"/>
              </a:lnSpc>
            </a:pP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Feel overwhelmed or unsure how to ha</a:t>
            </a:r>
            <a:r>
              <a:rPr lang="en-US" sz="4953" spc="-99">
                <a:solidFill>
                  <a:srgbClr val="3B51A3"/>
                </a:solidFill>
                <a:latin typeface="Filson Soft 2"/>
                <a:ea typeface="Filson Soft 2"/>
                <a:cs typeface="Filson Soft 2"/>
                <a:sym typeface="Filson Soft 2"/>
              </a:rPr>
              <a:t>ndle their child’s big emotions or emotional needs.</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33</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4324" y="582539"/>
            <a:ext cx="8276515" cy="9285168"/>
            <a:chOff x="0" y="0"/>
            <a:chExt cx="812800" cy="911855"/>
          </a:xfrm>
        </p:grpSpPr>
        <p:sp>
          <p:nvSpPr>
            <p:cNvPr name="Freeform 3" id="3"/>
            <p:cNvSpPr/>
            <p:nvPr/>
          </p:nvSpPr>
          <p:spPr>
            <a:xfrm flipH="false" flipV="false" rot="0">
              <a:off x="0" y="0"/>
              <a:ext cx="812800" cy="911855"/>
            </a:xfrm>
            <a:custGeom>
              <a:avLst/>
              <a:gdLst/>
              <a:ahLst/>
              <a:cxnLst/>
              <a:rect r="r" b="b" t="t" l="l"/>
              <a:pathLst>
                <a:path h="911855" w="812800">
                  <a:moveTo>
                    <a:pt x="21514" y="0"/>
                  </a:moveTo>
                  <a:lnTo>
                    <a:pt x="791286" y="0"/>
                  </a:lnTo>
                  <a:cubicBezTo>
                    <a:pt x="796992" y="0"/>
                    <a:pt x="802464" y="2267"/>
                    <a:pt x="806499" y="6301"/>
                  </a:cubicBezTo>
                  <a:cubicBezTo>
                    <a:pt x="810533" y="10336"/>
                    <a:pt x="812800" y="15808"/>
                    <a:pt x="812800" y="21514"/>
                  </a:cubicBezTo>
                  <a:lnTo>
                    <a:pt x="812800" y="890341"/>
                  </a:lnTo>
                  <a:cubicBezTo>
                    <a:pt x="812800" y="896047"/>
                    <a:pt x="810533" y="901519"/>
                    <a:pt x="806499" y="905554"/>
                  </a:cubicBezTo>
                  <a:cubicBezTo>
                    <a:pt x="802464" y="909589"/>
                    <a:pt x="796992" y="911855"/>
                    <a:pt x="791286" y="911855"/>
                  </a:cubicBezTo>
                  <a:lnTo>
                    <a:pt x="21514" y="911855"/>
                  </a:lnTo>
                  <a:cubicBezTo>
                    <a:pt x="15808" y="911855"/>
                    <a:pt x="10336" y="909589"/>
                    <a:pt x="6301" y="905554"/>
                  </a:cubicBezTo>
                  <a:cubicBezTo>
                    <a:pt x="2267" y="901519"/>
                    <a:pt x="0" y="896047"/>
                    <a:pt x="0" y="890341"/>
                  </a:cubicBezTo>
                  <a:lnTo>
                    <a:pt x="0" y="21514"/>
                  </a:lnTo>
                  <a:cubicBezTo>
                    <a:pt x="0" y="15808"/>
                    <a:pt x="2267" y="10336"/>
                    <a:pt x="6301" y="6301"/>
                  </a:cubicBezTo>
                  <a:cubicBezTo>
                    <a:pt x="10336" y="2267"/>
                    <a:pt x="15808" y="0"/>
                    <a:pt x="21514" y="0"/>
                  </a:cubicBezTo>
                  <a:close/>
                </a:path>
              </a:pathLst>
            </a:custGeom>
            <a:blipFill>
              <a:blip r:embed="rId2"/>
              <a:stretch>
                <a:fillRect l="-40273" t="0" r="-44000" b="-9435"/>
              </a:stretch>
            </a:blipFill>
          </p:spPr>
        </p:sp>
      </p:grpSp>
      <p:pic>
        <p:nvPicPr>
          <p:cNvPr name="Picture 4" id="4"/>
          <p:cNvPicPr>
            <a:picLocks noChangeAspect="true"/>
          </p:cNvPicPr>
          <p:nvPr/>
        </p:nvPicPr>
        <p:blipFill>
          <a:blip r:embed="rId3"/>
          <a:stretch>
            <a:fillRect/>
          </a:stretch>
        </p:blipFill>
        <p:spPr>
          <a:xfrm rot="5400000">
            <a:off x="10021843" y="2337857"/>
            <a:ext cx="8117747" cy="8117747"/>
          </a:xfrm>
          <a:prstGeom prst="rect">
            <a:avLst/>
          </a:prstGeom>
        </p:spPr>
      </p:pic>
      <p:sp>
        <p:nvSpPr>
          <p:cNvPr name="TextBox 5" id="5"/>
          <p:cNvSpPr txBox="true"/>
          <p:nvPr/>
        </p:nvSpPr>
        <p:spPr>
          <a:xfrm rot="0">
            <a:off x="629574" y="9995535"/>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2"/>
                <a:ea typeface="Filson Soft 2"/>
                <a:cs typeface="Filson Soft 2"/>
                <a:sym typeface="Filson Soft 2"/>
              </a:rPr>
              <a:t>(Roszia &amp; Maxon, 2019)</a:t>
            </a:r>
          </a:p>
        </p:txBody>
      </p:sp>
      <p:sp>
        <p:nvSpPr>
          <p:cNvPr name="TextBox 6" id="6"/>
          <p:cNvSpPr txBox="true"/>
          <p:nvPr/>
        </p:nvSpPr>
        <p:spPr>
          <a:xfrm rot="0">
            <a:off x="12337856" y="3676102"/>
            <a:ext cx="3485720" cy="732255"/>
          </a:xfrm>
          <a:prstGeom prst="rect">
            <a:avLst/>
          </a:prstGeom>
        </p:spPr>
        <p:txBody>
          <a:bodyPr anchor="t" rtlCol="false" tIns="0" lIns="0" bIns="0" rIns="0">
            <a:spAutoFit/>
          </a:bodyPr>
          <a:lstStyle/>
          <a:p>
            <a:pPr algn="ctr">
              <a:lnSpc>
                <a:spcPts val="5766"/>
              </a:lnSpc>
            </a:pPr>
            <a:r>
              <a:rPr lang="en-US" sz="4119">
                <a:solidFill>
                  <a:srgbClr val="3B51A3">
                    <a:alpha val="9804"/>
                  </a:srgbClr>
                </a:solidFill>
                <a:latin typeface="Filson Soft 3"/>
                <a:ea typeface="Filson Soft 3"/>
                <a:cs typeface="Filson Soft 3"/>
                <a:sym typeface="Filson Soft 3"/>
              </a:rPr>
              <a:t>Rejection</a:t>
            </a:r>
          </a:p>
        </p:txBody>
      </p:sp>
      <p:sp>
        <p:nvSpPr>
          <p:cNvPr name="TextBox 7" id="7"/>
          <p:cNvSpPr txBox="true"/>
          <p:nvPr/>
        </p:nvSpPr>
        <p:spPr>
          <a:xfrm rot="0">
            <a:off x="9385745" y="5705217"/>
            <a:ext cx="9389943" cy="1432566"/>
          </a:xfrm>
          <a:prstGeom prst="rect">
            <a:avLst/>
          </a:prstGeom>
        </p:spPr>
        <p:txBody>
          <a:bodyPr anchor="t" rtlCol="false" tIns="0" lIns="0" bIns="0" rIns="0">
            <a:spAutoFit/>
          </a:bodyPr>
          <a:lstStyle/>
          <a:p>
            <a:pPr algn="ctr">
              <a:lnSpc>
                <a:spcPts val="11339"/>
              </a:lnSpc>
            </a:pPr>
            <a:r>
              <a:rPr lang="en-US" sz="8099">
                <a:solidFill>
                  <a:srgbClr val="3B51A3">
                    <a:alpha val="19608"/>
                  </a:srgbClr>
                </a:solidFill>
                <a:latin typeface="Filson Soft 3"/>
                <a:ea typeface="Filson Soft 3"/>
                <a:cs typeface="Filson Soft 3"/>
                <a:sym typeface="Filson Soft 3"/>
              </a:rPr>
              <a:t>Loss</a:t>
            </a:r>
          </a:p>
        </p:txBody>
      </p:sp>
      <p:sp>
        <p:nvSpPr>
          <p:cNvPr name="TextBox 8" id="8"/>
          <p:cNvSpPr txBox="true"/>
          <p:nvPr/>
        </p:nvSpPr>
        <p:spPr>
          <a:xfrm rot="3742367">
            <a:off x="14367556" y="4658044"/>
            <a:ext cx="3676436" cy="1162940"/>
          </a:xfrm>
          <a:prstGeom prst="rect">
            <a:avLst/>
          </a:prstGeom>
        </p:spPr>
        <p:txBody>
          <a:bodyPr anchor="t" rtlCol="false" tIns="0" lIns="0" bIns="0" rIns="0">
            <a:spAutoFit/>
          </a:bodyPr>
          <a:lstStyle/>
          <a:p>
            <a:pPr algn="ctr">
              <a:lnSpc>
                <a:spcPts val="4344"/>
              </a:lnSpc>
            </a:pPr>
            <a:r>
              <a:rPr lang="en-US" sz="4344">
                <a:solidFill>
                  <a:srgbClr val="3B51A3">
                    <a:alpha val="14902"/>
                  </a:srgbClr>
                </a:solidFill>
                <a:latin typeface="Filson Soft 3"/>
                <a:ea typeface="Filson Soft 3"/>
                <a:cs typeface="Filson Soft 3"/>
                <a:sym typeface="Filson Soft 3"/>
              </a:rPr>
              <a:t>Shame &amp; Guilt</a:t>
            </a:r>
          </a:p>
        </p:txBody>
      </p:sp>
      <p:sp>
        <p:nvSpPr>
          <p:cNvPr name="TextBox 9" id="9"/>
          <p:cNvSpPr txBox="true"/>
          <p:nvPr/>
        </p:nvSpPr>
        <p:spPr>
          <a:xfrm rot="6750771">
            <a:off x="12726769" y="7255297"/>
            <a:ext cx="6938611" cy="701039"/>
          </a:xfrm>
          <a:prstGeom prst="rect">
            <a:avLst/>
          </a:prstGeom>
        </p:spPr>
        <p:txBody>
          <a:bodyPr anchor="t" rtlCol="false" tIns="0" lIns="0" bIns="0" rIns="0">
            <a:spAutoFit/>
          </a:bodyPr>
          <a:lstStyle/>
          <a:p>
            <a:pPr algn="ctr">
              <a:lnSpc>
                <a:spcPts val="5099"/>
              </a:lnSpc>
            </a:pPr>
            <a:r>
              <a:rPr lang="en-US" sz="5099">
                <a:solidFill>
                  <a:srgbClr val="3B51A3">
                    <a:alpha val="14902"/>
                  </a:srgbClr>
                </a:solidFill>
                <a:latin typeface="Filson Soft 3"/>
                <a:ea typeface="Filson Soft 3"/>
                <a:cs typeface="Filson Soft 3"/>
                <a:sym typeface="Filson Soft 3"/>
              </a:rPr>
              <a:t>Grief</a:t>
            </a:r>
          </a:p>
        </p:txBody>
      </p:sp>
      <p:sp>
        <p:nvSpPr>
          <p:cNvPr name="TextBox 10" id="10"/>
          <p:cNvSpPr txBox="true"/>
          <p:nvPr/>
        </p:nvSpPr>
        <p:spPr>
          <a:xfrm rot="-10800000">
            <a:off x="11990831" y="8537842"/>
            <a:ext cx="4179770" cy="663308"/>
          </a:xfrm>
          <a:prstGeom prst="rect">
            <a:avLst/>
          </a:prstGeom>
        </p:spPr>
        <p:txBody>
          <a:bodyPr anchor="t" rtlCol="false" tIns="0" lIns="0" bIns="0" rIns="0">
            <a:spAutoFit/>
          </a:bodyPr>
          <a:lstStyle/>
          <a:p>
            <a:pPr algn="ctr">
              <a:lnSpc>
                <a:spcPts val="4739"/>
              </a:lnSpc>
            </a:pPr>
            <a:r>
              <a:rPr lang="en-US" sz="4739">
                <a:solidFill>
                  <a:srgbClr val="B8DFF1">
                    <a:alpha val="13725"/>
                  </a:srgbClr>
                </a:solidFill>
                <a:latin typeface="Filson Soft 3"/>
                <a:ea typeface="Filson Soft 3"/>
                <a:cs typeface="Filson Soft 3"/>
                <a:sym typeface="Filson Soft 3"/>
              </a:rPr>
              <a:t>Identity</a:t>
            </a:r>
          </a:p>
        </p:txBody>
      </p:sp>
      <p:sp>
        <p:nvSpPr>
          <p:cNvPr name="TextBox 11" id="11"/>
          <p:cNvSpPr txBox="true"/>
          <p:nvPr/>
        </p:nvSpPr>
        <p:spPr>
          <a:xfrm rot="-7227010">
            <a:off x="10005401" y="7331103"/>
            <a:ext cx="3687493" cy="663321"/>
          </a:xfrm>
          <a:prstGeom prst="rect">
            <a:avLst/>
          </a:prstGeom>
        </p:spPr>
        <p:txBody>
          <a:bodyPr anchor="t" rtlCol="false" tIns="0" lIns="0" bIns="0" rIns="0">
            <a:spAutoFit/>
          </a:bodyPr>
          <a:lstStyle/>
          <a:p>
            <a:pPr algn="ctr">
              <a:lnSpc>
                <a:spcPts val="4740"/>
              </a:lnSpc>
            </a:pPr>
            <a:r>
              <a:rPr lang="en-US" sz="4740">
                <a:solidFill>
                  <a:srgbClr val="B8DFF1">
                    <a:alpha val="13725"/>
                  </a:srgbClr>
                </a:solidFill>
                <a:latin typeface="Filson Soft 3"/>
                <a:ea typeface="Filson Soft 3"/>
                <a:cs typeface="Filson Soft 3"/>
                <a:sym typeface="Filson Soft 3"/>
              </a:rPr>
              <a:t>Intimacy</a:t>
            </a:r>
          </a:p>
        </p:txBody>
      </p:sp>
      <p:sp>
        <p:nvSpPr>
          <p:cNvPr name="TextBox 12" id="12"/>
          <p:cNvSpPr txBox="true"/>
          <p:nvPr/>
        </p:nvSpPr>
        <p:spPr>
          <a:xfrm rot="0">
            <a:off x="10524499" y="696839"/>
            <a:ext cx="6938611" cy="2170424"/>
          </a:xfrm>
          <a:prstGeom prst="rect">
            <a:avLst/>
          </a:prstGeom>
        </p:spPr>
        <p:txBody>
          <a:bodyPr anchor="t" rtlCol="false" tIns="0" lIns="0" bIns="0" rIns="0">
            <a:spAutoFit/>
          </a:bodyPr>
          <a:lstStyle/>
          <a:p>
            <a:pPr algn="ctr">
              <a:lnSpc>
                <a:spcPts val="8199"/>
              </a:lnSpc>
            </a:pPr>
            <a:r>
              <a:rPr lang="en-US" sz="8199">
                <a:solidFill>
                  <a:srgbClr val="3B51A3"/>
                </a:solidFill>
                <a:latin typeface="Filson Soft 3"/>
                <a:ea typeface="Filson Soft 3"/>
                <a:cs typeface="Filson Soft 3"/>
                <a:sym typeface="Filson Soft 3"/>
              </a:rPr>
              <a:t>Mastery &amp; Control</a:t>
            </a:r>
          </a:p>
        </p:txBody>
      </p:sp>
      <p:sp>
        <p:nvSpPr>
          <p:cNvPr name="TextBox 13" id="1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34</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7658700" y="2543800"/>
            <a:ext cx="3045018" cy="2128577"/>
          </a:xfrm>
          <a:custGeom>
            <a:avLst/>
            <a:gdLst/>
            <a:ahLst/>
            <a:cxnLst/>
            <a:rect r="r" b="b" t="t" l="l"/>
            <a:pathLst>
              <a:path h="2128577" w="3045018">
                <a:moveTo>
                  <a:pt x="0" y="0"/>
                </a:moveTo>
                <a:lnTo>
                  <a:pt x="3045018" y="0"/>
                </a:lnTo>
                <a:lnTo>
                  <a:pt x="3045018" y="2128577"/>
                </a:lnTo>
                <a:lnTo>
                  <a:pt x="0" y="2128577"/>
                </a:lnTo>
                <a:lnTo>
                  <a:pt x="0" y="0"/>
                </a:lnTo>
                <a:close/>
              </a:path>
            </a:pathLst>
          </a:custGeom>
          <a:blipFill>
            <a:blip r:embed="rId2"/>
            <a:stretch>
              <a:fillRect l="-2460" t="0" r="-2460" b="0"/>
            </a:stretch>
          </a:blipFill>
        </p:spPr>
      </p:sp>
      <p:sp>
        <p:nvSpPr>
          <p:cNvPr name="Freeform 39" id="39"/>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3"/>
            <a:stretch>
              <a:fillRect l="-7198" t="-63905" r="-99551" b="-39952"/>
            </a:stretch>
          </a:blipFill>
        </p:spPr>
      </p:sp>
      <p:sp>
        <p:nvSpPr>
          <p:cNvPr name="TextBox 40" id="40"/>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3"/>
                <a:ea typeface="Filson Soft 3"/>
                <a:cs typeface="Filson Soft 3"/>
                <a:sym typeface="Filson Soft 3"/>
              </a:rPr>
              <a:t>What Your Child May Experience</a:t>
            </a:r>
          </a:p>
        </p:txBody>
      </p:sp>
      <p:sp>
        <p:nvSpPr>
          <p:cNvPr name="TextBox 41" id="41"/>
          <p:cNvSpPr txBox="true"/>
          <p:nvPr/>
        </p:nvSpPr>
        <p:spPr>
          <a:xfrm rot="0">
            <a:off x="2677417" y="4459761"/>
            <a:ext cx="2161632"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Infant</a:t>
            </a:r>
          </a:p>
        </p:txBody>
      </p:sp>
      <p:sp>
        <p:nvSpPr>
          <p:cNvPr name="TextBox 42" id="42"/>
          <p:cNvSpPr txBox="true"/>
          <p:nvPr/>
        </p:nvSpPr>
        <p:spPr>
          <a:xfrm rot="0">
            <a:off x="13691788" y="4581250"/>
            <a:ext cx="1668309"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Teen</a:t>
            </a:r>
          </a:p>
        </p:txBody>
      </p:sp>
      <p:sp>
        <p:nvSpPr>
          <p:cNvPr name="TextBox 43" id="43"/>
          <p:cNvSpPr txBox="true"/>
          <p:nvPr/>
        </p:nvSpPr>
        <p:spPr>
          <a:xfrm rot="0">
            <a:off x="7384280" y="4581250"/>
            <a:ext cx="3593858" cy="981625"/>
          </a:xfrm>
          <a:prstGeom prst="rect">
            <a:avLst/>
          </a:prstGeom>
        </p:spPr>
        <p:txBody>
          <a:bodyPr anchor="t" rtlCol="false" tIns="0" lIns="0" bIns="0" rIns="0">
            <a:spAutoFit/>
          </a:bodyPr>
          <a:lstStyle/>
          <a:p>
            <a:pPr algn="ctr">
              <a:lnSpc>
                <a:spcPts val="7716"/>
              </a:lnSpc>
              <a:spcBef>
                <a:spcPct val="0"/>
              </a:spcBef>
            </a:pPr>
            <a:r>
              <a:rPr lang="en-US" sz="5511">
                <a:solidFill>
                  <a:srgbClr val="3B51A3"/>
                </a:solidFill>
                <a:latin typeface="Filson Soft 3"/>
                <a:ea typeface="Filson Soft 3"/>
                <a:cs typeface="Filson Soft 3"/>
                <a:sym typeface="Filson Soft 3"/>
              </a:rPr>
              <a:t>Childhood</a:t>
            </a:r>
          </a:p>
        </p:txBody>
      </p:sp>
      <p:sp>
        <p:nvSpPr>
          <p:cNvPr name="Freeform 44" id="44"/>
          <p:cNvSpPr/>
          <p:nvPr/>
        </p:nvSpPr>
        <p:spPr>
          <a:xfrm flipH="false" flipV="false" rot="0">
            <a:off x="2268228" y="2508929"/>
            <a:ext cx="3009863" cy="2052810"/>
          </a:xfrm>
          <a:custGeom>
            <a:avLst/>
            <a:gdLst/>
            <a:ahLst/>
            <a:cxnLst/>
            <a:rect r="r" b="b" t="t" l="l"/>
            <a:pathLst>
              <a:path h="2052810" w="3009863">
                <a:moveTo>
                  <a:pt x="0" y="0"/>
                </a:moveTo>
                <a:lnTo>
                  <a:pt x="3009863" y="0"/>
                </a:lnTo>
                <a:lnTo>
                  <a:pt x="3009863" y="2052810"/>
                </a:lnTo>
                <a:lnTo>
                  <a:pt x="0" y="2052810"/>
                </a:lnTo>
                <a:lnTo>
                  <a:pt x="0" y="0"/>
                </a:lnTo>
                <a:close/>
              </a:path>
            </a:pathLst>
          </a:custGeom>
          <a:blipFill>
            <a:blip r:embed="rId4"/>
            <a:stretch>
              <a:fillRect l="0" t="0" r="0" b="0"/>
            </a:stretch>
          </a:blipFill>
        </p:spPr>
      </p:sp>
      <p:sp>
        <p:nvSpPr>
          <p:cNvPr name="TextBox 45" id="45"/>
          <p:cNvSpPr txBox="true"/>
          <p:nvPr/>
        </p:nvSpPr>
        <p:spPr>
          <a:xfrm rot="0">
            <a:off x="1424881" y="5460435"/>
            <a:ext cx="4662834" cy="1228090"/>
          </a:xfrm>
          <a:prstGeom prst="rect">
            <a:avLst/>
          </a:prstGeom>
        </p:spPr>
        <p:txBody>
          <a:bodyPr anchor="t" rtlCol="false" tIns="0" lIns="0" bIns="0" rIns="0">
            <a:spAutoFit/>
          </a:bodyPr>
          <a:lstStyle/>
          <a:p>
            <a:pPr algn="l" marL="474979" indent="-237490" lvl="1">
              <a:lnSpc>
                <a:spcPts val="2419"/>
              </a:lnSpc>
              <a:buFont typeface="Arial"/>
              <a:buChar char="•"/>
            </a:pPr>
            <a:r>
              <a:rPr lang="en-US" sz="2199" spc="-43">
                <a:solidFill>
                  <a:srgbClr val="3B51A3"/>
                </a:solidFill>
                <a:latin typeface="Metro"/>
                <a:ea typeface="Metro"/>
                <a:cs typeface="Metro"/>
                <a:sym typeface="Metro"/>
              </a:rPr>
              <a:t>Loss of control in early life can lead to problems with learning, behavior, or emotions as they grow up</a:t>
            </a:r>
          </a:p>
        </p:txBody>
      </p:sp>
      <p:sp>
        <p:nvSpPr>
          <p:cNvPr name="TextBox 46" id="46"/>
          <p:cNvSpPr txBox="true"/>
          <p:nvPr/>
        </p:nvSpPr>
        <p:spPr>
          <a:xfrm rot="0">
            <a:off x="6811616" y="5736660"/>
            <a:ext cx="4662834" cy="1866265"/>
          </a:xfrm>
          <a:prstGeom prst="rect">
            <a:avLst/>
          </a:prstGeom>
        </p:spPr>
        <p:txBody>
          <a:bodyPr anchor="t" rtlCol="false" tIns="0" lIns="0" bIns="0" rIns="0">
            <a:spAutoFit/>
          </a:bodyPr>
          <a:lstStyle/>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A deep need for independence</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Lack of cause and effect thinking</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Fear of change </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Inflexible behaviors</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Need to challenge adults </a:t>
            </a:r>
          </a:p>
        </p:txBody>
      </p:sp>
      <p:sp>
        <p:nvSpPr>
          <p:cNvPr name="TextBox 47" id="47"/>
          <p:cNvSpPr txBox="true"/>
          <p:nvPr/>
        </p:nvSpPr>
        <p:spPr>
          <a:xfrm rot="0">
            <a:off x="12198350" y="5889060"/>
            <a:ext cx="4662834" cy="2475865"/>
          </a:xfrm>
          <a:prstGeom prst="rect">
            <a:avLst/>
          </a:prstGeom>
        </p:spPr>
        <p:txBody>
          <a:bodyPr anchor="t" rtlCol="false" tIns="0" lIns="0" bIns="0" rIns="0">
            <a:spAutoFit/>
          </a:bodyPr>
          <a:lstStyle/>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Need to be “right”</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Trying too hard to be perfect </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Need to be in charge or control others</a:t>
            </a:r>
          </a:p>
          <a:p>
            <a:pPr algn="l" marL="474979" indent="-237490" lvl="1">
              <a:lnSpc>
                <a:spcPts val="2419"/>
              </a:lnSpc>
              <a:buFont typeface="Arial"/>
              <a:buChar char="•"/>
            </a:pPr>
            <a:r>
              <a:rPr lang="en-US" sz="2199" spc="-43">
                <a:solidFill>
                  <a:srgbClr val="3B51A3"/>
                </a:solidFill>
                <a:latin typeface="Filson Soft 2"/>
                <a:ea typeface="Filson Soft 2"/>
                <a:cs typeface="Filson Soft 2"/>
                <a:sym typeface="Filson Soft 2"/>
              </a:rPr>
              <a:t>May feel like life just happens to them and act as if their choices don’t matter or they have no role in what happens.</a:t>
            </a:r>
          </a:p>
        </p:txBody>
      </p:sp>
      <p:sp>
        <p:nvSpPr>
          <p:cNvPr name="TextBox 48" id="48"/>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35</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06648" cy="10468997"/>
          </a:xfrm>
          <a:custGeom>
            <a:avLst/>
            <a:gdLst/>
            <a:ahLst/>
            <a:cxnLst/>
            <a:rect r="r" b="b" t="t" l="l"/>
            <a:pathLst>
              <a:path h="10468997" w="5906648">
                <a:moveTo>
                  <a:pt x="0" y="0"/>
                </a:moveTo>
                <a:lnTo>
                  <a:pt x="5906648" y="0"/>
                </a:lnTo>
                <a:lnTo>
                  <a:pt x="5906648" y="10468997"/>
                </a:lnTo>
                <a:lnTo>
                  <a:pt x="0" y="10468997"/>
                </a:lnTo>
                <a:lnTo>
                  <a:pt x="0" y="0"/>
                </a:lnTo>
                <a:close/>
              </a:path>
            </a:pathLst>
          </a:custGeom>
          <a:blipFill>
            <a:blip r:embed="rId2"/>
            <a:stretch>
              <a:fillRect l="0" t="0" r="-20966" b="0"/>
            </a:stretch>
          </a:blipFill>
        </p:spPr>
      </p:sp>
      <p:sp>
        <p:nvSpPr>
          <p:cNvPr name="TextBox 3" id="3"/>
          <p:cNvSpPr txBox="true"/>
          <p:nvPr/>
        </p:nvSpPr>
        <p:spPr>
          <a:xfrm rot="0">
            <a:off x="6703822" y="682884"/>
            <a:ext cx="10994624" cy="8795433"/>
          </a:xfrm>
          <a:prstGeom prst="rect">
            <a:avLst/>
          </a:prstGeom>
        </p:spPr>
        <p:txBody>
          <a:bodyPr anchor="t" rtlCol="false" tIns="0" lIns="0" bIns="0" rIns="0">
            <a:spAutoFit/>
          </a:bodyPr>
          <a:lstStyle/>
          <a:p>
            <a:pPr algn="ctr">
              <a:lnSpc>
                <a:spcPts val="6769"/>
              </a:lnSpc>
              <a:spcBef>
                <a:spcPct val="0"/>
              </a:spcBef>
            </a:pPr>
            <a:r>
              <a:rPr lang="en-US" sz="6153" spc="-123">
                <a:solidFill>
                  <a:srgbClr val="3B51A3"/>
                </a:solidFill>
                <a:latin typeface="Filson Soft 2"/>
                <a:ea typeface="Filson Soft 2"/>
                <a:cs typeface="Filson Soft 2"/>
                <a:sym typeface="Filson Soft 2"/>
              </a:rPr>
              <a:t>Adoptive and guardianship families may </a:t>
            </a:r>
          </a:p>
          <a:p>
            <a:pPr algn="ctr">
              <a:lnSpc>
                <a:spcPts val="6769"/>
              </a:lnSpc>
              <a:spcBef>
                <a:spcPct val="0"/>
              </a:spcBef>
            </a:pP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 struggle to feel confident in parenting and meeting child’s needs</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 struggle with idea that this is not how they envisioned parenting/family</a:t>
            </a:r>
          </a:p>
          <a:p>
            <a:pPr algn="l" marL="1069524" indent="-534762" lvl="1">
              <a:lnSpc>
                <a:spcPts val="5449"/>
              </a:lnSpc>
              <a:buFont typeface="Arial"/>
              <a:buChar char="•"/>
            </a:pPr>
            <a:r>
              <a:rPr lang="en-US" sz="4953" spc="-99">
                <a:solidFill>
                  <a:srgbClr val="3B51A3"/>
                </a:solidFill>
                <a:latin typeface="Filson Soft 2"/>
                <a:ea typeface="Filson Soft 2"/>
                <a:cs typeface="Filson Soft 2"/>
                <a:sym typeface="Filson Soft 2"/>
              </a:rPr>
              <a:t>struggle with lack of control related to impacts of trauma on child’s behavior or development</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36</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3"/>
            <a:stretch>
              <a:fillRect l="-11993" t="0" r="-11993" b="0"/>
            </a:stretch>
          </a:blipFill>
        </p:spPr>
      </p:sp>
      <p:grpSp>
        <p:nvGrpSpPr>
          <p:cNvPr name="Group 9" id="9"/>
          <p:cNvGrpSpPr/>
          <p:nvPr/>
        </p:nvGrpSpPr>
        <p:grpSpPr>
          <a:xfrm rot="0">
            <a:off x="11283441" y="2084363"/>
            <a:ext cx="2798736" cy="7450874"/>
            <a:chOff x="0" y="0"/>
            <a:chExt cx="1503844" cy="4003576"/>
          </a:xfrm>
        </p:grpSpPr>
        <p:sp>
          <p:nvSpPr>
            <p:cNvPr name="Freeform 10" id="10"/>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1" id="11"/>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grpSp>
        <p:nvGrpSpPr>
          <p:cNvPr name="Group 12" id="12"/>
          <p:cNvGrpSpPr/>
          <p:nvPr/>
        </p:nvGrpSpPr>
        <p:grpSpPr>
          <a:xfrm rot="0">
            <a:off x="14622977" y="2084363"/>
            <a:ext cx="2798736" cy="7440637"/>
            <a:chOff x="0" y="0"/>
            <a:chExt cx="1503844" cy="3998076"/>
          </a:xfrm>
        </p:grpSpPr>
        <p:sp>
          <p:nvSpPr>
            <p:cNvPr name="Freeform 13" id="13"/>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4" id="14"/>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TextBox 15" id="15"/>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b="true" sz="5273" spc="-105">
                <a:solidFill>
                  <a:srgbClr val="3B51A3"/>
                </a:solidFill>
                <a:latin typeface="Filson Soft 4"/>
                <a:ea typeface="Filson Soft 4"/>
                <a:cs typeface="Filson Soft 4"/>
                <a:sym typeface="Filson Soft 4"/>
              </a:rPr>
              <a:t> </a:t>
            </a:r>
            <a:r>
              <a:rPr lang="en-US" b="true" sz="5273" spc="-105">
                <a:solidFill>
                  <a:srgbClr val="3B51A3"/>
                </a:solidFill>
                <a:latin typeface="Filson Soft 4"/>
                <a:ea typeface="Filson Soft 4"/>
                <a:cs typeface="Filson Soft 4"/>
                <a:sym typeface="Filson Soft 4"/>
              </a:rPr>
              <a:t>Adoptive and Guardianship Parents Must</a:t>
            </a:r>
          </a:p>
        </p:txBody>
      </p:sp>
      <p:sp>
        <p:nvSpPr>
          <p:cNvPr name="TextBox 16" id="16"/>
          <p:cNvSpPr txBox="true"/>
          <p:nvPr/>
        </p:nvSpPr>
        <p:spPr>
          <a:xfrm rot="0">
            <a:off x="5029200" y="2340321"/>
            <a:ext cx="5689600"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Understand that past experiences will still affect their child.</a:t>
            </a:r>
          </a:p>
        </p:txBody>
      </p:sp>
      <p:sp>
        <p:nvSpPr>
          <p:cNvPr name="TextBox 17" id="17"/>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37</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701" t="0" r="-8701" b="0"/>
            </a:stretch>
          </a:blipFill>
        </p:spPr>
      </p:sp>
      <p:sp>
        <p:nvSpPr>
          <p:cNvPr name="TextBox 12" id="12"/>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b="true" sz="5273" spc="-105">
                <a:solidFill>
                  <a:srgbClr val="3B51A3"/>
                </a:solidFill>
                <a:latin typeface="Filson Soft 4"/>
                <a:ea typeface="Filson Soft 4"/>
                <a:cs typeface="Filson Soft 4"/>
                <a:sym typeface="Filson Soft 4"/>
              </a:rPr>
              <a:t> </a:t>
            </a:r>
            <a:r>
              <a:rPr lang="en-US" b="true" sz="5273" spc="-105">
                <a:solidFill>
                  <a:srgbClr val="3B51A3"/>
                </a:solidFill>
                <a:latin typeface="Filson Soft 4"/>
                <a:ea typeface="Filson Soft 4"/>
                <a:cs typeface="Filson Soft 4"/>
                <a:sym typeface="Filson Soft 4"/>
              </a:rPr>
              <a:t>Adoptive and Guardianship Parents Must</a:t>
            </a:r>
          </a:p>
        </p:txBody>
      </p:sp>
      <p:sp>
        <p:nvSpPr>
          <p:cNvPr name="TextBox 13" id="13"/>
          <p:cNvSpPr txBox="true"/>
          <p:nvPr/>
        </p:nvSpPr>
        <p:spPr>
          <a:xfrm rot="0">
            <a:off x="5217215" y="6429670"/>
            <a:ext cx="5320581" cy="213642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Help their child stay strong and resilent </a:t>
            </a:r>
          </a:p>
        </p:txBody>
      </p:sp>
      <p:grpSp>
        <p:nvGrpSpPr>
          <p:cNvPr name="Group 14" id="14"/>
          <p:cNvGrpSpPr/>
          <p:nvPr/>
        </p:nvGrpSpPr>
        <p:grpSpPr>
          <a:xfrm rot="0">
            <a:off x="14622977" y="2084363"/>
            <a:ext cx="2798736" cy="7440637"/>
            <a:chOff x="0" y="0"/>
            <a:chExt cx="1503844" cy="3998076"/>
          </a:xfrm>
        </p:grpSpPr>
        <p:sp>
          <p:nvSpPr>
            <p:cNvPr name="Freeform 15" id="15"/>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6" id="16"/>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7" id="17"/>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4"/>
            <a:stretch>
              <a:fillRect l="-11993" t="0" r="-11993" b="0"/>
            </a:stretch>
          </a:blipFill>
        </p:spPr>
      </p:sp>
      <p:sp>
        <p:nvSpPr>
          <p:cNvPr name="TextBox 18" id="18"/>
          <p:cNvSpPr txBox="true"/>
          <p:nvPr/>
        </p:nvSpPr>
        <p:spPr>
          <a:xfrm rot="0">
            <a:off x="5029200" y="2340321"/>
            <a:ext cx="5689600"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Understand that past experiences will still affect their child</a:t>
            </a:r>
          </a:p>
        </p:txBody>
      </p:sp>
      <p:sp>
        <p:nvSpPr>
          <p:cNvPr name="TextBox 19" id="19"/>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38</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06754" y="0"/>
            <a:ext cx="185602" cy="10284127"/>
            <a:chOff x="0" y="0"/>
            <a:chExt cx="83621" cy="4633423"/>
          </a:xfrm>
        </p:grpSpPr>
        <p:sp>
          <p:nvSpPr>
            <p:cNvPr name="Freeform 3" id="3"/>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4" id="4"/>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5" id="5"/>
          <p:cNvGrpSpPr/>
          <p:nvPr/>
        </p:nvGrpSpPr>
        <p:grpSpPr>
          <a:xfrm rot="0">
            <a:off x="4721152" y="0"/>
            <a:ext cx="185602" cy="10284127"/>
            <a:chOff x="0" y="0"/>
            <a:chExt cx="83621" cy="4633423"/>
          </a:xfrm>
        </p:grpSpPr>
        <p:sp>
          <p:nvSpPr>
            <p:cNvPr name="Freeform 6" id="6"/>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7" id="7"/>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8" id="8"/>
          <p:cNvGrpSpPr/>
          <p:nvPr/>
        </p:nvGrpSpPr>
        <p:grpSpPr>
          <a:xfrm rot="0">
            <a:off x="4545074" y="2873"/>
            <a:ext cx="185602" cy="10284127"/>
            <a:chOff x="0" y="0"/>
            <a:chExt cx="83621" cy="4633423"/>
          </a:xfrm>
        </p:grpSpPr>
        <p:sp>
          <p:nvSpPr>
            <p:cNvPr name="Freeform 9" id="9"/>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10" id="10"/>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1" id="11"/>
          <p:cNvSpPr/>
          <p:nvPr/>
        </p:nvSpPr>
        <p:spPr>
          <a:xfrm flipH="false" flipV="false" rot="0">
            <a:off x="9516551" y="0"/>
            <a:ext cx="4519583" cy="10781227"/>
          </a:xfrm>
          <a:custGeom>
            <a:avLst/>
            <a:gdLst/>
            <a:ahLst/>
            <a:cxnLst/>
            <a:rect r="r" b="b" t="t" l="l"/>
            <a:pathLst>
              <a:path h="10781227" w="4519583">
                <a:moveTo>
                  <a:pt x="0" y="0"/>
                </a:moveTo>
                <a:lnTo>
                  <a:pt x="4519583" y="0"/>
                </a:lnTo>
                <a:lnTo>
                  <a:pt x="4519583" y="10781227"/>
                </a:lnTo>
                <a:lnTo>
                  <a:pt x="0" y="10781227"/>
                </a:lnTo>
                <a:lnTo>
                  <a:pt x="0" y="0"/>
                </a:lnTo>
                <a:close/>
              </a:path>
            </a:pathLst>
          </a:custGeom>
          <a:blipFill>
            <a:blip r:embed="rId2"/>
            <a:stretch>
              <a:fillRect l="-45809" t="0" r="-206286" b="0"/>
            </a:stretch>
          </a:blipFill>
        </p:spPr>
      </p:sp>
      <p:sp>
        <p:nvSpPr>
          <p:cNvPr name="Freeform 12" id="12"/>
          <p:cNvSpPr/>
          <p:nvPr/>
        </p:nvSpPr>
        <p:spPr>
          <a:xfrm flipH="false" flipV="false" rot="0">
            <a:off x="5092356" y="2873"/>
            <a:ext cx="4424195" cy="10284127"/>
          </a:xfrm>
          <a:custGeom>
            <a:avLst/>
            <a:gdLst/>
            <a:ahLst/>
            <a:cxnLst/>
            <a:rect r="r" b="b" t="t" l="l"/>
            <a:pathLst>
              <a:path h="10284127" w="4424195">
                <a:moveTo>
                  <a:pt x="0" y="0"/>
                </a:moveTo>
                <a:lnTo>
                  <a:pt x="4424195" y="0"/>
                </a:lnTo>
                <a:lnTo>
                  <a:pt x="4424195" y="10284127"/>
                </a:lnTo>
                <a:lnTo>
                  <a:pt x="0" y="10284127"/>
                </a:lnTo>
                <a:lnTo>
                  <a:pt x="0" y="0"/>
                </a:lnTo>
                <a:close/>
              </a:path>
            </a:pathLst>
          </a:custGeom>
          <a:blipFill>
            <a:blip r:embed="rId3"/>
            <a:stretch>
              <a:fillRect l="-30973" t="0" r="-23897" b="0"/>
            </a:stretch>
          </a:blipFill>
        </p:spPr>
      </p:sp>
      <p:sp>
        <p:nvSpPr>
          <p:cNvPr name="Freeform 13" id="13"/>
          <p:cNvSpPr/>
          <p:nvPr/>
        </p:nvSpPr>
        <p:spPr>
          <a:xfrm flipH="false" flipV="false" rot="0">
            <a:off x="14036134" y="0"/>
            <a:ext cx="4251866" cy="10284127"/>
          </a:xfrm>
          <a:custGeom>
            <a:avLst/>
            <a:gdLst/>
            <a:ahLst/>
            <a:cxnLst/>
            <a:rect r="r" b="b" t="t" l="l"/>
            <a:pathLst>
              <a:path h="10284127" w="4251866">
                <a:moveTo>
                  <a:pt x="0" y="0"/>
                </a:moveTo>
                <a:lnTo>
                  <a:pt x="4251866" y="0"/>
                </a:lnTo>
                <a:lnTo>
                  <a:pt x="4251866" y="10284127"/>
                </a:lnTo>
                <a:lnTo>
                  <a:pt x="0" y="10284127"/>
                </a:lnTo>
                <a:lnTo>
                  <a:pt x="0" y="0"/>
                </a:lnTo>
                <a:close/>
              </a:path>
            </a:pathLst>
          </a:custGeom>
          <a:blipFill>
            <a:blip r:embed="rId4"/>
            <a:stretch>
              <a:fillRect l="-180925" t="0" r="-82111" b="0"/>
            </a:stretch>
          </a:blipFill>
        </p:spPr>
      </p:sp>
      <p:sp>
        <p:nvSpPr>
          <p:cNvPr name="TextBox 14" id="14"/>
          <p:cNvSpPr txBox="true"/>
          <p:nvPr/>
        </p:nvSpPr>
        <p:spPr>
          <a:xfrm rot="0">
            <a:off x="188015" y="196858"/>
            <a:ext cx="4079468" cy="9443720"/>
          </a:xfrm>
          <a:prstGeom prst="rect">
            <a:avLst/>
          </a:prstGeom>
        </p:spPr>
        <p:txBody>
          <a:bodyPr anchor="t" rtlCol="false" tIns="0" lIns="0" bIns="0" rIns="0">
            <a:spAutoFit/>
          </a:bodyPr>
          <a:lstStyle/>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feeling able to talk to your family about your emotions</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feeling your family stood by you during difficult times</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enjoying participation in community traditions</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feeling a sense of belonging in school</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feeling supported by friends</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having at least two non-parent adults who take a genuine interest in you</a:t>
            </a:r>
          </a:p>
          <a:p>
            <a:pPr algn="l">
              <a:lnSpc>
                <a:spcPts val="2860"/>
              </a:lnSpc>
            </a:pPr>
          </a:p>
          <a:p>
            <a:pPr algn="l" marL="561341" indent="-280670" lvl="1">
              <a:lnSpc>
                <a:spcPts val="2860"/>
              </a:lnSpc>
              <a:buFont typeface="Arial"/>
              <a:buChar char="•"/>
            </a:pPr>
            <a:r>
              <a:rPr lang="en-US" sz="2600" spc="-52">
                <a:solidFill>
                  <a:srgbClr val="3B51A3"/>
                </a:solidFill>
                <a:latin typeface="Filson Soft 2"/>
                <a:ea typeface="Filson Soft 2"/>
                <a:cs typeface="Filson Soft 2"/>
                <a:sym typeface="Filson Soft 2"/>
              </a:rPr>
              <a:t>feeling safe and protected by an adult in your home</a:t>
            </a:r>
          </a:p>
        </p:txBody>
      </p:sp>
      <p:sp>
        <p:nvSpPr>
          <p:cNvPr name="TextBox 15" id="15"/>
          <p:cNvSpPr txBox="true"/>
          <p:nvPr/>
        </p:nvSpPr>
        <p:spPr>
          <a:xfrm rot="0">
            <a:off x="66675" y="10066957"/>
            <a:ext cx="4545074" cy="348615"/>
          </a:xfrm>
          <a:prstGeom prst="rect">
            <a:avLst/>
          </a:prstGeom>
        </p:spPr>
        <p:txBody>
          <a:bodyPr anchor="t" rtlCol="false" tIns="0" lIns="0" bIns="0" rIns="0">
            <a:spAutoFit/>
          </a:bodyPr>
          <a:lstStyle/>
          <a:p>
            <a:pPr algn="l">
              <a:lnSpc>
                <a:spcPts val="1320"/>
              </a:lnSpc>
            </a:pPr>
            <a:r>
              <a:rPr lang="en-US" sz="1200" spc="-24">
                <a:solidFill>
                  <a:srgbClr val="3B51A3"/>
                </a:solidFill>
                <a:latin typeface="Filson Soft 2"/>
                <a:ea typeface="Filson Soft 2"/>
                <a:cs typeface="Filson Soft 2"/>
                <a:sym typeface="Filson Soft 2"/>
              </a:rPr>
              <a:t>·(Bethell, Jones, Gombojav, Linkenbach, &amp; Sege, 2019, p. 6)</a:t>
            </a:r>
          </a:p>
          <a:p>
            <a:pPr algn="l">
              <a:lnSpc>
                <a:spcPts val="1320"/>
              </a:lnSpc>
              <a:spcBef>
                <a:spcPct val="0"/>
              </a:spcBef>
            </a:pPr>
          </a:p>
        </p:txBody>
      </p:sp>
      <p:sp>
        <p:nvSpPr>
          <p:cNvPr name="TextBox 16" id="16"/>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39</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7330" y="5760783"/>
            <a:ext cx="5229475" cy="3822958"/>
            <a:chOff x="0" y="0"/>
            <a:chExt cx="642209" cy="469481"/>
          </a:xfrm>
        </p:grpSpPr>
        <p:sp>
          <p:nvSpPr>
            <p:cNvPr name="Freeform 3" id="3"/>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4" id="4"/>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574620" y="1028700"/>
            <a:ext cx="3844267" cy="4796110"/>
            <a:chOff x="0" y="0"/>
            <a:chExt cx="9445912" cy="11784727"/>
          </a:xfrm>
        </p:grpSpPr>
        <p:sp>
          <p:nvSpPr>
            <p:cNvPr name="Freeform 6" id="6"/>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2"/>
              <a:stretch>
                <a:fillRect l="-81487" t="0" r="-5769" b="0"/>
              </a:stretch>
            </a:blipFill>
          </p:spPr>
        </p:sp>
      </p:grpSp>
      <p:sp>
        <p:nvSpPr>
          <p:cNvPr name="TextBox 7" id="7"/>
          <p:cNvSpPr txBox="true"/>
          <p:nvPr/>
        </p:nvSpPr>
        <p:spPr>
          <a:xfrm rot="0">
            <a:off x="595928" y="5977210"/>
            <a:ext cx="3822958" cy="4058594"/>
          </a:xfrm>
          <a:prstGeom prst="rect">
            <a:avLst/>
          </a:prstGeom>
        </p:spPr>
        <p:txBody>
          <a:bodyPr anchor="t" rtlCol="false" tIns="0" lIns="0" bIns="0" rIns="0">
            <a:spAutoFit/>
          </a:bodyPr>
          <a:lstStyle/>
          <a:p>
            <a:pPr algn="ctr">
              <a:lnSpc>
                <a:spcPts val="3821"/>
              </a:lnSpc>
            </a:pPr>
            <a:r>
              <a:rPr lang="en-US" b="true" sz="3474" spc="-69">
                <a:solidFill>
                  <a:srgbClr val="F5F1ED"/>
                </a:solidFill>
                <a:latin typeface="Filson Soft 3"/>
                <a:ea typeface="Filson Soft 3"/>
                <a:cs typeface="Filson Soft 3"/>
                <a:sym typeface="Filson Soft 3"/>
              </a:rPr>
              <a:t>Challenges during pregnancy</a:t>
            </a:r>
          </a:p>
          <a:p>
            <a:pPr algn="ctr">
              <a:lnSpc>
                <a:spcPts val="3821"/>
              </a:lnSpc>
            </a:pPr>
            <a:r>
              <a:rPr lang="en-US" b="true" sz="3474" spc="-69">
                <a:solidFill>
                  <a:srgbClr val="F5F1ED"/>
                </a:solidFill>
                <a:latin typeface="Filson Soft 3"/>
                <a:ea typeface="Filson Soft 3"/>
                <a:cs typeface="Filson Soft 3"/>
                <a:sym typeface="Filson Soft 3"/>
              </a:rPr>
              <a:t> </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being exposed to drugs or alcohol before birth</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mother being very stressed</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not getting enough healthy food</a:t>
            </a:r>
          </a:p>
        </p:txBody>
      </p:sp>
      <p:grpSp>
        <p:nvGrpSpPr>
          <p:cNvPr name="Group 8" id="8"/>
          <p:cNvGrpSpPr/>
          <p:nvPr/>
        </p:nvGrpSpPr>
        <p:grpSpPr>
          <a:xfrm rot="-5400000">
            <a:off x="4411729" y="5760783"/>
            <a:ext cx="5229475" cy="3822958"/>
            <a:chOff x="0" y="0"/>
            <a:chExt cx="642209" cy="469481"/>
          </a:xfrm>
        </p:grpSpPr>
        <p:sp>
          <p:nvSpPr>
            <p:cNvPr name="Freeform 9" id="9"/>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10" id="10"/>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1" id="11"/>
          <p:cNvGrpSpPr/>
          <p:nvPr/>
        </p:nvGrpSpPr>
        <p:grpSpPr>
          <a:xfrm rot="0">
            <a:off x="5093679" y="1028700"/>
            <a:ext cx="3844267" cy="4796110"/>
            <a:chOff x="0" y="0"/>
            <a:chExt cx="9445912" cy="11784727"/>
          </a:xfrm>
        </p:grpSpPr>
        <p:sp>
          <p:nvSpPr>
            <p:cNvPr name="Freeform 12" id="12"/>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3"/>
              <a:stretch>
                <a:fillRect l="-59292" t="0" r="-28316" b="0"/>
              </a:stretch>
            </a:blipFill>
          </p:spPr>
        </p:sp>
      </p:grpSp>
      <p:sp>
        <p:nvSpPr>
          <p:cNvPr name="TextBox 13" id="13"/>
          <p:cNvSpPr txBox="true"/>
          <p:nvPr/>
        </p:nvSpPr>
        <p:spPr>
          <a:xfrm rot="0">
            <a:off x="5083683" y="6145721"/>
            <a:ext cx="3822958" cy="4058594"/>
          </a:xfrm>
          <a:prstGeom prst="rect">
            <a:avLst/>
          </a:prstGeom>
        </p:spPr>
        <p:txBody>
          <a:bodyPr anchor="t" rtlCol="false" tIns="0" lIns="0" bIns="0" rIns="0">
            <a:spAutoFit/>
          </a:bodyPr>
          <a:lstStyle/>
          <a:p>
            <a:pPr algn="ctr">
              <a:lnSpc>
                <a:spcPts val="3821"/>
              </a:lnSpc>
            </a:pPr>
            <a:r>
              <a:rPr lang="en-US" b="true" sz="3474" spc="-69">
                <a:solidFill>
                  <a:srgbClr val="F5F1ED"/>
                </a:solidFill>
                <a:latin typeface="Filson Soft 3"/>
                <a:ea typeface="Filson Soft 3"/>
                <a:cs typeface="Filson Soft 3"/>
                <a:sym typeface="Filson Soft 3"/>
              </a:rPr>
              <a:t>Trauma around birth </a:t>
            </a:r>
          </a:p>
          <a:p>
            <a:pPr algn="ctr">
              <a:lnSpc>
                <a:spcPts val="3821"/>
              </a:lnSpc>
            </a:pP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being born early</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unsafe birth</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medical treatments that hurt</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separation from a birth parent</a:t>
            </a:r>
          </a:p>
        </p:txBody>
      </p:sp>
      <p:grpSp>
        <p:nvGrpSpPr>
          <p:cNvPr name="Group 14" id="14"/>
          <p:cNvGrpSpPr/>
          <p:nvPr/>
        </p:nvGrpSpPr>
        <p:grpSpPr>
          <a:xfrm rot="-5400000">
            <a:off x="8868179" y="5760783"/>
            <a:ext cx="5229475" cy="3822958"/>
            <a:chOff x="0" y="0"/>
            <a:chExt cx="642209" cy="469481"/>
          </a:xfrm>
        </p:grpSpPr>
        <p:sp>
          <p:nvSpPr>
            <p:cNvPr name="Freeform 15" id="15"/>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16" id="16"/>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7" id="17"/>
          <p:cNvGrpSpPr/>
          <p:nvPr/>
        </p:nvGrpSpPr>
        <p:grpSpPr>
          <a:xfrm rot="0">
            <a:off x="9550129" y="1028700"/>
            <a:ext cx="3844267" cy="4796110"/>
            <a:chOff x="0" y="0"/>
            <a:chExt cx="9445912" cy="11784727"/>
          </a:xfrm>
        </p:grpSpPr>
        <p:sp>
          <p:nvSpPr>
            <p:cNvPr name="Freeform 18" id="18"/>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4"/>
              <a:stretch>
                <a:fillRect l="-43804" t="0" r="-43804" b="0"/>
              </a:stretch>
            </a:blipFill>
          </p:spPr>
        </p:sp>
      </p:grpSp>
      <p:sp>
        <p:nvSpPr>
          <p:cNvPr name="TextBox 19" id="19"/>
          <p:cNvSpPr txBox="true"/>
          <p:nvPr/>
        </p:nvSpPr>
        <p:spPr>
          <a:xfrm rot="0">
            <a:off x="9633271" y="6145721"/>
            <a:ext cx="3761125" cy="4414829"/>
          </a:xfrm>
          <a:prstGeom prst="rect">
            <a:avLst/>
          </a:prstGeom>
        </p:spPr>
        <p:txBody>
          <a:bodyPr anchor="t" rtlCol="false" tIns="0" lIns="0" bIns="0" rIns="0">
            <a:spAutoFit/>
          </a:bodyPr>
          <a:lstStyle/>
          <a:p>
            <a:pPr algn="ctr">
              <a:lnSpc>
                <a:spcPts val="3821"/>
              </a:lnSpc>
            </a:pPr>
            <a:r>
              <a:rPr lang="en-US" b="true" sz="3474" spc="-69">
                <a:solidFill>
                  <a:srgbClr val="F5F1ED"/>
                </a:solidFill>
                <a:latin typeface="Filson Soft 3"/>
                <a:ea typeface="Filson Soft 3"/>
                <a:cs typeface="Filson Soft 3"/>
                <a:sym typeface="Filson Soft 3"/>
              </a:rPr>
              <a:t>Relationship-based trauma </a:t>
            </a:r>
          </a:p>
          <a:p>
            <a:pPr algn="ctr">
              <a:lnSpc>
                <a:spcPts val="2941"/>
              </a:lnSpc>
            </a:pP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care that changes a lot</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child  </a:t>
            </a:r>
            <a:r>
              <a:rPr lang="en-US" b="true" sz="2674" spc="-53">
                <a:solidFill>
                  <a:srgbClr val="F5F1ED"/>
                </a:solidFill>
                <a:latin typeface="Filson Soft 3"/>
                <a:ea typeface="Filson Soft 3"/>
                <a:cs typeface="Filson Soft 3"/>
                <a:sym typeface="Filson Soft 3"/>
              </a:rPr>
              <a:t>being ignored or with unmet needs</a:t>
            </a:r>
          </a:p>
          <a:p>
            <a:pPr algn="l" marL="577391" indent="-288695" lvl="1">
              <a:lnSpc>
                <a:spcPts val="2941"/>
              </a:lnSpc>
              <a:buFont typeface="Arial"/>
              <a:buChar char="•"/>
            </a:pPr>
            <a:r>
              <a:rPr lang="en-US" b="true" sz="2674" spc="-53">
                <a:solidFill>
                  <a:srgbClr val="F5F1ED"/>
                </a:solidFill>
                <a:latin typeface="Filson Soft 3"/>
                <a:ea typeface="Filson Soft 3"/>
                <a:cs typeface="Filson Soft 3"/>
                <a:sym typeface="Filson Soft 3"/>
              </a:rPr>
              <a:t> having a caregiver die</a:t>
            </a:r>
          </a:p>
          <a:p>
            <a:pPr algn="ctr">
              <a:lnSpc>
                <a:spcPts val="3601"/>
              </a:lnSpc>
            </a:pPr>
          </a:p>
        </p:txBody>
      </p:sp>
      <p:grpSp>
        <p:nvGrpSpPr>
          <p:cNvPr name="Group 20" id="20"/>
          <p:cNvGrpSpPr/>
          <p:nvPr/>
        </p:nvGrpSpPr>
        <p:grpSpPr>
          <a:xfrm rot="-5400000">
            <a:off x="13257954" y="5760783"/>
            <a:ext cx="5229475" cy="3822958"/>
            <a:chOff x="0" y="0"/>
            <a:chExt cx="642209" cy="469481"/>
          </a:xfrm>
        </p:grpSpPr>
        <p:sp>
          <p:nvSpPr>
            <p:cNvPr name="Freeform 21" id="21"/>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22" id="22"/>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23" id="23"/>
          <p:cNvGrpSpPr/>
          <p:nvPr/>
        </p:nvGrpSpPr>
        <p:grpSpPr>
          <a:xfrm rot="0">
            <a:off x="13939904" y="1028700"/>
            <a:ext cx="3844267" cy="4796110"/>
            <a:chOff x="0" y="0"/>
            <a:chExt cx="9445912" cy="11784727"/>
          </a:xfrm>
        </p:grpSpPr>
        <p:sp>
          <p:nvSpPr>
            <p:cNvPr name="Freeform 24" id="24"/>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5"/>
              <a:stretch>
                <a:fillRect l="-14223" t="0" r="-53803" b="0"/>
              </a:stretch>
            </a:blipFill>
          </p:spPr>
        </p:sp>
      </p:grpSp>
      <p:sp>
        <p:nvSpPr>
          <p:cNvPr name="TextBox 25" id="25"/>
          <p:cNvSpPr txBox="true"/>
          <p:nvPr/>
        </p:nvSpPr>
        <p:spPr>
          <a:xfrm rot="0">
            <a:off x="14089721" y="6070291"/>
            <a:ext cx="3561100" cy="4159559"/>
          </a:xfrm>
          <a:prstGeom prst="rect">
            <a:avLst/>
          </a:prstGeom>
        </p:spPr>
        <p:txBody>
          <a:bodyPr anchor="t" rtlCol="false" tIns="0" lIns="0" bIns="0" rIns="0">
            <a:spAutoFit/>
          </a:bodyPr>
          <a:lstStyle/>
          <a:p>
            <a:pPr algn="ctr">
              <a:lnSpc>
                <a:spcPts val="3821"/>
              </a:lnSpc>
            </a:pPr>
            <a:r>
              <a:rPr lang="en-US" b="true" sz="3474" spc="-69">
                <a:solidFill>
                  <a:srgbClr val="F5F1ED"/>
                </a:solidFill>
                <a:latin typeface="Filson Soft 3"/>
                <a:ea typeface="Filson Soft 3"/>
                <a:cs typeface="Filson Soft 3"/>
                <a:sym typeface="Filson Soft 3"/>
              </a:rPr>
              <a:t>Trauma from abuse or unsafe environments </a:t>
            </a:r>
          </a:p>
          <a:p>
            <a:pPr algn="ctr">
              <a:lnSpc>
                <a:spcPts val="3821"/>
              </a:lnSpc>
            </a:pPr>
          </a:p>
          <a:p>
            <a:pPr algn="l" marL="512622" indent="-256311" lvl="1">
              <a:lnSpc>
                <a:spcPts val="2611"/>
              </a:lnSpc>
              <a:buFont typeface="Arial"/>
              <a:buChar char="•"/>
            </a:pPr>
            <a:r>
              <a:rPr lang="en-US" b="true" sz="2374" spc="-47">
                <a:solidFill>
                  <a:srgbClr val="F5F1ED"/>
                </a:solidFill>
                <a:latin typeface="Filson Soft 3"/>
                <a:ea typeface="Filson Soft 3"/>
                <a:cs typeface="Filson Soft 3"/>
                <a:sym typeface="Filson Soft 3"/>
              </a:rPr>
              <a:t>physical, emotional, or sexual abuse</a:t>
            </a:r>
          </a:p>
          <a:p>
            <a:pPr algn="l" marL="512622" indent="-256311" lvl="1">
              <a:lnSpc>
                <a:spcPts val="2611"/>
              </a:lnSpc>
              <a:buFont typeface="Arial"/>
              <a:buChar char="•"/>
            </a:pPr>
            <a:r>
              <a:rPr lang="en-US" b="true" sz="2374" spc="-47">
                <a:solidFill>
                  <a:srgbClr val="F5F1ED"/>
                </a:solidFill>
                <a:latin typeface="Filson Soft 3"/>
                <a:ea typeface="Filson Soft 3"/>
                <a:cs typeface="Filson Soft 3"/>
                <a:sym typeface="Filson Soft 3"/>
              </a:rPr>
              <a:t>seeing violence </a:t>
            </a:r>
          </a:p>
          <a:p>
            <a:pPr algn="l" marL="512622" indent="-256311" lvl="1">
              <a:lnSpc>
                <a:spcPts val="2611"/>
              </a:lnSpc>
              <a:buFont typeface="Arial"/>
              <a:buChar char="•"/>
            </a:pPr>
            <a:r>
              <a:rPr lang="en-US" b="true" sz="2374" spc="-47">
                <a:solidFill>
                  <a:srgbClr val="F5F1ED"/>
                </a:solidFill>
                <a:latin typeface="Filson Soft 3"/>
                <a:ea typeface="Filson Soft 3"/>
                <a:cs typeface="Filson Soft 3"/>
                <a:sym typeface="Filson Soft 3"/>
              </a:rPr>
              <a:t>not having a safe place to live or living through a disaster</a:t>
            </a:r>
          </a:p>
          <a:p>
            <a:pPr algn="ctr">
              <a:lnSpc>
                <a:spcPts val="2281"/>
              </a:lnSpc>
            </a:pPr>
          </a:p>
        </p:txBody>
      </p:sp>
      <p:sp>
        <p:nvSpPr>
          <p:cNvPr name="TextBox 26" id="26"/>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5143500"/>
            <a:ext cx="2798736" cy="4391737"/>
            <a:chOff x="0" y="0"/>
            <a:chExt cx="1503844" cy="2359811"/>
          </a:xfrm>
        </p:grpSpPr>
        <p:sp>
          <p:nvSpPr>
            <p:cNvPr name="Freeform 9" id="9"/>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0" id="10"/>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2"/>
            <a:stretch>
              <a:fillRect l="-46813" t="-11263" r="-55414" b="-12952"/>
            </a:stretch>
          </a:blipFill>
        </p:spPr>
      </p:sp>
      <p:sp>
        <p:nvSpPr>
          <p:cNvPr name="TextBox 12" id="12"/>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b="true" sz="5273" spc="-105">
                <a:solidFill>
                  <a:srgbClr val="3B51A3"/>
                </a:solidFill>
                <a:latin typeface="Filson Soft 4"/>
                <a:ea typeface="Filson Soft 4"/>
                <a:cs typeface="Filson Soft 4"/>
                <a:sym typeface="Filson Soft 4"/>
              </a:rPr>
              <a:t> </a:t>
            </a:r>
            <a:r>
              <a:rPr lang="en-US" b="true" sz="5273" spc="-105">
                <a:solidFill>
                  <a:srgbClr val="3B51A3"/>
                </a:solidFill>
                <a:latin typeface="Filson Soft 4"/>
                <a:ea typeface="Filson Soft 4"/>
                <a:cs typeface="Filson Soft 4"/>
                <a:sym typeface="Filson Soft 4"/>
              </a:rPr>
              <a:t>Adoptive and Guardianship Parents Must</a:t>
            </a:r>
          </a:p>
        </p:txBody>
      </p:sp>
      <p:sp>
        <p:nvSpPr>
          <p:cNvPr name="TextBox 13" id="13"/>
          <p:cNvSpPr txBox="true"/>
          <p:nvPr/>
        </p:nvSpPr>
        <p:spPr>
          <a:xfrm rot="0">
            <a:off x="11350116" y="5514169"/>
            <a:ext cx="2617859" cy="3215928"/>
          </a:xfrm>
          <a:prstGeom prst="rect">
            <a:avLst/>
          </a:prstGeom>
        </p:spPr>
        <p:txBody>
          <a:bodyPr anchor="t" rtlCol="false" tIns="0" lIns="0" bIns="0" rIns="0">
            <a:spAutoFit/>
          </a:bodyPr>
          <a:lstStyle/>
          <a:p>
            <a:pPr algn="ctr">
              <a:lnSpc>
                <a:spcPts val="4260"/>
              </a:lnSpc>
            </a:pPr>
            <a:r>
              <a:rPr lang="en-US" sz="3277" b="true">
                <a:solidFill>
                  <a:srgbClr val="FFFFFF"/>
                </a:solidFill>
                <a:latin typeface="Filson Soft 3"/>
                <a:ea typeface="Filson Soft 3"/>
                <a:cs typeface="Filson Soft 3"/>
                <a:sym typeface="Filson Soft 3"/>
              </a:rPr>
              <a:t>Try to understand why their child </a:t>
            </a:r>
          </a:p>
          <a:p>
            <a:pPr algn="ctr">
              <a:lnSpc>
                <a:spcPts val="4260"/>
              </a:lnSpc>
            </a:pPr>
            <a:r>
              <a:rPr lang="en-US" sz="3277" b="true">
                <a:solidFill>
                  <a:srgbClr val="FFFFFF"/>
                </a:solidFill>
                <a:latin typeface="Filson Soft 3"/>
                <a:ea typeface="Filson Soft 3"/>
                <a:cs typeface="Filson Soft 3"/>
                <a:sym typeface="Filson Soft 3"/>
              </a:rPr>
              <a:t>acts a certain way</a:t>
            </a:r>
          </a:p>
        </p:txBody>
      </p:sp>
      <p:grpSp>
        <p:nvGrpSpPr>
          <p:cNvPr name="Group 14" id="14"/>
          <p:cNvGrpSpPr/>
          <p:nvPr/>
        </p:nvGrpSpPr>
        <p:grpSpPr>
          <a:xfrm rot="0">
            <a:off x="14622977" y="2084363"/>
            <a:ext cx="2798736" cy="7440637"/>
            <a:chOff x="0" y="0"/>
            <a:chExt cx="1503844" cy="3998076"/>
          </a:xfrm>
        </p:grpSpPr>
        <p:sp>
          <p:nvSpPr>
            <p:cNvPr name="Freeform 15" id="15"/>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6" id="16"/>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7" id="17"/>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701" t="0" r="-8701" b="0"/>
            </a:stretch>
          </a:blipFill>
        </p:spPr>
      </p:sp>
      <p:sp>
        <p:nvSpPr>
          <p:cNvPr name="TextBox 18" id="18"/>
          <p:cNvSpPr txBox="true"/>
          <p:nvPr/>
        </p:nvSpPr>
        <p:spPr>
          <a:xfrm rot="0">
            <a:off x="5217215" y="6429670"/>
            <a:ext cx="5409001"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Help their child stay strong and resilent </a:t>
            </a:r>
          </a:p>
          <a:p>
            <a:pPr algn="ctr">
              <a:lnSpc>
                <a:spcPts val="5560"/>
              </a:lnSpc>
            </a:pPr>
          </a:p>
        </p:txBody>
      </p:sp>
      <p:sp>
        <p:nvSpPr>
          <p:cNvPr name="Freeform 19" id="19"/>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4"/>
            <a:stretch>
              <a:fillRect l="-11993" t="0" r="-11993" b="0"/>
            </a:stretch>
          </a:blipFill>
        </p:spPr>
      </p:sp>
      <p:sp>
        <p:nvSpPr>
          <p:cNvPr name="TextBox 20" id="20"/>
          <p:cNvSpPr txBox="true"/>
          <p:nvPr/>
        </p:nvSpPr>
        <p:spPr>
          <a:xfrm rot="0">
            <a:off x="5029200" y="2246288"/>
            <a:ext cx="5689600"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Understand that past experiences will still affect their child</a:t>
            </a:r>
          </a:p>
        </p:txBody>
      </p:sp>
      <p:sp>
        <p:nvSpPr>
          <p:cNvPr name="TextBox 21" id="21"/>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40</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TextBox 11" id="11"/>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b="true" sz="5273" spc="-105">
                <a:solidFill>
                  <a:srgbClr val="3B51A3"/>
                </a:solidFill>
                <a:latin typeface="Filson Soft 4"/>
                <a:ea typeface="Filson Soft 4"/>
                <a:cs typeface="Filson Soft 4"/>
                <a:sym typeface="Filson Soft 4"/>
              </a:rPr>
              <a:t> </a:t>
            </a:r>
            <a:r>
              <a:rPr lang="en-US" b="true" sz="5273" spc="-105">
                <a:solidFill>
                  <a:srgbClr val="3B51A3"/>
                </a:solidFill>
                <a:latin typeface="Filson Soft 4"/>
                <a:ea typeface="Filson Soft 4"/>
                <a:cs typeface="Filson Soft 4"/>
                <a:sym typeface="Filson Soft 4"/>
              </a:rPr>
              <a:t>Adoptive and Guardianship Parents Must</a:t>
            </a:r>
          </a:p>
        </p:txBody>
      </p:sp>
      <p:grpSp>
        <p:nvGrpSpPr>
          <p:cNvPr name="Group 12" id="12"/>
          <p:cNvGrpSpPr/>
          <p:nvPr/>
        </p:nvGrpSpPr>
        <p:grpSpPr>
          <a:xfrm rot="0">
            <a:off x="14622977" y="5133263"/>
            <a:ext cx="2798736" cy="4391737"/>
            <a:chOff x="0" y="0"/>
            <a:chExt cx="1503844" cy="2359811"/>
          </a:xfrm>
        </p:grpSpPr>
        <p:sp>
          <p:nvSpPr>
            <p:cNvPr name="Freeform 13" id="13"/>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4" id="14"/>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5" id="15"/>
          <p:cNvSpPr/>
          <p:nvPr/>
        </p:nvSpPr>
        <p:spPr>
          <a:xfrm flipH="false" flipV="false" rot="0">
            <a:off x="14606698" y="2074126"/>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2"/>
            <a:stretch>
              <a:fillRect l="-31402" t="0" r="-31402" b="0"/>
            </a:stretch>
          </a:blipFill>
        </p:spPr>
      </p:sp>
      <p:sp>
        <p:nvSpPr>
          <p:cNvPr name="TextBox 16" id="16"/>
          <p:cNvSpPr txBox="true"/>
          <p:nvPr/>
        </p:nvSpPr>
        <p:spPr>
          <a:xfrm rot="0">
            <a:off x="14689652" y="5342007"/>
            <a:ext cx="2617859"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Be open to seeking out help </a:t>
            </a:r>
          </a:p>
        </p:txBody>
      </p:sp>
      <p:sp>
        <p:nvSpPr>
          <p:cNvPr name="Freeform 17" id="17"/>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3"/>
            <a:stretch>
              <a:fillRect l="-46813" t="-11263" r="-55414" b="-12952"/>
            </a:stretch>
          </a:blipFill>
        </p:spPr>
      </p:sp>
      <p:sp>
        <p:nvSpPr>
          <p:cNvPr name="Freeform 18" id="18"/>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701" t="0" r="-8701" b="0"/>
            </a:stretch>
          </a:blipFill>
        </p:spPr>
      </p:sp>
      <p:sp>
        <p:nvSpPr>
          <p:cNvPr name="Freeform 19" id="19"/>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5"/>
            <a:stretch>
              <a:fillRect l="-11993" t="0" r="-11993" b="0"/>
            </a:stretch>
          </a:blipFill>
        </p:spPr>
      </p:sp>
      <p:sp>
        <p:nvSpPr>
          <p:cNvPr name="TextBox 20" id="20"/>
          <p:cNvSpPr txBox="true"/>
          <p:nvPr/>
        </p:nvSpPr>
        <p:spPr>
          <a:xfrm rot="0">
            <a:off x="5029200" y="2340321"/>
            <a:ext cx="5689600"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Understand that past experiences will still affect their child</a:t>
            </a:r>
          </a:p>
        </p:txBody>
      </p:sp>
      <p:sp>
        <p:nvSpPr>
          <p:cNvPr name="TextBox 21" id="21"/>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41</a:t>
            </a:r>
          </a:p>
        </p:txBody>
      </p:sp>
      <p:sp>
        <p:nvSpPr>
          <p:cNvPr name="TextBox 22" id="22"/>
          <p:cNvSpPr txBox="true"/>
          <p:nvPr/>
        </p:nvSpPr>
        <p:spPr>
          <a:xfrm rot="0">
            <a:off x="11350116" y="5514169"/>
            <a:ext cx="2617859" cy="3215928"/>
          </a:xfrm>
          <a:prstGeom prst="rect">
            <a:avLst/>
          </a:prstGeom>
        </p:spPr>
        <p:txBody>
          <a:bodyPr anchor="t" rtlCol="false" tIns="0" lIns="0" bIns="0" rIns="0">
            <a:spAutoFit/>
          </a:bodyPr>
          <a:lstStyle/>
          <a:p>
            <a:pPr algn="ctr">
              <a:lnSpc>
                <a:spcPts val="4260"/>
              </a:lnSpc>
            </a:pPr>
            <a:r>
              <a:rPr lang="en-US" sz="3277" b="true">
                <a:solidFill>
                  <a:srgbClr val="FFFFFF"/>
                </a:solidFill>
                <a:latin typeface="Filson Soft 3"/>
                <a:ea typeface="Filson Soft 3"/>
                <a:cs typeface="Filson Soft 3"/>
                <a:sym typeface="Filson Soft 3"/>
              </a:rPr>
              <a:t>Try to understand why their child </a:t>
            </a:r>
          </a:p>
          <a:p>
            <a:pPr algn="ctr">
              <a:lnSpc>
                <a:spcPts val="4260"/>
              </a:lnSpc>
            </a:pPr>
            <a:r>
              <a:rPr lang="en-US" sz="3277" b="true">
                <a:solidFill>
                  <a:srgbClr val="FFFFFF"/>
                </a:solidFill>
                <a:latin typeface="Filson Soft 3"/>
                <a:ea typeface="Filson Soft 3"/>
                <a:cs typeface="Filson Soft 3"/>
                <a:sym typeface="Filson Soft 3"/>
              </a:rPr>
              <a:t>acts a certain way</a:t>
            </a:r>
          </a:p>
        </p:txBody>
      </p:sp>
      <p:sp>
        <p:nvSpPr>
          <p:cNvPr name="TextBox 23" id="23"/>
          <p:cNvSpPr txBox="true"/>
          <p:nvPr/>
        </p:nvSpPr>
        <p:spPr>
          <a:xfrm rot="0">
            <a:off x="5217215" y="6429670"/>
            <a:ext cx="5409001" cy="2841279"/>
          </a:xfrm>
          <a:prstGeom prst="rect">
            <a:avLst/>
          </a:prstGeom>
        </p:spPr>
        <p:txBody>
          <a:bodyPr anchor="t" rtlCol="false" tIns="0" lIns="0" bIns="0" rIns="0">
            <a:spAutoFit/>
          </a:bodyPr>
          <a:lstStyle/>
          <a:p>
            <a:pPr algn="ctr">
              <a:lnSpc>
                <a:spcPts val="5560"/>
              </a:lnSpc>
            </a:pPr>
            <a:r>
              <a:rPr lang="en-US" sz="4277" b="true">
                <a:solidFill>
                  <a:srgbClr val="FFFFFF"/>
                </a:solidFill>
                <a:latin typeface="Filson Soft 3"/>
                <a:ea typeface="Filson Soft 3"/>
                <a:cs typeface="Filson Soft 3"/>
                <a:sym typeface="Filson Soft 3"/>
              </a:rPr>
              <a:t>Help their child stay strong and resilent </a:t>
            </a:r>
          </a:p>
          <a:p>
            <a:pPr algn="ctr">
              <a:lnSpc>
                <a:spcPts val="5560"/>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TextBox 8" id="8"/>
          <p:cNvSpPr txBox="true"/>
          <p:nvPr/>
        </p:nvSpPr>
        <p:spPr>
          <a:xfrm rot="0">
            <a:off x="1490157" y="3530981"/>
            <a:ext cx="6663070" cy="10941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3"/>
                <a:ea typeface="Filson Soft 3"/>
                <a:cs typeface="Filson Soft 3"/>
                <a:sym typeface="Filson Soft 3"/>
              </a:rPr>
              <a:t>Let’s Discuss</a:t>
            </a:r>
          </a:p>
        </p:txBody>
      </p:sp>
      <p:grpSp>
        <p:nvGrpSpPr>
          <p:cNvPr name="Group 9" id="9"/>
          <p:cNvGrpSpPr/>
          <p:nvPr/>
        </p:nvGrpSpPr>
        <p:grpSpPr>
          <a:xfrm rot="0">
            <a:off x="1053895" y="0"/>
            <a:ext cx="537154" cy="10284127"/>
            <a:chOff x="0" y="0"/>
            <a:chExt cx="242010" cy="4633423"/>
          </a:xfrm>
        </p:grpSpPr>
        <p:sp>
          <p:nvSpPr>
            <p:cNvPr name="Freeform 10" id="10"/>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1" id="11"/>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2" id="12"/>
          <p:cNvGrpSpPr/>
          <p:nvPr/>
        </p:nvGrpSpPr>
        <p:grpSpPr>
          <a:xfrm rot="0">
            <a:off x="526266" y="2873"/>
            <a:ext cx="537154" cy="10284127"/>
            <a:chOff x="0" y="0"/>
            <a:chExt cx="242010" cy="4633423"/>
          </a:xfrm>
        </p:grpSpPr>
        <p:sp>
          <p:nvSpPr>
            <p:cNvPr name="Freeform 13" id="1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4" id="1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5" id="15"/>
          <p:cNvGrpSpPr/>
          <p:nvPr/>
        </p:nvGrpSpPr>
        <p:grpSpPr>
          <a:xfrm rot="0">
            <a:off x="0" y="2873"/>
            <a:ext cx="537154" cy="10284127"/>
            <a:chOff x="0" y="0"/>
            <a:chExt cx="242010" cy="4633423"/>
          </a:xfrm>
        </p:grpSpPr>
        <p:sp>
          <p:nvSpPr>
            <p:cNvPr name="Freeform 16" id="1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7" id="17"/>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8" id="18"/>
          <p:cNvSpPr/>
          <p:nvPr/>
        </p:nvSpPr>
        <p:spPr>
          <a:xfrm flipH="false" flipV="false" rot="0">
            <a:off x="9710088" y="1858919"/>
            <a:ext cx="6534252" cy="6591932"/>
          </a:xfrm>
          <a:custGeom>
            <a:avLst/>
            <a:gdLst/>
            <a:ahLst/>
            <a:cxnLst/>
            <a:rect r="r" b="b" t="t" l="l"/>
            <a:pathLst>
              <a:path h="6591932" w="6534252">
                <a:moveTo>
                  <a:pt x="0" y="0"/>
                </a:moveTo>
                <a:lnTo>
                  <a:pt x="6534252" y="0"/>
                </a:lnTo>
                <a:lnTo>
                  <a:pt x="6534252" y="6591932"/>
                </a:lnTo>
                <a:lnTo>
                  <a:pt x="0" y="65919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42</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7698968"/>
            <a:ext cx="18288000" cy="2585159"/>
            <a:chOff x="0" y="0"/>
            <a:chExt cx="8239497" cy="1164721"/>
          </a:xfrm>
        </p:grpSpPr>
        <p:sp>
          <p:nvSpPr>
            <p:cNvPr name="Freeform 3" id="3"/>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4" id="4"/>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44590" y="8073645"/>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876300" y="741126"/>
            <a:ext cx="16640061" cy="6572250"/>
          </a:xfrm>
          <a:prstGeom prst="rect">
            <a:avLst/>
          </a:prstGeom>
        </p:spPr>
        <p:txBody>
          <a:bodyPr anchor="t" rtlCol="false" tIns="0" lIns="0" bIns="0" rIns="0">
            <a:spAutoFit/>
          </a:bodyPr>
          <a:lstStyle/>
          <a:p>
            <a:pPr algn="l">
              <a:lnSpc>
                <a:spcPts val="10977"/>
              </a:lnSpc>
            </a:pPr>
            <a:r>
              <a:rPr lang="en-US" sz="9147" b="true">
                <a:solidFill>
                  <a:srgbClr val="3B51A3"/>
                </a:solidFill>
                <a:latin typeface="Filson Soft 3"/>
                <a:ea typeface="Filson Soft 3"/>
                <a:cs typeface="Filson Soft 3"/>
                <a:sym typeface="Filson Soft 3"/>
              </a:rPr>
              <a:t>Harmony is here,</a:t>
            </a:r>
          </a:p>
          <a:p>
            <a:pPr algn="l">
              <a:lnSpc>
                <a:spcPts val="10977"/>
              </a:lnSpc>
            </a:pPr>
            <a:r>
              <a:rPr lang="en-US" sz="9147" b="true">
                <a:solidFill>
                  <a:srgbClr val="3B51A3"/>
                </a:solidFill>
                <a:latin typeface="Filson Soft 3"/>
                <a:ea typeface="Filson Soft 3"/>
                <a:cs typeface="Filson Soft 3"/>
                <a:sym typeface="Filson Soft 3"/>
              </a:rPr>
              <a:t>providing information, resources and services when you need them.</a:t>
            </a:r>
          </a:p>
          <a:p>
            <a:pPr algn="l">
              <a:lnSpc>
                <a:spcPts val="7617"/>
              </a:lnSpc>
            </a:pPr>
          </a:p>
        </p:txBody>
      </p:sp>
      <p:pic>
        <p:nvPicPr>
          <p:cNvPr name="Picture 8" id="8"/>
          <p:cNvPicPr>
            <a:picLocks noChangeAspect="true"/>
          </p:cNvPicPr>
          <p:nvPr/>
        </p:nvPicPr>
        <p:blipFill>
          <a:blip r:embed="rId5"/>
          <a:stretch>
            <a:fillRect/>
          </a:stretch>
        </p:blipFill>
        <p:spPr>
          <a:xfrm rot="0">
            <a:off x="15051478" y="4771040"/>
            <a:ext cx="2688965" cy="2688965"/>
          </a:xfrm>
          <a:prstGeom prst="rect">
            <a:avLst/>
          </a:prstGeom>
        </p:spPr>
      </p:pic>
      <p:sp>
        <p:nvSpPr>
          <p:cNvPr name="TextBox 9" id="9"/>
          <p:cNvSpPr txBox="true"/>
          <p:nvPr/>
        </p:nvSpPr>
        <p:spPr>
          <a:xfrm rot="0">
            <a:off x="17850786" y="9497390"/>
            <a:ext cx="152400" cy="219075"/>
          </a:xfrm>
          <a:prstGeom prst="rect">
            <a:avLst/>
          </a:prstGeom>
        </p:spPr>
        <p:txBody>
          <a:bodyPr anchor="t" rtlCol="false" tIns="0" lIns="0" bIns="0" rIns="0" wrap="none">
            <a:spAutoFit/>
          </a:bodyPr>
          <a:lstStyle/>
          <a:p>
            <a:pPr algn="ctr">
              <a:lnSpc>
                <a:spcPts val="3359"/>
              </a:lnSpc>
              <a:spcBef>
                <a:spcPct val="0"/>
              </a:spcBef>
            </a:pPr>
            <a:r>
              <a:rPr lang="en-US" sz="2399">
                <a:solidFill>
                  <a:srgbClr val="FFFFFF"/>
                </a:solidFill>
                <a:latin typeface="Filson Soft 1"/>
                <a:ea typeface="Filson Soft 1"/>
                <a:cs typeface="Filson Soft 1"/>
                <a:sym typeface="Filson Soft 1"/>
              </a:rPr>
              <a:t>43</a:t>
            </a:r>
          </a:p>
        </p:txBody>
      </p:sp>
    </p:spTree>
  </p:cSld>
  <p:clrMapOvr>
    <a:masterClrMapping/>
  </p:clrMapOvr>
</p:sld>
</file>

<file path=ppt/slides/slide4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54741" y="585787"/>
            <a:ext cx="4539188" cy="781051"/>
          </a:xfrm>
          <a:prstGeom prst="rect">
            <a:avLst/>
          </a:prstGeom>
        </p:spPr>
        <p:txBody>
          <a:bodyPr anchor="t" rtlCol="false" tIns="0" lIns="0" bIns="0" rIns="0">
            <a:spAutoFit/>
          </a:bodyPr>
          <a:lstStyle/>
          <a:p>
            <a:pPr algn="ctr">
              <a:lnSpc>
                <a:spcPts val="6299"/>
              </a:lnSpc>
            </a:pPr>
            <a:r>
              <a:rPr lang="en-US" sz="4499">
                <a:solidFill>
                  <a:srgbClr val="000000"/>
                </a:solidFill>
                <a:latin typeface="Filson Soft 3"/>
                <a:ea typeface="Filson Soft 3"/>
                <a:cs typeface="Filson Soft 3"/>
                <a:sym typeface="Filson Soft 3"/>
              </a:rPr>
              <a:t>References</a:t>
            </a:r>
          </a:p>
        </p:txBody>
      </p:sp>
      <p:sp>
        <p:nvSpPr>
          <p:cNvPr name="TextBox 3" id="3"/>
          <p:cNvSpPr txBox="true"/>
          <p:nvPr/>
        </p:nvSpPr>
        <p:spPr>
          <a:xfrm rot="0">
            <a:off x="1028700" y="2033155"/>
            <a:ext cx="16230600" cy="6683375"/>
          </a:xfrm>
          <a:prstGeom prst="rect">
            <a:avLst/>
          </a:prstGeom>
        </p:spPr>
        <p:txBody>
          <a:bodyPr anchor="t" rtlCol="false" tIns="0" lIns="0" bIns="0" rIns="0">
            <a:spAutoFit/>
          </a:bodyPr>
          <a:lstStyle/>
          <a:p>
            <a:pPr algn="just">
              <a:lnSpc>
                <a:spcPts val="2800"/>
              </a:lnSpc>
            </a:pPr>
            <a:r>
              <a:rPr lang="en-US" sz="2000">
                <a:solidFill>
                  <a:srgbClr val="000000"/>
                </a:solidFill>
                <a:latin typeface="Montserrat"/>
                <a:ea typeface="Montserrat"/>
                <a:cs typeface="Montserrat"/>
                <a:sym typeface="Montserrat"/>
              </a:rPr>
              <a:t>American Psychiatric Association. (2013). Diagnostic and statistical manual of mental disorders (5th ed.). </a:t>
            </a:r>
          </a:p>
          <a:p>
            <a:pPr algn="just">
              <a:lnSpc>
                <a:spcPts val="2800"/>
              </a:lnSpc>
            </a:pPr>
          </a:p>
          <a:p>
            <a:pPr algn="just">
              <a:lnSpc>
                <a:spcPts val="2800"/>
              </a:lnSpc>
            </a:pPr>
            <a:r>
              <a:rPr lang="en-US" sz="2000">
                <a:solidFill>
                  <a:srgbClr val="000000"/>
                </a:solidFill>
                <a:latin typeface="Montserrat"/>
                <a:ea typeface="Montserrat"/>
                <a:cs typeface="Montserrat"/>
                <a:sym typeface="Montserrat"/>
              </a:rPr>
              <a:t>Bethell, C., Jones, J., Gombojav, N., Linkenbach, J., &amp; Sege, R. (2019). Positive Childhood Experiences and Adult Mental and Relational Health in a Statewide Sample Associations Across Adverse Childhood Experiences Levels. JAMA Pediatrics, Published online September 9, 2019. Corrected on September 30, 2019.</a:t>
            </a:r>
          </a:p>
          <a:p>
            <a:pPr algn="just">
              <a:lnSpc>
                <a:spcPts val="2800"/>
              </a:lnSpc>
            </a:pPr>
          </a:p>
          <a:p>
            <a:pPr algn="just">
              <a:lnSpc>
                <a:spcPts val="2800"/>
              </a:lnSpc>
            </a:pPr>
            <a:r>
              <a:rPr lang="en-US" sz="2000">
                <a:solidFill>
                  <a:srgbClr val="000000"/>
                </a:solidFill>
                <a:latin typeface="Montserrat"/>
                <a:ea typeface="Montserrat"/>
                <a:cs typeface="Montserrat"/>
                <a:sym typeface="Montserrat"/>
              </a:rPr>
              <a:t>Leve, L. D., Oro, V., Natsu, M. N., Harold, G. T., Neiderhise, J. M., Ganiban, J. M., . . . DeGarmo, D. S. (2024). The pernicious role of stress on intergenerational continuity of psychopathology. Development and Psychopathology, 1-14 </a:t>
            </a:r>
          </a:p>
          <a:p>
            <a:pPr algn="just">
              <a:lnSpc>
                <a:spcPts val="2800"/>
              </a:lnSpc>
            </a:pPr>
            <a:r>
              <a:rPr lang="en-US" sz="2000">
                <a:solidFill>
                  <a:srgbClr val="000000"/>
                </a:solidFill>
                <a:latin typeface="Montserrat"/>
                <a:ea typeface="Montserrat"/>
                <a:cs typeface="Montserrat"/>
                <a:sym typeface="Montserrat"/>
              </a:rPr>
              <a:t>doi:10.1017/S0954579424000191.</a:t>
            </a:r>
          </a:p>
          <a:p>
            <a:pPr algn="just">
              <a:lnSpc>
                <a:spcPts val="2800"/>
              </a:lnSpc>
            </a:pPr>
          </a:p>
          <a:p>
            <a:pPr algn="just">
              <a:lnSpc>
                <a:spcPts val="2800"/>
              </a:lnSpc>
            </a:pPr>
            <a:r>
              <a:rPr lang="en-US" sz="2000">
                <a:solidFill>
                  <a:srgbClr val="000000"/>
                </a:solidFill>
                <a:latin typeface="Montserrat"/>
                <a:ea typeface="Montserrat"/>
                <a:cs typeface="Montserrat"/>
                <a:sym typeface="Montserrat"/>
              </a:rPr>
              <a:t>Roszia, S., &amp; Maxon, A. (2019). Seven Core Issues in Adoption and Permanency Davis. Seven Core Issues in Adoption and Permanency. Jessica Kingsley Publishers. Kindle Edition. London: Jessica Kingsley.</a:t>
            </a:r>
          </a:p>
          <a:p>
            <a:pPr algn="just">
              <a:lnSpc>
                <a:spcPts val="2800"/>
              </a:lnSpc>
            </a:pPr>
          </a:p>
          <a:p>
            <a:pPr algn="just">
              <a:lnSpc>
                <a:spcPts val="2800"/>
              </a:lnSpc>
            </a:pPr>
            <a:r>
              <a:rPr lang="en-US" sz="2000">
                <a:solidFill>
                  <a:srgbClr val="000000"/>
                </a:solidFill>
                <a:latin typeface="Montserrat"/>
                <a:ea typeface="Montserrat"/>
                <a:cs typeface="Montserrat"/>
                <a:sym typeface="Montserrat"/>
              </a:rPr>
              <a:t>The National Child Traumatic Stress Network. (2018, May 25). Complex Trauma. Retrieved from The National Child Traumatic Stress Network: https://www.nctsn.org/what-is-child-trauma/trauma-types/complex-trauma</a:t>
            </a:r>
          </a:p>
          <a:p>
            <a:pPr algn="just">
              <a:lnSpc>
                <a:spcPts val="2800"/>
              </a:lnSpc>
            </a:pPr>
          </a:p>
          <a:p>
            <a:pPr algn="just">
              <a:lnSpc>
                <a:spcPts val="2800"/>
              </a:lnSpc>
            </a:pPr>
            <a:r>
              <a:rPr lang="en-US" sz="2000">
                <a:solidFill>
                  <a:srgbClr val="000000"/>
                </a:solidFill>
                <a:latin typeface="Montserrat"/>
                <a:ea typeface="Montserrat"/>
                <a:cs typeface="Montserrat"/>
                <a:sym typeface="Montserrat"/>
              </a:rPr>
              <a:t>The National Quality Improvement Center for Adoption and Guardianship. (2018). The Continuing Journey of Children and Families An Informational Guide for those Parenting by Adoption or Guardianship. The Children's Bureau.</a:t>
            </a:r>
          </a:p>
          <a:p>
            <a:pPr algn="just">
              <a:lnSpc>
                <a:spcPts val="2800"/>
              </a:lnSpc>
            </a:pP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44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5" id="5"/>
          <p:cNvGrpSpPr>
            <a:grpSpLocks noChangeAspect="true"/>
          </p:cNvGrpSpPr>
          <p:nvPr/>
        </p:nvGrpSpPr>
        <p:grpSpPr>
          <a:xfrm rot="0">
            <a:off x="0" y="0"/>
            <a:ext cx="5913145" cy="10284127"/>
            <a:chOff x="0" y="0"/>
            <a:chExt cx="3291840" cy="5725160"/>
          </a:xfrm>
        </p:grpSpPr>
        <p:sp>
          <p:nvSpPr>
            <p:cNvPr name="Freeform 6" id="6"/>
            <p:cNvSpPr/>
            <p:nvPr/>
          </p:nvSpPr>
          <p:spPr>
            <a:xfrm flipH="false" flipV="false" rot="0">
              <a:off x="38100" y="0"/>
              <a:ext cx="3252470" cy="1733716"/>
            </a:xfrm>
            <a:custGeom>
              <a:avLst/>
              <a:gdLst/>
              <a:ahLst/>
              <a:cxnLst/>
              <a:rect r="r" b="b" t="t" l="l"/>
              <a:pathLst>
                <a:path h="1733716" w="325247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2"/>
              <a:stretch>
                <a:fillRect l="0" t="-12494" r="0" b="-12494"/>
              </a:stretch>
            </a:blipFill>
          </p:spPr>
        </p:sp>
        <p:sp>
          <p:nvSpPr>
            <p:cNvPr name="Freeform 7" id="7"/>
            <p:cNvSpPr/>
            <p:nvPr/>
          </p:nvSpPr>
          <p:spPr>
            <a:xfrm flipH="false" flipV="false" rot="0">
              <a:off x="31750" y="2042919"/>
              <a:ext cx="3260090" cy="1691071"/>
            </a:xfrm>
            <a:custGeom>
              <a:avLst/>
              <a:gdLst/>
              <a:ahLst/>
              <a:cxnLst/>
              <a:rect r="r" b="b" t="t" l="l"/>
              <a:pathLst>
                <a:path h="1691071" w="3260090">
                  <a:moveTo>
                    <a:pt x="3260090" y="4321"/>
                  </a:moveTo>
                  <a:lnTo>
                    <a:pt x="3111500" y="511"/>
                  </a:lnTo>
                  <a:cubicBezTo>
                    <a:pt x="2979420" y="-2029"/>
                    <a:pt x="2847340" y="5591"/>
                    <a:pt x="2715260" y="8131"/>
                  </a:cubicBezTo>
                  <a:cubicBezTo>
                    <a:pt x="2233930" y="19561"/>
                    <a:pt x="1752600" y="-5839"/>
                    <a:pt x="1271270" y="5591"/>
                  </a:cubicBezTo>
                  <a:cubicBezTo>
                    <a:pt x="1028700" y="10671"/>
                    <a:pt x="786130" y="28451"/>
                    <a:pt x="543560" y="27181"/>
                  </a:cubicBezTo>
                  <a:cubicBezTo>
                    <a:pt x="374650" y="25911"/>
                    <a:pt x="205740" y="22101"/>
                    <a:pt x="36830" y="19561"/>
                  </a:cubicBezTo>
                  <a:cubicBezTo>
                    <a:pt x="38100" y="221491"/>
                    <a:pt x="36830" y="423421"/>
                    <a:pt x="31750" y="624081"/>
                  </a:cubicBezTo>
                  <a:cubicBezTo>
                    <a:pt x="26670" y="823471"/>
                    <a:pt x="16510" y="1022861"/>
                    <a:pt x="10160" y="1220981"/>
                  </a:cubicBezTo>
                  <a:cubicBezTo>
                    <a:pt x="6350" y="1367031"/>
                    <a:pt x="2540" y="1514351"/>
                    <a:pt x="0" y="1660401"/>
                  </a:cubicBezTo>
                  <a:cubicBezTo>
                    <a:pt x="242570" y="1657861"/>
                    <a:pt x="486410" y="1648971"/>
                    <a:pt x="728980" y="1642621"/>
                  </a:cubicBezTo>
                  <a:cubicBezTo>
                    <a:pt x="967740" y="1636271"/>
                    <a:pt x="1205230" y="1641351"/>
                    <a:pt x="1443990" y="1642621"/>
                  </a:cubicBezTo>
                  <a:cubicBezTo>
                    <a:pt x="1680210" y="1642621"/>
                    <a:pt x="1916430" y="1636271"/>
                    <a:pt x="2153920" y="1637541"/>
                  </a:cubicBezTo>
                  <a:cubicBezTo>
                    <a:pt x="2387600" y="1637541"/>
                    <a:pt x="2620010" y="1647701"/>
                    <a:pt x="2851150" y="1674371"/>
                  </a:cubicBezTo>
                  <a:cubicBezTo>
                    <a:pt x="2959100" y="1687071"/>
                    <a:pt x="3068320" y="1692151"/>
                    <a:pt x="3177540" y="1690881"/>
                  </a:cubicBezTo>
                  <a:cubicBezTo>
                    <a:pt x="3188970" y="1690881"/>
                    <a:pt x="3200400" y="1690881"/>
                    <a:pt x="3211830" y="1689611"/>
                  </a:cubicBezTo>
                  <a:lnTo>
                    <a:pt x="3219450" y="1468631"/>
                  </a:lnTo>
                  <a:cubicBezTo>
                    <a:pt x="3227070" y="1281941"/>
                    <a:pt x="3238500" y="1093981"/>
                    <a:pt x="3247391" y="907291"/>
                  </a:cubicBezTo>
                  <a:cubicBezTo>
                    <a:pt x="3256281" y="716791"/>
                    <a:pt x="3258820" y="526291"/>
                    <a:pt x="3260091" y="335791"/>
                  </a:cubicBezTo>
                  <a:lnTo>
                    <a:pt x="3260091" y="4321"/>
                  </a:lnTo>
                  <a:close/>
                </a:path>
              </a:pathLst>
            </a:custGeom>
            <a:blipFill>
              <a:blip r:embed="rId3"/>
              <a:stretch>
                <a:fillRect l="0" t="-22293" r="0" b="-22293"/>
              </a:stretch>
            </a:blipFill>
          </p:spPr>
        </p:sp>
        <p:sp>
          <p:nvSpPr>
            <p:cNvPr name="Freeform 8" id="8"/>
            <p:cNvSpPr/>
            <p:nvPr/>
          </p:nvSpPr>
          <p:spPr>
            <a:xfrm flipH="false" flipV="false" rot="0">
              <a:off x="-1330" y="4008009"/>
              <a:ext cx="3267770" cy="1714761"/>
            </a:xfrm>
            <a:custGeom>
              <a:avLst/>
              <a:gdLst/>
              <a:ahLst/>
              <a:cxnLst/>
              <a:rect r="r" b="b" t="t" l="l"/>
              <a:pathLst>
                <a:path h="1714761" w="3267770">
                  <a:moveTo>
                    <a:pt x="3265230" y="706231"/>
                  </a:moveTo>
                  <a:cubicBezTo>
                    <a:pt x="3265230" y="528431"/>
                    <a:pt x="3244910" y="350631"/>
                    <a:pt x="3241100" y="171561"/>
                  </a:cubicBezTo>
                  <a:cubicBezTo>
                    <a:pt x="3241100" y="132191"/>
                    <a:pt x="3239830" y="92821"/>
                    <a:pt x="3239830" y="53451"/>
                  </a:cubicBezTo>
                  <a:cubicBezTo>
                    <a:pt x="3222050" y="53451"/>
                    <a:pt x="3204270" y="54721"/>
                    <a:pt x="3186490" y="54721"/>
                  </a:cubicBezTo>
                  <a:cubicBezTo>
                    <a:pt x="3062030" y="54721"/>
                    <a:pt x="2940110" y="43291"/>
                    <a:pt x="2816920" y="29321"/>
                  </a:cubicBezTo>
                  <a:cubicBezTo>
                    <a:pt x="2345750" y="-21479"/>
                    <a:pt x="1870770" y="10271"/>
                    <a:pt x="1398330" y="5191"/>
                  </a:cubicBezTo>
                  <a:cubicBezTo>
                    <a:pt x="1157030" y="2651"/>
                    <a:pt x="917000" y="1382"/>
                    <a:pt x="675700" y="9001"/>
                  </a:cubicBezTo>
                  <a:cubicBezTo>
                    <a:pt x="459800" y="15351"/>
                    <a:pt x="243900" y="22971"/>
                    <a:pt x="26730" y="24241"/>
                  </a:cubicBezTo>
                  <a:cubicBezTo>
                    <a:pt x="21650" y="395082"/>
                    <a:pt x="17840" y="765921"/>
                    <a:pt x="7680" y="1135491"/>
                  </a:cubicBezTo>
                  <a:cubicBezTo>
                    <a:pt x="2600" y="1319641"/>
                    <a:pt x="-2480" y="1505061"/>
                    <a:pt x="1330" y="1689211"/>
                  </a:cubicBezTo>
                  <a:cubicBezTo>
                    <a:pt x="264220" y="1689211"/>
                    <a:pt x="525840" y="1694291"/>
                    <a:pt x="788730" y="1699371"/>
                  </a:cubicBezTo>
                  <a:cubicBezTo>
                    <a:pt x="1272600" y="1709531"/>
                    <a:pt x="1757740" y="1720961"/>
                    <a:pt x="2241610" y="1710801"/>
                  </a:cubicBezTo>
                  <a:cubicBezTo>
                    <a:pt x="2583240" y="1703181"/>
                    <a:pt x="2926140" y="1695561"/>
                    <a:pt x="3267770" y="1691751"/>
                  </a:cubicBezTo>
                  <a:cubicBezTo>
                    <a:pt x="3215700" y="1367901"/>
                    <a:pt x="3266500" y="1033891"/>
                    <a:pt x="3265230" y="706231"/>
                  </a:cubicBezTo>
                  <a:close/>
                </a:path>
              </a:pathLst>
            </a:custGeom>
            <a:blipFill>
              <a:blip r:embed="rId4"/>
              <a:stretch>
                <a:fillRect l="0" t="-13482" r="0" b="-13482"/>
              </a:stretch>
            </a:blipFill>
          </p:spPr>
        </p:sp>
      </p:grpSp>
      <p:sp>
        <p:nvSpPr>
          <p:cNvPr name="TextBox 9" id="9"/>
          <p:cNvSpPr txBox="true"/>
          <p:nvPr/>
        </p:nvSpPr>
        <p:spPr>
          <a:xfrm rot="0">
            <a:off x="6829205" y="2335996"/>
            <a:ext cx="8358335" cy="6573333"/>
          </a:xfrm>
          <a:prstGeom prst="rect">
            <a:avLst/>
          </a:prstGeom>
        </p:spPr>
        <p:txBody>
          <a:bodyPr anchor="t" rtlCol="false" tIns="0" lIns="0" bIns="0" rIns="0">
            <a:spAutoFit/>
          </a:bodyPr>
          <a:lstStyle/>
          <a:p>
            <a:pPr algn="l">
              <a:lnSpc>
                <a:spcPts val="7057"/>
              </a:lnSpc>
            </a:pPr>
            <a:r>
              <a:rPr lang="en-US" sz="5428" b="true">
                <a:solidFill>
                  <a:srgbClr val="3B51A3"/>
                </a:solidFill>
                <a:latin typeface="Filson Soft 3"/>
                <a:ea typeface="Filson Soft 3"/>
                <a:cs typeface="Filson Soft 3"/>
                <a:sym typeface="Filson Soft 3"/>
              </a:rPr>
              <a:t>Trauma happens when a child goes through something that makes them feel really scared, like they might get hurt or die.</a:t>
            </a:r>
          </a:p>
          <a:p>
            <a:pPr algn="l">
              <a:lnSpc>
                <a:spcPts val="9760"/>
              </a:lnSpc>
            </a:pPr>
          </a:p>
        </p:txBody>
      </p:sp>
      <p:sp>
        <p:nvSpPr>
          <p:cNvPr name="TextBox 10" id="10"/>
          <p:cNvSpPr txBox="true"/>
          <p:nvPr/>
        </p:nvSpPr>
        <p:spPr>
          <a:xfrm rot="0">
            <a:off x="12569126" y="9766945"/>
            <a:ext cx="320754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(American Psychiatric Association, 2013, p.271)</a:t>
            </a:r>
          </a:p>
        </p:txBody>
      </p:sp>
      <p:grpSp>
        <p:nvGrpSpPr>
          <p:cNvPr name="Group 11" id="11"/>
          <p:cNvGrpSpPr/>
          <p:nvPr/>
        </p:nvGrpSpPr>
        <p:grpSpPr>
          <a:xfrm rot="0">
            <a:off x="16103600" y="8211871"/>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40B2B5"/>
            </a:solidFill>
          </p:spPr>
        </p:sp>
        <p:sp>
          <p:nvSpPr>
            <p:cNvPr name="TextBox 13" id="13"/>
            <p:cNvSpPr txBox="true"/>
            <p:nvPr/>
          </p:nvSpPr>
          <p:spPr>
            <a:xfrm>
              <a:off x="0" y="19050"/>
              <a:ext cx="812800" cy="793750"/>
            </a:xfrm>
            <a:prstGeom prst="rect">
              <a:avLst/>
            </a:prstGeom>
          </p:spPr>
          <p:txBody>
            <a:bodyPr anchor="ctr" rtlCol="false" tIns="50800" lIns="50800" bIns="50800" rIns="50800"/>
            <a:lstStyle/>
            <a:p>
              <a:pPr algn="ctr">
                <a:lnSpc>
                  <a:spcPts val="2419"/>
                </a:lnSpc>
              </a:pPr>
            </a:p>
          </p:txBody>
        </p:sp>
      </p:gr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5</a:t>
            </a:r>
          </a:p>
        </p:txBody>
      </p:sp>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5" id="5"/>
          <p:cNvSpPr txBox="true"/>
          <p:nvPr/>
        </p:nvSpPr>
        <p:spPr>
          <a:xfrm rot="0">
            <a:off x="1028700" y="2121051"/>
            <a:ext cx="14166550" cy="5975350"/>
          </a:xfrm>
          <a:prstGeom prst="rect">
            <a:avLst/>
          </a:prstGeom>
        </p:spPr>
        <p:txBody>
          <a:bodyPr anchor="t" rtlCol="false" tIns="0" lIns="0" bIns="0" rIns="0">
            <a:spAutoFit/>
          </a:bodyPr>
          <a:lstStyle/>
          <a:p>
            <a:pPr algn="l">
              <a:lnSpc>
                <a:spcPts val="6499"/>
              </a:lnSpc>
            </a:pPr>
          </a:p>
          <a:p>
            <a:pPr algn="l">
              <a:lnSpc>
                <a:spcPts val="6499"/>
              </a:lnSpc>
            </a:pPr>
            <a:r>
              <a:rPr lang="en-US" sz="4999" b="true">
                <a:solidFill>
                  <a:srgbClr val="3B51A3"/>
                </a:solidFill>
                <a:latin typeface="Filson Soft 3"/>
                <a:ea typeface="Filson Soft 3"/>
                <a:cs typeface="Filson Soft 3"/>
                <a:sym typeface="Filson Soft 3"/>
              </a:rPr>
              <a:t>Complex trauma is when a child goes through many scary or hurtful experiences, especially when the people who are supposed to take care of them are the ones causing harm. </a:t>
            </a:r>
          </a:p>
          <a:p>
            <a:pPr algn="l">
              <a:lnSpc>
                <a:spcPts val="8449"/>
              </a:lnSpc>
            </a:pPr>
          </a:p>
        </p:txBody>
      </p:sp>
      <p:sp>
        <p:nvSpPr>
          <p:cNvPr name="TextBox 6" id="6"/>
          <p:cNvSpPr txBox="true"/>
          <p:nvPr/>
        </p:nvSpPr>
        <p:spPr>
          <a:xfrm rot="0">
            <a:off x="806371" y="9636448"/>
            <a:ext cx="365220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2"/>
                <a:ea typeface="Filson Soft 2"/>
                <a:cs typeface="Filson Soft 2"/>
                <a:sym typeface="Filson Soft 2"/>
              </a:rPr>
              <a:t>(The National Child Traumatic Stress Network, 2018)</a:t>
            </a:r>
          </a:p>
        </p:txBody>
      </p:sp>
      <p:grpSp>
        <p:nvGrpSpPr>
          <p:cNvPr name="Group 7" id="7"/>
          <p:cNvGrpSpPr/>
          <p:nvPr/>
        </p:nvGrpSpPr>
        <p:grpSpPr>
          <a:xfrm rot="0">
            <a:off x="16103600" y="2873"/>
            <a:ext cx="446225" cy="10284127"/>
            <a:chOff x="0" y="0"/>
            <a:chExt cx="201043" cy="4633423"/>
          </a:xfrm>
        </p:grpSpPr>
        <p:sp>
          <p:nvSpPr>
            <p:cNvPr name="Freeform 8" id="8"/>
            <p:cNvSpPr/>
            <p:nvPr/>
          </p:nvSpPr>
          <p:spPr>
            <a:xfrm flipH="false" flipV="false" rot="0">
              <a:off x="0" y="0"/>
              <a:ext cx="201043" cy="4633423"/>
            </a:xfrm>
            <a:custGeom>
              <a:avLst/>
              <a:gdLst/>
              <a:ahLst/>
              <a:cxnLst/>
              <a:rect r="r" b="b" t="t" l="l"/>
              <a:pathLst>
                <a:path h="4633423" w="201043">
                  <a:moveTo>
                    <a:pt x="0" y="0"/>
                  </a:moveTo>
                  <a:lnTo>
                    <a:pt x="201043" y="0"/>
                  </a:lnTo>
                  <a:lnTo>
                    <a:pt x="201043" y="4633423"/>
                  </a:lnTo>
                  <a:lnTo>
                    <a:pt x="0" y="4633423"/>
                  </a:lnTo>
                  <a:close/>
                </a:path>
              </a:pathLst>
            </a:custGeom>
            <a:solidFill>
              <a:srgbClr val="3B51A3"/>
            </a:solidFill>
          </p:spPr>
        </p:sp>
        <p:sp>
          <p:nvSpPr>
            <p:cNvPr name="TextBox 9" id="9"/>
            <p:cNvSpPr txBox="true"/>
            <p:nvPr/>
          </p:nvSpPr>
          <p:spPr>
            <a:xfrm>
              <a:off x="0" y="-19050"/>
              <a:ext cx="201043"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16549825" y="0"/>
            <a:ext cx="446225" cy="10284127"/>
            <a:chOff x="0" y="0"/>
            <a:chExt cx="201043" cy="4633423"/>
          </a:xfrm>
        </p:grpSpPr>
        <p:sp>
          <p:nvSpPr>
            <p:cNvPr name="Freeform 11" id="11"/>
            <p:cNvSpPr/>
            <p:nvPr/>
          </p:nvSpPr>
          <p:spPr>
            <a:xfrm flipH="false" flipV="false" rot="0">
              <a:off x="0" y="0"/>
              <a:ext cx="201043" cy="4633423"/>
            </a:xfrm>
            <a:custGeom>
              <a:avLst/>
              <a:gdLst/>
              <a:ahLst/>
              <a:cxnLst/>
              <a:rect r="r" b="b" t="t" l="l"/>
              <a:pathLst>
                <a:path h="4633423" w="201043">
                  <a:moveTo>
                    <a:pt x="0" y="0"/>
                  </a:moveTo>
                  <a:lnTo>
                    <a:pt x="201043" y="0"/>
                  </a:lnTo>
                  <a:lnTo>
                    <a:pt x="201043" y="4633423"/>
                  </a:lnTo>
                  <a:lnTo>
                    <a:pt x="0" y="4633423"/>
                  </a:lnTo>
                  <a:close/>
                </a:path>
              </a:pathLst>
            </a:custGeom>
            <a:solidFill>
              <a:srgbClr val="E7BD43"/>
            </a:solidFill>
          </p:spPr>
        </p:sp>
        <p:sp>
          <p:nvSpPr>
            <p:cNvPr name="TextBox 12" id="12"/>
            <p:cNvSpPr txBox="true"/>
            <p:nvPr/>
          </p:nvSpPr>
          <p:spPr>
            <a:xfrm>
              <a:off x="0" y="-19050"/>
              <a:ext cx="201043"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16103600" y="8211871"/>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40B2B5"/>
            </a:solidFill>
          </p:spPr>
        </p:sp>
        <p:sp>
          <p:nvSpPr>
            <p:cNvPr name="TextBox 15" id="15"/>
            <p:cNvSpPr txBox="true"/>
            <p:nvPr/>
          </p:nvSpPr>
          <p:spPr>
            <a:xfrm>
              <a:off x="0" y="19050"/>
              <a:ext cx="812800" cy="793750"/>
            </a:xfrm>
            <a:prstGeom prst="rect">
              <a:avLst/>
            </a:prstGeom>
          </p:spPr>
          <p:txBody>
            <a:bodyPr anchor="ctr" rtlCol="false" tIns="50800" lIns="50800" bIns="50800" rIns="50800"/>
            <a:lstStyle/>
            <a:p>
              <a:pPr algn="ctr">
                <a:lnSpc>
                  <a:spcPts val="2419"/>
                </a:lnSpc>
              </a:pPr>
            </a:p>
          </p:txBody>
        </p:sp>
      </p:grpSp>
      <p:sp>
        <p:nvSpPr>
          <p:cNvPr name="TextBox 16" id="16"/>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6</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45402" y="0"/>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5400000">
            <a:off x="8935731" y="2642373"/>
            <a:ext cx="8100861" cy="4870643"/>
          </a:xfrm>
          <a:custGeom>
            <a:avLst/>
            <a:gdLst/>
            <a:ahLst/>
            <a:cxnLst/>
            <a:rect r="r" b="b" t="t" l="l"/>
            <a:pathLst>
              <a:path h="4870643" w="8100861">
                <a:moveTo>
                  <a:pt x="0" y="0"/>
                </a:moveTo>
                <a:lnTo>
                  <a:pt x="8100861" y="0"/>
                </a:lnTo>
                <a:lnTo>
                  <a:pt x="8100861" y="4870643"/>
                </a:lnTo>
                <a:lnTo>
                  <a:pt x="0" y="48706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04925" y="1027264"/>
            <a:ext cx="5630099" cy="8100861"/>
          </a:xfrm>
          <a:custGeom>
            <a:avLst/>
            <a:gdLst/>
            <a:ahLst/>
            <a:cxnLst/>
            <a:rect r="r" b="b" t="t" l="l"/>
            <a:pathLst>
              <a:path h="8100861" w="5630099">
                <a:moveTo>
                  <a:pt x="0" y="0"/>
                </a:moveTo>
                <a:lnTo>
                  <a:pt x="5630099" y="0"/>
                </a:lnTo>
                <a:lnTo>
                  <a:pt x="5630099" y="8100861"/>
                </a:lnTo>
                <a:lnTo>
                  <a:pt x="0" y="81008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7208248" y="2873"/>
            <a:ext cx="537154" cy="10284127"/>
            <a:chOff x="0" y="0"/>
            <a:chExt cx="242010" cy="4633423"/>
          </a:xfrm>
        </p:grpSpPr>
        <p:sp>
          <p:nvSpPr>
            <p:cNvPr name="Freeform 8" id="8"/>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9" id="9"/>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16681982" y="2873"/>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E7BD43"/>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7</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8727" y="-159799"/>
            <a:ext cx="20733656" cy="10566648"/>
          </a:xfrm>
          <a:custGeom>
            <a:avLst/>
            <a:gdLst/>
            <a:ahLst/>
            <a:cxnLst/>
            <a:rect r="r" b="b" t="t" l="l"/>
            <a:pathLst>
              <a:path h="10566648" w="20733656">
                <a:moveTo>
                  <a:pt x="0" y="0"/>
                </a:moveTo>
                <a:lnTo>
                  <a:pt x="20733656" y="0"/>
                </a:lnTo>
                <a:lnTo>
                  <a:pt x="20733656" y="10566648"/>
                </a:lnTo>
                <a:lnTo>
                  <a:pt x="0" y="10566648"/>
                </a:lnTo>
                <a:lnTo>
                  <a:pt x="0" y="0"/>
                </a:lnTo>
                <a:close/>
              </a:path>
            </a:pathLst>
          </a:custGeom>
          <a:blipFill>
            <a:blip r:embed="rId2"/>
            <a:stretch>
              <a:fillRect l="0" t="-14655" r="0" b="-17301"/>
            </a:stretch>
          </a:blipFill>
        </p:spPr>
      </p:sp>
      <p:sp>
        <p:nvSpPr>
          <p:cNvPr name="TextBox 3" id="3"/>
          <p:cNvSpPr txBox="true"/>
          <p:nvPr/>
        </p:nvSpPr>
        <p:spPr>
          <a:xfrm rot="0">
            <a:off x="322901" y="509614"/>
            <a:ext cx="9555619" cy="9084947"/>
          </a:xfrm>
          <a:prstGeom prst="rect">
            <a:avLst/>
          </a:prstGeom>
        </p:spPr>
        <p:txBody>
          <a:bodyPr anchor="t" rtlCol="false" tIns="0" lIns="0" bIns="0" rIns="0">
            <a:spAutoFit/>
          </a:bodyPr>
          <a:lstStyle/>
          <a:p>
            <a:pPr algn="l">
              <a:lnSpc>
                <a:spcPts val="7979"/>
              </a:lnSpc>
            </a:pPr>
            <a:r>
              <a:rPr lang="en-US" sz="5699">
                <a:solidFill>
                  <a:srgbClr val="FFFFFF"/>
                </a:solidFill>
                <a:latin typeface="Filson Soft 3"/>
                <a:ea typeface="Filson Soft 3"/>
                <a:cs typeface="Filson Soft 3"/>
                <a:sym typeface="Filson Soft 3"/>
              </a:rPr>
              <a:t>Complex trauma can change every part of a child’s development. </a:t>
            </a:r>
          </a:p>
          <a:p>
            <a:pPr algn="ctr">
              <a:lnSpc>
                <a:spcPts val="7979"/>
              </a:lnSpc>
            </a:pPr>
          </a:p>
          <a:p>
            <a:pPr algn="l">
              <a:lnSpc>
                <a:spcPts val="7979"/>
              </a:lnSpc>
            </a:pPr>
            <a:r>
              <a:rPr lang="en-US" sz="5699">
                <a:solidFill>
                  <a:srgbClr val="FFFFFF"/>
                </a:solidFill>
                <a:latin typeface="Filson Soft 3"/>
                <a:ea typeface="Filson Soft 3"/>
                <a:cs typeface="Filson Soft 3"/>
                <a:sym typeface="Filson Soft 3"/>
              </a:rPr>
              <a:t>Including how they</a:t>
            </a:r>
          </a:p>
          <a:p>
            <a:pPr algn="l" marL="1230612" indent="-615306" lvl="1">
              <a:lnSpc>
                <a:spcPts val="7979"/>
              </a:lnSpc>
              <a:buFont typeface="Arial"/>
              <a:buChar char="•"/>
            </a:pPr>
            <a:r>
              <a:rPr lang="en-US" sz="5699">
                <a:solidFill>
                  <a:srgbClr val="FFFFFF"/>
                </a:solidFill>
                <a:latin typeface="Filson Soft 3"/>
                <a:ea typeface="Filson Soft 3"/>
                <a:cs typeface="Filson Soft 3"/>
                <a:sym typeface="Filson Soft 3"/>
              </a:rPr>
              <a:t>think</a:t>
            </a:r>
          </a:p>
          <a:p>
            <a:pPr algn="l" marL="1230612" indent="-615306" lvl="1">
              <a:lnSpc>
                <a:spcPts val="7979"/>
              </a:lnSpc>
              <a:buFont typeface="Arial"/>
              <a:buChar char="•"/>
            </a:pPr>
            <a:r>
              <a:rPr lang="en-US" sz="5699">
                <a:solidFill>
                  <a:srgbClr val="FFFFFF"/>
                </a:solidFill>
                <a:latin typeface="Filson Soft 3"/>
                <a:ea typeface="Filson Soft 3"/>
                <a:cs typeface="Filson Soft 3"/>
                <a:sym typeface="Filson Soft 3"/>
              </a:rPr>
              <a:t>feel</a:t>
            </a:r>
          </a:p>
          <a:p>
            <a:pPr algn="l" marL="1230612" indent="-615306" lvl="1">
              <a:lnSpc>
                <a:spcPts val="7979"/>
              </a:lnSpc>
              <a:buFont typeface="Arial"/>
              <a:buChar char="•"/>
            </a:pPr>
            <a:r>
              <a:rPr lang="en-US" sz="5699">
                <a:solidFill>
                  <a:srgbClr val="FFFFFF"/>
                </a:solidFill>
                <a:latin typeface="Filson Soft 3"/>
                <a:ea typeface="Filson Soft 3"/>
                <a:cs typeface="Filson Soft 3"/>
                <a:sym typeface="Filson Soft 3"/>
              </a:rPr>
              <a:t>grow</a:t>
            </a:r>
          </a:p>
          <a:p>
            <a:pPr algn="l" marL="1230612" indent="-615306" lvl="1">
              <a:lnSpc>
                <a:spcPts val="7979"/>
              </a:lnSpc>
              <a:buFont typeface="Arial"/>
              <a:buChar char="•"/>
            </a:pPr>
            <a:r>
              <a:rPr lang="en-US" sz="5699">
                <a:solidFill>
                  <a:srgbClr val="FFFFFF"/>
                </a:solidFill>
                <a:latin typeface="Filson Soft 3"/>
                <a:ea typeface="Filson Soft 3"/>
                <a:cs typeface="Filson Soft 3"/>
                <a:sym typeface="Filson Soft 3"/>
              </a:rPr>
              <a:t>get along with others</a:t>
            </a:r>
          </a:p>
        </p:txBody>
      </p:sp>
      <p:sp>
        <p:nvSpPr>
          <p:cNvPr name="TextBox 4" id="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FFFFFF"/>
                </a:solidFill>
                <a:latin typeface="Filson Soft 1"/>
                <a:ea typeface="Filson Soft 1"/>
                <a:cs typeface="Filson Soft 1"/>
                <a:sym typeface="Filson Soft 1"/>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873"/>
            <a:ext cx="6895012" cy="10443831"/>
          </a:xfrm>
          <a:custGeom>
            <a:avLst/>
            <a:gdLst/>
            <a:ahLst/>
            <a:cxnLst/>
            <a:rect r="r" b="b" t="t" l="l"/>
            <a:pathLst>
              <a:path h="10443831" w="6895012">
                <a:moveTo>
                  <a:pt x="0" y="0"/>
                </a:moveTo>
                <a:lnTo>
                  <a:pt x="6895012" y="0"/>
                </a:lnTo>
                <a:lnTo>
                  <a:pt x="6895012" y="10443830"/>
                </a:lnTo>
                <a:lnTo>
                  <a:pt x="0" y="10443830"/>
                </a:lnTo>
                <a:lnTo>
                  <a:pt x="0" y="0"/>
                </a:lnTo>
                <a:close/>
              </a:path>
            </a:pathLst>
          </a:custGeom>
          <a:blipFill>
            <a:blip r:embed="rId3"/>
            <a:stretch>
              <a:fillRect l="-25452" t="0" r="-17307" b="0"/>
            </a:stretch>
          </a:blipFill>
        </p:spPr>
      </p:sp>
      <p:grpSp>
        <p:nvGrpSpPr>
          <p:cNvPr name="Group 3" id="3"/>
          <p:cNvGrpSpPr/>
          <p:nvPr/>
        </p:nvGrpSpPr>
        <p:grpSpPr>
          <a:xfrm rot="0">
            <a:off x="6709409" y="0"/>
            <a:ext cx="185602" cy="10284127"/>
            <a:chOff x="0" y="0"/>
            <a:chExt cx="83621" cy="4633423"/>
          </a:xfrm>
        </p:grpSpPr>
        <p:sp>
          <p:nvSpPr>
            <p:cNvPr name="Freeform 4" id="4"/>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5" id="5"/>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6" id="6"/>
          <p:cNvGrpSpPr/>
          <p:nvPr/>
        </p:nvGrpSpPr>
        <p:grpSpPr>
          <a:xfrm rot="0">
            <a:off x="6523807" y="0"/>
            <a:ext cx="185602" cy="10284127"/>
            <a:chOff x="0" y="0"/>
            <a:chExt cx="83621" cy="4633423"/>
          </a:xfrm>
        </p:grpSpPr>
        <p:sp>
          <p:nvSpPr>
            <p:cNvPr name="Freeform 7" id="7"/>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8" id="8"/>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9" id="9"/>
          <p:cNvGrpSpPr/>
          <p:nvPr/>
        </p:nvGrpSpPr>
        <p:grpSpPr>
          <a:xfrm rot="0">
            <a:off x="6347730" y="2873"/>
            <a:ext cx="185602" cy="10284127"/>
            <a:chOff x="0" y="0"/>
            <a:chExt cx="83621" cy="4633423"/>
          </a:xfrm>
        </p:grpSpPr>
        <p:sp>
          <p:nvSpPr>
            <p:cNvPr name="Freeform 10" id="10"/>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E7BD43"/>
            </a:solidFill>
          </p:spPr>
        </p:sp>
        <p:sp>
          <p:nvSpPr>
            <p:cNvPr name="TextBox 11" id="11"/>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2" id="12"/>
          <p:cNvSpPr txBox="true"/>
          <p:nvPr/>
        </p:nvSpPr>
        <p:spPr>
          <a:xfrm rot="0">
            <a:off x="7066462" y="2092944"/>
            <a:ext cx="10979967" cy="7757796"/>
          </a:xfrm>
          <a:prstGeom prst="rect">
            <a:avLst/>
          </a:prstGeom>
        </p:spPr>
        <p:txBody>
          <a:bodyPr anchor="t" rtlCol="false" tIns="0" lIns="0" bIns="0" rIns="0">
            <a:spAutoFit/>
          </a:bodyPr>
          <a:lstStyle/>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Easily upset or stressed</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Problems</a:t>
            </a:r>
            <a:r>
              <a:rPr lang="en-US" sz="3999">
                <a:solidFill>
                  <a:srgbClr val="3B51A3"/>
                </a:solidFill>
                <a:latin typeface="Filson Soft 4"/>
                <a:ea typeface="Filson Soft 4"/>
                <a:cs typeface="Filson Soft 4"/>
                <a:sym typeface="Filson Soft 4"/>
              </a:rPr>
              <a:t> with higher level thinking skills like keeping things in order or finishing work</a:t>
            </a:r>
          </a:p>
          <a:p>
            <a:pPr algn="l">
              <a:lnSpc>
                <a:spcPts val="5599"/>
              </a:lnSpc>
            </a:pPr>
          </a:p>
          <a:p>
            <a:pPr algn="l" marL="863591" indent="-431796" lvl="1">
              <a:lnSpc>
                <a:spcPts val="5599"/>
              </a:lnSpc>
              <a:buFont typeface="Arial"/>
              <a:buChar char="•"/>
            </a:pPr>
            <a:r>
              <a:rPr lang="en-US" sz="3999">
                <a:solidFill>
                  <a:srgbClr val="3B51A3"/>
                </a:solidFill>
                <a:latin typeface="Filson Soft 4"/>
                <a:ea typeface="Filson Soft 4"/>
                <a:cs typeface="Filson Soft 4"/>
                <a:sym typeface="Filson Soft 4"/>
              </a:rPr>
              <a:t>Trouble remembering things</a:t>
            </a:r>
          </a:p>
          <a:p>
            <a:pPr algn="l">
              <a:lnSpc>
                <a:spcPts val="3359"/>
              </a:lnSpc>
            </a:pPr>
          </a:p>
          <a:p>
            <a:pPr algn="l">
              <a:lnSpc>
                <a:spcPts val="3359"/>
              </a:lnSpc>
            </a:pPr>
          </a:p>
          <a:p>
            <a:pPr algn="l">
              <a:lnSpc>
                <a:spcPts val="3359"/>
              </a:lnSpc>
            </a:pPr>
          </a:p>
          <a:p>
            <a:pPr algn="l">
              <a:lnSpc>
                <a:spcPts val="3359"/>
              </a:lnSpc>
            </a:pPr>
          </a:p>
          <a:p>
            <a:pPr algn="l">
              <a:lnSpc>
                <a:spcPts val="3359"/>
              </a:lnSpc>
            </a:pPr>
          </a:p>
        </p:txBody>
      </p:sp>
      <p:sp>
        <p:nvSpPr>
          <p:cNvPr name="TextBox 13" id="13"/>
          <p:cNvSpPr txBox="true"/>
          <p:nvPr/>
        </p:nvSpPr>
        <p:spPr>
          <a:xfrm rot="0">
            <a:off x="6895012" y="280986"/>
            <a:ext cx="11392988"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3"/>
                <a:ea typeface="Filson Soft 3"/>
                <a:cs typeface="Filson Soft 3"/>
                <a:sym typeface="Filson Soft 3"/>
              </a:rPr>
              <a:t>Brain</a:t>
            </a:r>
          </a:p>
        </p:txBody>
      </p:sp>
      <p:sp>
        <p:nvSpPr>
          <p:cNvPr name="TextBox 14" id="14"/>
          <p:cNvSpPr txBox="true"/>
          <p:nvPr/>
        </p:nvSpPr>
        <p:spPr>
          <a:xfrm rot="0">
            <a:off x="17911262" y="9729871"/>
            <a:ext cx="152400" cy="209550"/>
          </a:xfrm>
          <a:prstGeom prst="rect">
            <a:avLst/>
          </a:prstGeom>
        </p:spPr>
        <p:txBody>
          <a:bodyPr anchor="t" rtlCol="false" tIns="0" lIns="0" bIns="0" rIns="0" wrap="none">
            <a:spAutoFit/>
          </a:bodyPr>
          <a:lstStyle/>
          <a:p>
            <a:pPr algn="ctr">
              <a:lnSpc>
                <a:spcPts val="2800"/>
              </a:lnSpc>
              <a:spcBef>
                <a:spcPct val="0"/>
              </a:spcBef>
            </a:pPr>
            <a:r>
              <a:rPr lang="en-US" sz="2000">
                <a:solidFill>
                  <a:srgbClr val="3B51A3"/>
                </a:solidFill>
                <a:latin typeface="Filson Soft 1"/>
                <a:ea typeface="Filson Soft 1"/>
                <a:cs typeface="Filson Soft 1"/>
                <a:sym typeface="Filson Soft 1"/>
              </a:rPr>
              <a:t>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DAHAS58eaJg</dc:identifier>
  <dcterms:modified xsi:type="dcterms:W3CDTF">2011-08-01T06:04:30Z</dcterms:modified>
  <cp:revision>1</cp:revision>
  <dc:title>Base AGPT Session 2</dc:title>
</cp:coreProperties>
</file>