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18288000" cy="10287000"/>
  <p:notesSz cx="6858000" cy="9144000"/>
  <p:embeddedFontLst>
    <p:embeddedFont>
      <p:font typeface="Filson Soft 2" charset="1" panose="00000A00000000000000"/>
      <p:regular r:id="rId39"/>
    </p:embeddedFont>
    <p:embeddedFont>
      <p:font typeface="Filson Soft 3" charset="1" panose="00000500000000000000"/>
      <p:regular r:id="rId40"/>
    </p:embeddedFont>
    <p:embeddedFont>
      <p:font typeface="Filson Soft 1" charset="1" panose="00000400000000000000"/>
      <p:regular r:id="rId41"/>
    </p:embeddedFont>
    <p:embeddedFont>
      <p:font typeface="Filson Soft 4" charset="1" panose="000006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notesMasters/notesMaster1.xml" Type="http://schemas.openxmlformats.org/officeDocument/2006/relationships/notesMaster"/><Relationship Id="rId43" Target="theme/theme2.xml" Type="http://schemas.openxmlformats.org/officeDocument/2006/relationships/theme"/><Relationship Id="rId44" Target="notesSlides/notesSlide1.xml" Type="http://schemas.openxmlformats.org/officeDocument/2006/relationships/notesSlide"/><Relationship Id="rId45" Target="notesSlides/notesSlide2.xml" Type="http://schemas.openxmlformats.org/officeDocument/2006/relationships/notesSlide"/><Relationship Id="rId46" Target="fonts/font46.fntdata" Type="http://schemas.openxmlformats.org/officeDocument/2006/relationships/font"/><Relationship Id="rId47" Target="notesSlides/notesSlide3.xml" Type="http://schemas.openxmlformats.org/officeDocument/2006/relationships/notesSlide"/><Relationship Id="rId48" Target="notesSlides/notesSlide4.xml" Type="http://schemas.openxmlformats.org/officeDocument/2006/relationships/notesSlide"/><Relationship Id="rId49" Target="notesSlides/notesSlide5.xml" Type="http://schemas.openxmlformats.org/officeDocument/2006/relationships/notesSlide"/><Relationship Id="rId5" Target="tableStyles.xml" Type="http://schemas.openxmlformats.org/officeDocument/2006/relationships/tableStyles"/><Relationship Id="rId50" Target="notesSlides/notesSlide6.xml" Type="http://schemas.openxmlformats.org/officeDocument/2006/relationships/notesSlide"/><Relationship Id="rId51" Target="notesSlides/notesSlide7.xml" Type="http://schemas.openxmlformats.org/officeDocument/2006/relationships/notesSlide"/><Relationship Id="rId52" Target="notesSlides/notesSlide8.xml" Type="http://schemas.openxmlformats.org/officeDocument/2006/relationships/notesSlide"/><Relationship Id="rId53" Target="notesSlides/notesSlide9.xml" Type="http://schemas.openxmlformats.org/officeDocument/2006/relationships/notesSlide"/><Relationship Id="rId54" Target="notesSlides/notesSlide10.xml" Type="http://schemas.openxmlformats.org/officeDocument/2006/relationships/notesSlide"/><Relationship Id="rId55" Target="notesSlides/notesSlide11.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families who (reach a major crisis point) dissolve,  do so 10 years after initial placement.</a:t>
            </a:r>
          </a:p>
          <a:p>
            <a:r>
              <a:rPr lang="en-US"/>
              <a:t>There is no time limit on support (discussion or reflective questions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 they grow, children and families will process the meaning of adoption through various developmental lenses, revisiting and reprocessing the implications of adoption personally and on the broader society. In each developmental phase, adoptees and their families will likely gain new understandings, grieve newly contextualized losses, and have further questions regarding their history, identity, or family of origin. Often these shifting perceptions of adoption are accompanied by social, emotional, and behavioral challenges, and families may need professionals well-versed in adoption competency to provide services and support. Prospective adopters should also be aware that common family issues such as divorce, death, relocation, or the addition of other children to the family may be particularly disruptive due to a child's previous history of trauma and loss.   Families must make a deep commitment, not only to a one-time change in their family after placement, but to understanding the impacts of adoption throughout their lives and even intergenerationally.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tells us that Support for adoptees and adoptive families is often needed at various times throughout the life span. </a:t>
            </a:r>
          </a:p>
          <a:p>
            <a:r>
              <a:rPr lang="en-US"/>
              <a:t/>
            </a:r>
          </a:p>
          <a:p>
            <a:r>
              <a:rPr lang="en-US"/>
              <a:t>One of those times is transition into permanency....</a:t>
            </a:r>
          </a:p>
          <a:p>
            <a:r>
              <a:rPr lang="en-US"/>
              <a:t/>
            </a:r>
          </a:p>
          <a:p>
            <a:r>
              <a:rPr lang="en-US"/>
              <a:t>We will start with self reflection.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many of us enter in to foster care and adoption without a good grasp on the challenges and the complexities adding a child into your family.</a:t>
            </a:r>
          </a:p>
          <a:p>
            <a:r>
              <a:rPr lang="en-US"/>
              <a:t>And what can happen when expectations aren’t in alignment with reality,  is we end up feeling disappointed or frustrated, angry, unfulfilled.</a:t>
            </a:r>
          </a:p>
          <a:p>
            <a:r>
              <a:rPr lang="en-US"/>
              <a:t>And while there's no singular adoption experience, the research makes it very clear that families do best when they have healthy and appropriate expectations of adoption.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Barth, R. P. (2017). The Value of Adoption and Disruption: Rates, Risks, and Responses. In M. Berry, Adoption and Disruption (pp. 23-42). Hawthorne: Taylor and Francis.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Adoptive parents aren't superheroes </a:t>
            </a:r>
          </a:p>
          <a:p>
            <a:r>
              <a:rPr lang="en-US"/>
              <a:t>and while altruistic motives for adoption aren’t wrong in any way. There are some common pitfalls that prospective parents can find themselves in when the desire to ”do good” is their driving force.</a:t>
            </a:r>
          </a:p>
          <a:p>
            <a:r>
              <a:rPr lang="en-US"/>
              <a:t/>
            </a:r>
          </a:p>
          <a:p>
            <a:r>
              <a:rPr lang="en-US"/>
              <a:t>Altruistic parents may find themselves struggling with the need to fix or save children. </a:t>
            </a:r>
          </a:p>
          <a:p>
            <a:r>
              <a:rPr lang="en-US"/>
              <a:t/>
            </a:r>
          </a:p>
          <a:p>
            <a:r>
              <a:rPr lang="en-US"/>
              <a:t>Families who fall into the the savior category often find themselves frustrated and burned out </a:t>
            </a:r>
          </a:p>
          <a:p>
            <a:r>
              <a:rPr lang="en-US"/>
              <a:t>have trouble </a:t>
            </a:r>
          </a:p>
          <a:p>
            <a:r>
              <a:rPr lang="en-US"/>
              <a:t>coping with ambivalence</a:t>
            </a:r>
          </a:p>
          <a:p>
            <a:r>
              <a:rPr lang="en-US"/>
              <a:t>(research quote)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motivation is to love on kids, but </a:t>
            </a:r>
          </a:p>
          <a:p>
            <a:r>
              <a:rPr lang="en-US"/>
              <a:t>Children who join your family may not want to be “loved on”</a:t>
            </a:r>
          </a:p>
          <a:p>
            <a:r>
              <a:rPr lang="en-US"/>
              <a:t/>
            </a:r>
          </a:p>
          <a:p>
            <a:r>
              <a:rPr lang="en-US"/>
              <a:t>endured loss</a:t>
            </a:r>
          </a:p>
          <a:p>
            <a:r>
              <a:rPr lang="en-US"/>
              <a:t>have a history of broken relationships</a:t>
            </a:r>
          </a:p>
          <a:p>
            <a:r>
              <a:rPr lang="en-US"/>
              <a:t>have endured abuse and neglect</a:t>
            </a:r>
          </a:p>
          <a:p>
            <a:r>
              <a:rPr lang="en-US"/>
              <a:t>will not always be grateful or appreciative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families turn to adoption means build or grow their family, </a:t>
            </a:r>
          </a:p>
          <a:p>
            <a:r>
              <a:rPr lang="en-US"/>
              <a:t/>
            </a:r>
          </a:p>
          <a:p>
            <a:r>
              <a:rPr lang="en-US"/>
              <a:t>And Infertility is one of the primary motivators for adoption. </a:t>
            </a:r>
          </a:p>
          <a:p>
            <a:r>
              <a:rPr lang="en-US"/>
              <a:t/>
            </a:r>
          </a:p>
          <a:p>
            <a:r>
              <a:rPr lang="en-US"/>
              <a:t>For couples who find that they are not able to conceive the adoption process begins with grieving the dream of becoming biological parents. </a:t>
            </a:r>
          </a:p>
          <a:p>
            <a:r>
              <a:rPr lang="en-US"/>
              <a:t/>
            </a:r>
          </a:p>
          <a:p>
            <a:r>
              <a:rPr lang="en-US"/>
              <a:t>Prospective adoptive parents need to be aware of the losses associated with their infertility, separate their desire to procreate from their desire to be parents, assess their ability to love a child who is not genetically related to them and recognize adoptive families as an acceptable form of family </a:t>
            </a:r>
          </a:p>
          <a:p>
            <a:r>
              <a:rPr lang="en-US"/>
              <a:t/>
            </a:r>
          </a:p>
          <a:p>
            <a:r>
              <a:rPr lang="en-US"/>
              <a:t>the unpredictability of the adoption process can be really challenging to those still in the grieving process...</a:t>
            </a:r>
          </a:p>
          <a:p>
            <a:r>
              <a:rPr lang="en-US"/>
              <a:t/>
            </a:r>
          </a:p>
          <a:p>
            <a:r>
              <a:rPr lang="en-US"/>
              <a:t/>
            </a:r>
          </a:p>
          <a:p>
            <a:r>
              <a:rPr lang="en-US"/>
              <a:t>Families must come to terms with the question, "Do we want to become pregnant, or do we want to become parents?"</a:t>
            </a:r>
          </a:p>
          <a:p>
            <a:r>
              <a:rPr lang="en-US"/>
              <a:t/>
            </a:r>
          </a:p>
          <a:p>
            <a:r>
              <a:rPr lang="en-US"/>
              <a:t>Parenting through adoption will not heal infertility, your family must reflect and assess where you are in the processes of understanding grieving and processing the losses that accompany infertility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5.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https://www.youtube.com/watch?v=M__o4MAcvfc" TargetMode="External" Type="http://schemas.openxmlformats.org/officeDocument/2006/relationships/video"/></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https://www.youtube.com/watch?v=FIUgsmNhEmk" TargetMode="External" Type="http://schemas.openxmlformats.org/officeDocument/2006/relationships/video"/></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9.jpeg" Type="http://schemas.openxmlformats.org/officeDocument/2006/relationships/image"/><Relationship Id="rId4" Target="../media/image40.jpeg" Type="http://schemas.openxmlformats.org/officeDocument/2006/relationships/image"/><Relationship Id="rId5" Target="../media/image4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2.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4.jpe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8045" t="0" r="-48045"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0" y="-2292839"/>
            <a:ext cx="18288000" cy="2585159"/>
            <a:chOff x="0" y="0"/>
            <a:chExt cx="8239497" cy="1164721"/>
          </a:xfrm>
        </p:grpSpPr>
        <p:sp>
          <p:nvSpPr>
            <p:cNvPr name="Freeform 8" id="8"/>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9" id="9"/>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0" y="7698968"/>
            <a:ext cx="1028700" cy="3086100"/>
            <a:chOff x="0" y="0"/>
            <a:chExt cx="270933" cy="812800"/>
          </a:xfrm>
        </p:grpSpPr>
        <p:sp>
          <p:nvSpPr>
            <p:cNvPr name="Freeform 11" id="11"/>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40B2B5"/>
            </a:solidFill>
          </p:spPr>
        </p:sp>
        <p:sp>
          <p:nvSpPr>
            <p:cNvPr name="TextBox 12" id="12"/>
            <p:cNvSpPr txBox="true"/>
            <p:nvPr/>
          </p:nvSpPr>
          <p:spPr>
            <a:xfrm>
              <a:off x="0" y="19050"/>
              <a:ext cx="270933" cy="793750"/>
            </a:xfrm>
            <a:prstGeom prst="rect">
              <a:avLst/>
            </a:prstGeom>
          </p:spPr>
          <p:txBody>
            <a:bodyPr anchor="ctr" rtlCol="false" tIns="50800" lIns="50800" bIns="50800" rIns="50800"/>
            <a:lstStyle/>
            <a:p>
              <a:pPr algn="ctr">
                <a:lnSpc>
                  <a:spcPts val="2419"/>
                </a:lnSpc>
              </a:pPr>
            </a:p>
          </p:txBody>
        </p:sp>
      </p:grpSp>
      <p:grpSp>
        <p:nvGrpSpPr>
          <p:cNvPr name="Group 13" id="13"/>
          <p:cNvGrpSpPr/>
          <p:nvPr/>
        </p:nvGrpSpPr>
        <p:grpSpPr>
          <a:xfrm rot="0">
            <a:off x="1028700" y="7698968"/>
            <a:ext cx="1028700" cy="3086100"/>
            <a:chOff x="0" y="0"/>
            <a:chExt cx="270933" cy="812800"/>
          </a:xfrm>
        </p:grpSpPr>
        <p:sp>
          <p:nvSpPr>
            <p:cNvPr name="Freeform 14" id="1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E7BD43"/>
            </a:solidFill>
          </p:spPr>
        </p:sp>
        <p:sp>
          <p:nvSpPr>
            <p:cNvPr name="TextBox 15" id="15"/>
            <p:cNvSpPr txBox="true"/>
            <p:nvPr/>
          </p:nvSpPr>
          <p:spPr>
            <a:xfrm>
              <a:off x="0" y="19050"/>
              <a:ext cx="270933" cy="793750"/>
            </a:xfrm>
            <a:prstGeom prst="rect">
              <a:avLst/>
            </a:prstGeom>
          </p:spPr>
          <p:txBody>
            <a:bodyPr anchor="ctr" rtlCol="false" tIns="50800" lIns="50800" bIns="50800" rIns="50800"/>
            <a:lstStyle/>
            <a:p>
              <a:pPr algn="ctr">
                <a:lnSpc>
                  <a:spcPts val="2419"/>
                </a:lnSpc>
              </a:pPr>
            </a:p>
          </p:txBody>
        </p:sp>
      </p:grpSp>
      <p:sp>
        <p:nvSpPr>
          <p:cNvPr name="Freeform 16" id="16"/>
          <p:cNvSpPr/>
          <p:nvPr/>
        </p:nvSpPr>
        <p:spPr>
          <a:xfrm flipH="false" flipV="false" rot="0">
            <a:off x="15240053" y="8248718"/>
            <a:ext cx="2238951" cy="742830"/>
          </a:xfrm>
          <a:custGeom>
            <a:avLst/>
            <a:gdLst/>
            <a:ahLst/>
            <a:cxnLst/>
            <a:rect r="r" b="b" t="t" l="l"/>
            <a:pathLst>
              <a:path h="742830" w="2238951">
                <a:moveTo>
                  <a:pt x="0" y="0"/>
                </a:moveTo>
                <a:lnTo>
                  <a:pt x="2238951" y="0"/>
                </a:lnTo>
                <a:lnTo>
                  <a:pt x="2238951" y="742830"/>
                </a:lnTo>
                <a:lnTo>
                  <a:pt x="0" y="742830"/>
                </a:lnTo>
                <a:lnTo>
                  <a:pt x="0" y="0"/>
                </a:lnTo>
                <a:close/>
              </a:path>
            </a:pathLst>
          </a:custGeom>
          <a:blipFill>
            <a:blip r:embed="rId5"/>
            <a:stretch>
              <a:fillRect l="0" t="0" r="0" b="0"/>
            </a:stretch>
          </a:blipFill>
        </p:spPr>
      </p:sp>
      <p:sp>
        <p:nvSpPr>
          <p:cNvPr name="TextBox 17" id="17"/>
          <p:cNvSpPr txBox="true"/>
          <p:nvPr/>
        </p:nvSpPr>
        <p:spPr>
          <a:xfrm rot="0">
            <a:off x="414972" y="5359294"/>
            <a:ext cx="9624378" cy="1980240"/>
          </a:xfrm>
          <a:prstGeom prst="rect">
            <a:avLst/>
          </a:prstGeom>
        </p:spPr>
        <p:txBody>
          <a:bodyPr anchor="t" rtlCol="false" tIns="0" lIns="0" bIns="0" rIns="0">
            <a:spAutoFit/>
          </a:bodyPr>
          <a:lstStyle/>
          <a:p>
            <a:pPr algn="ctr">
              <a:lnSpc>
                <a:spcPts val="7312"/>
              </a:lnSpc>
            </a:pPr>
            <a:r>
              <a:rPr lang="en-US" sz="7312" spc="212">
                <a:solidFill>
                  <a:srgbClr val="3B51A3"/>
                </a:solidFill>
                <a:latin typeface="Filson Soft 2"/>
                <a:ea typeface="Filson Soft 2"/>
                <a:cs typeface="Filson Soft 2"/>
                <a:sym typeface="Filson Soft 2"/>
              </a:rPr>
              <a:t> </a:t>
            </a:r>
          </a:p>
          <a:p>
            <a:pPr algn="ctr">
              <a:lnSpc>
                <a:spcPts val="7612"/>
              </a:lnSpc>
            </a:pPr>
            <a:r>
              <a:rPr lang="en-US" sz="7612" spc="220">
                <a:solidFill>
                  <a:srgbClr val="3B51A3"/>
                </a:solidFill>
                <a:latin typeface="Filson Soft 2"/>
                <a:ea typeface="Filson Soft 2"/>
                <a:cs typeface="Filson Soft 2"/>
                <a:sym typeface="Filson Soft 2"/>
              </a:rPr>
              <a:t>SESSION 1</a:t>
            </a:r>
          </a:p>
        </p:txBody>
      </p:sp>
      <p:sp>
        <p:nvSpPr>
          <p:cNvPr name="TextBox 18" id="18"/>
          <p:cNvSpPr txBox="true"/>
          <p:nvPr/>
        </p:nvSpPr>
        <p:spPr>
          <a:xfrm rot="0">
            <a:off x="2558561" y="8406682"/>
            <a:ext cx="11957539" cy="972247"/>
          </a:xfrm>
          <a:prstGeom prst="rect">
            <a:avLst/>
          </a:prstGeom>
        </p:spPr>
        <p:txBody>
          <a:bodyPr anchor="t" rtlCol="false" tIns="0" lIns="0" bIns="0" rIns="0">
            <a:spAutoFit/>
          </a:bodyPr>
          <a:lstStyle/>
          <a:p>
            <a:pPr algn="ctr">
              <a:lnSpc>
                <a:spcPts val="2535"/>
              </a:lnSpc>
              <a:spcBef>
                <a:spcPct val="0"/>
              </a:spcBef>
            </a:pPr>
            <a:r>
              <a:rPr lang="en-US" sz="2304" spc="-46">
                <a:solidFill>
                  <a:srgbClr val="FFFFFF"/>
                </a:solidFill>
                <a:latin typeface="Filson Soft 3"/>
                <a:ea typeface="Filson Soft 3"/>
                <a:cs typeface="Filson Soft 3"/>
                <a:sym typeface="Filson Soft 3"/>
              </a:rPr>
              <a:t>This curriculum was developed by Harmony Family Center’s Adoption Support and Preservation Program in partnership with the Tennessee Department of Children’s Services.</a:t>
            </a:r>
          </a:p>
        </p:txBody>
      </p:sp>
      <p:sp>
        <p:nvSpPr>
          <p:cNvPr name="TextBox 19" id="19"/>
          <p:cNvSpPr txBox="true"/>
          <p:nvPr/>
        </p:nvSpPr>
        <p:spPr>
          <a:xfrm rot="0">
            <a:off x="0" y="1325708"/>
            <a:ext cx="10318750" cy="4084312"/>
          </a:xfrm>
          <a:prstGeom prst="rect">
            <a:avLst/>
          </a:prstGeom>
        </p:spPr>
        <p:txBody>
          <a:bodyPr anchor="t" rtlCol="false" tIns="0" lIns="0" bIns="0" rIns="0">
            <a:spAutoFit/>
          </a:bodyPr>
          <a:lstStyle/>
          <a:p>
            <a:pPr algn="ctr">
              <a:lnSpc>
                <a:spcPts val="10559"/>
              </a:lnSpc>
              <a:spcBef>
                <a:spcPct val="0"/>
              </a:spcBef>
            </a:pPr>
            <a:r>
              <a:rPr lang="en-US" sz="9599">
                <a:solidFill>
                  <a:srgbClr val="3B51A3"/>
                </a:solidFill>
                <a:latin typeface="Filson Soft 2"/>
                <a:ea typeface="Filson Soft 2"/>
                <a:cs typeface="Filson Soft 2"/>
                <a:sym typeface="Filson Soft 2"/>
              </a:rPr>
              <a:t>Adoption  Guardianship Preparation </a:t>
            </a:r>
          </a:p>
        </p:txBody>
      </p:sp>
      <p:sp>
        <p:nvSpPr>
          <p:cNvPr name="TextBox 20" id="20"/>
          <p:cNvSpPr txBox="true"/>
          <p:nvPr/>
        </p:nvSpPr>
        <p:spPr>
          <a:xfrm rot="0">
            <a:off x="17911262" y="9782943"/>
            <a:ext cx="241330" cy="883624"/>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2"/>
                <a:ea typeface="Filson Soft 2"/>
                <a:cs typeface="Filson Soft 2"/>
                <a:sym typeface="Filson Soft 2"/>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E7BD43"/>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9" id="19"/>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760064"/>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308698"/>
            <a:ext cx="5040277" cy="3990141"/>
            <a:chOff x="0" y="0"/>
            <a:chExt cx="10744200" cy="8505658"/>
          </a:xfrm>
        </p:grpSpPr>
        <p:sp>
          <p:nvSpPr>
            <p:cNvPr name="Freeform 6" id="6"/>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2"/>
              <a:stretch>
                <a:fillRect l="-9410" t="0" r="-9410" b="0"/>
              </a:stretch>
            </a:blipFill>
          </p:spPr>
        </p:sp>
      </p:grpSp>
      <p:grpSp>
        <p:nvGrpSpPr>
          <p:cNvPr name="Group 7" id="7"/>
          <p:cNvGrpSpPr/>
          <p:nvPr/>
        </p:nvGrpSpPr>
        <p:grpSpPr>
          <a:xfrm rot="-5400000">
            <a:off x="6899203" y="4760064"/>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308698"/>
            <a:ext cx="5040277" cy="3990141"/>
            <a:chOff x="0" y="0"/>
            <a:chExt cx="10744200" cy="8505658"/>
          </a:xfrm>
        </p:grpSpPr>
        <p:sp>
          <p:nvSpPr>
            <p:cNvPr name="Freeform 11" id="11"/>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3"/>
              <a:stretch>
                <a:fillRect l="-9299" t="0" r="-9299" b="0"/>
              </a:stretch>
            </a:blipFill>
          </p:spPr>
        </p:sp>
      </p:grpSp>
      <p:grpSp>
        <p:nvGrpSpPr>
          <p:cNvPr name="Group 12" id="12"/>
          <p:cNvGrpSpPr/>
          <p:nvPr/>
        </p:nvGrpSpPr>
        <p:grpSpPr>
          <a:xfrm rot="-5400000">
            <a:off x="12761064" y="4760064"/>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308698"/>
            <a:ext cx="5040277" cy="3990141"/>
            <a:chOff x="0" y="0"/>
            <a:chExt cx="10744200" cy="8505658"/>
          </a:xfrm>
        </p:grpSpPr>
        <p:sp>
          <p:nvSpPr>
            <p:cNvPr name="Freeform 16" id="16"/>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4"/>
              <a:stretch>
                <a:fillRect l="-9410" t="0" r="-9410" b="0"/>
              </a:stretch>
            </a:blipFill>
          </p:spPr>
        </p:sp>
      </p:grpSp>
      <p:sp>
        <p:nvSpPr>
          <p:cNvPr name="TextBox 17" id="17"/>
          <p:cNvSpPr txBox="true"/>
          <p:nvPr/>
        </p:nvSpPr>
        <p:spPr>
          <a:xfrm rot="0">
            <a:off x="1395610" y="5642019"/>
            <a:ext cx="3797620" cy="4196141"/>
          </a:xfrm>
          <a:prstGeom prst="rect">
            <a:avLst/>
          </a:prstGeom>
        </p:spPr>
        <p:txBody>
          <a:bodyPr anchor="t" rtlCol="false" tIns="0" lIns="0" bIns="0" rIns="0">
            <a:spAutoFit/>
          </a:bodyPr>
          <a:lstStyle/>
          <a:p>
            <a:pPr algn="ctr">
              <a:lnSpc>
                <a:spcPts val="4735"/>
              </a:lnSpc>
            </a:pPr>
            <a:r>
              <a:rPr lang="en-US" b="true" sz="4304" spc="-86">
                <a:solidFill>
                  <a:srgbClr val="FFFFFF"/>
                </a:solidFill>
                <a:latin typeface="Filson Soft 2"/>
                <a:ea typeface="Filson Soft 2"/>
                <a:cs typeface="Filson Soft 2"/>
                <a:sym typeface="Filson Soft 2"/>
              </a:rPr>
              <a:t>to be a "good" person, or give back </a:t>
            </a:r>
          </a:p>
          <a:p>
            <a:pPr algn="ctr">
              <a:lnSpc>
                <a:spcPts val="4735"/>
              </a:lnSpc>
            </a:pPr>
            <a:r>
              <a:rPr lang="en-US" b="true" sz="4304" spc="-86">
                <a:solidFill>
                  <a:srgbClr val="FFFFFF"/>
                </a:solidFill>
                <a:latin typeface="Filson Soft 2"/>
                <a:ea typeface="Filson Soft 2"/>
                <a:cs typeface="Filson Soft 2"/>
                <a:sym typeface="Filson Soft 2"/>
              </a:rPr>
              <a:t>to the community</a:t>
            </a:r>
          </a:p>
          <a:p>
            <a:pPr algn="ctr">
              <a:lnSpc>
                <a:spcPts val="4405"/>
              </a:lnSpc>
            </a:pPr>
          </a:p>
        </p:txBody>
      </p:sp>
      <p:sp>
        <p:nvSpPr>
          <p:cNvPr name="TextBox 18" id="18"/>
          <p:cNvSpPr txBox="true"/>
          <p:nvPr/>
        </p:nvSpPr>
        <p:spPr>
          <a:xfrm rot="0">
            <a:off x="7257471" y="5642019"/>
            <a:ext cx="3797620" cy="1245296"/>
          </a:xfrm>
          <a:prstGeom prst="rect">
            <a:avLst/>
          </a:prstGeom>
        </p:spPr>
        <p:txBody>
          <a:bodyPr anchor="t" rtlCol="false" tIns="0" lIns="0" bIns="0" rIns="0">
            <a:spAutoFit/>
          </a:bodyPr>
          <a:lstStyle/>
          <a:p>
            <a:pPr algn="ctr">
              <a:lnSpc>
                <a:spcPts val="4735"/>
              </a:lnSpc>
            </a:pPr>
            <a:r>
              <a:rPr lang="en-US" b="true" sz="4304" spc="-86">
                <a:solidFill>
                  <a:srgbClr val="FFFFFF"/>
                </a:solidFill>
                <a:latin typeface="Filson Soft 2"/>
                <a:ea typeface="Filson Soft 2"/>
                <a:cs typeface="Filson Soft 2"/>
                <a:sym typeface="Filson Soft 2"/>
              </a:rPr>
              <a:t>to share love with kids</a:t>
            </a:r>
          </a:p>
        </p:txBody>
      </p:sp>
      <p:sp>
        <p:nvSpPr>
          <p:cNvPr name="TextBox 19" id="19"/>
          <p:cNvSpPr txBox="true"/>
          <p:nvPr/>
        </p:nvSpPr>
        <p:spPr>
          <a:xfrm rot="0">
            <a:off x="13119332" y="5642019"/>
            <a:ext cx="3797620" cy="1795841"/>
          </a:xfrm>
          <a:prstGeom prst="rect">
            <a:avLst/>
          </a:prstGeom>
        </p:spPr>
        <p:txBody>
          <a:bodyPr anchor="t" rtlCol="false" tIns="0" lIns="0" bIns="0" rIns="0">
            <a:spAutoFit/>
          </a:bodyPr>
          <a:lstStyle/>
          <a:p>
            <a:pPr algn="ctr">
              <a:lnSpc>
                <a:spcPts val="4735"/>
              </a:lnSpc>
            </a:pPr>
            <a:r>
              <a:rPr lang="en-US" b="true" sz="4304" spc="-86">
                <a:solidFill>
                  <a:srgbClr val="FFFFFF"/>
                </a:solidFill>
                <a:latin typeface="Filson Soft 2"/>
                <a:ea typeface="Filson Soft 2"/>
                <a:cs typeface="Filson Soft 2"/>
                <a:sym typeface="Filson Soft 2"/>
              </a:rPr>
              <a:t>to grow your family</a:t>
            </a:r>
          </a:p>
          <a:p>
            <a:pPr algn="ctr">
              <a:lnSpc>
                <a:spcPts val="4405"/>
              </a:lnSpc>
            </a:pPr>
          </a:p>
        </p:txBody>
      </p:sp>
      <p:sp>
        <p:nvSpPr>
          <p:cNvPr name="TextBox 20" id="20"/>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1218" y="-1412257"/>
            <a:ext cx="18489218" cy="12526445"/>
          </a:xfrm>
          <a:custGeom>
            <a:avLst/>
            <a:gdLst/>
            <a:ahLst/>
            <a:cxnLst/>
            <a:rect r="r" b="b" t="t" l="l"/>
            <a:pathLst>
              <a:path h="12526445" w="18489218">
                <a:moveTo>
                  <a:pt x="0" y="0"/>
                </a:moveTo>
                <a:lnTo>
                  <a:pt x="18489218" y="0"/>
                </a:lnTo>
                <a:lnTo>
                  <a:pt x="18489218" y="12526445"/>
                </a:lnTo>
                <a:lnTo>
                  <a:pt x="0" y="12526445"/>
                </a:lnTo>
                <a:lnTo>
                  <a:pt x="0" y="0"/>
                </a:lnTo>
                <a:close/>
              </a:path>
            </a:pathLst>
          </a:custGeom>
          <a:blipFill>
            <a:blip r:embed="rId3"/>
            <a:stretch>
              <a:fillRect l="0" t="0" r="0" b="0"/>
            </a:stretch>
          </a:blipFill>
        </p:spPr>
      </p:sp>
      <p:sp>
        <p:nvSpPr>
          <p:cNvPr name="Freeform 3" id="3"/>
          <p:cNvSpPr/>
          <p:nvPr/>
        </p:nvSpPr>
        <p:spPr>
          <a:xfrm flipH="false" flipV="false" rot="0">
            <a:off x="7321988" y="-597814"/>
            <a:ext cx="9228303" cy="9251431"/>
          </a:xfrm>
          <a:custGeom>
            <a:avLst/>
            <a:gdLst/>
            <a:ahLst/>
            <a:cxnLst/>
            <a:rect r="r" b="b" t="t" l="l"/>
            <a:pathLst>
              <a:path h="9251431" w="9228303">
                <a:moveTo>
                  <a:pt x="0" y="0"/>
                </a:moveTo>
                <a:lnTo>
                  <a:pt x="9228303" y="0"/>
                </a:lnTo>
                <a:lnTo>
                  <a:pt x="9228303" y="9251432"/>
                </a:lnTo>
                <a:lnTo>
                  <a:pt x="0" y="9251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0">
            <a:off x="16103600" y="6913034"/>
            <a:ext cx="5283932" cy="5283932"/>
          </a:xfrm>
          <a:custGeom>
            <a:avLst/>
            <a:gdLst/>
            <a:ahLst/>
            <a:cxnLst/>
            <a:rect r="r" b="b" t="t" l="l"/>
            <a:pathLst>
              <a:path h="5283932" w="5283932">
                <a:moveTo>
                  <a:pt x="0" y="0"/>
                </a:moveTo>
                <a:lnTo>
                  <a:pt x="5283932" y="0"/>
                </a:lnTo>
                <a:lnTo>
                  <a:pt x="5283932" y="5283932"/>
                </a:lnTo>
                <a:lnTo>
                  <a:pt x="0" y="5283932"/>
                </a:lnTo>
                <a:lnTo>
                  <a:pt x="0" y="0"/>
                </a:lnTo>
                <a:close/>
              </a:path>
            </a:pathLst>
          </a:custGeom>
          <a:blipFill>
            <a:blip r:embed="rId2"/>
            <a:stretch>
              <a:fillRect l="0" t="0" r="0" b="0"/>
            </a:stretch>
          </a:blipFill>
        </p:spPr>
      </p:sp>
      <p:sp>
        <p:nvSpPr>
          <p:cNvPr name="TextBox 6" id="6"/>
          <p:cNvSpPr txBox="true"/>
          <p:nvPr/>
        </p:nvSpPr>
        <p:spPr>
          <a:xfrm rot="0">
            <a:off x="413483" y="2005788"/>
            <a:ext cx="15498335" cy="5488052"/>
          </a:xfrm>
          <a:prstGeom prst="rect">
            <a:avLst/>
          </a:prstGeom>
        </p:spPr>
        <p:txBody>
          <a:bodyPr anchor="t" rtlCol="false" tIns="0" lIns="0" bIns="0" rIns="0">
            <a:spAutoFit/>
          </a:bodyPr>
          <a:lstStyle/>
          <a:p>
            <a:pPr algn="ctr">
              <a:lnSpc>
                <a:spcPts val="8121"/>
              </a:lnSpc>
            </a:pPr>
            <a:r>
              <a:rPr lang="en-US" sz="6199">
                <a:solidFill>
                  <a:srgbClr val="222155"/>
                </a:solidFill>
                <a:latin typeface="Filson Soft 4"/>
                <a:ea typeface="Filson Soft 4"/>
                <a:cs typeface="Filson Soft 4"/>
                <a:sym typeface="Filson Soft 4"/>
              </a:rPr>
              <a:t>Kids in the child welfare system </a:t>
            </a:r>
          </a:p>
          <a:p>
            <a:pPr algn="ctr">
              <a:lnSpc>
                <a:spcPts val="8121"/>
              </a:lnSpc>
            </a:pPr>
            <a:r>
              <a:rPr lang="en-US" sz="6199">
                <a:solidFill>
                  <a:srgbClr val="222155"/>
                </a:solidFill>
                <a:latin typeface="Filson Soft 4"/>
                <a:ea typeface="Filson Soft 4"/>
                <a:cs typeface="Filson Soft 4"/>
                <a:sym typeface="Filson Soft 4"/>
              </a:rPr>
              <a:t>"...are not broken and need fixing.</a:t>
            </a:r>
          </a:p>
          <a:p>
            <a:pPr algn="ctr">
              <a:lnSpc>
                <a:spcPts val="8121"/>
              </a:lnSpc>
            </a:pPr>
            <a:r>
              <a:rPr lang="en-US" sz="6199">
                <a:solidFill>
                  <a:srgbClr val="222155"/>
                </a:solidFill>
                <a:latin typeface="Filson Soft 4"/>
                <a:ea typeface="Filson Soft 4"/>
                <a:cs typeface="Filson Soft 4"/>
                <a:sym typeface="Filson Soft 4"/>
              </a:rPr>
              <a:t>They are little humans who are complex and need </a:t>
            </a:r>
          </a:p>
          <a:p>
            <a:pPr algn="ctr">
              <a:lnSpc>
                <a:spcPts val="7377"/>
              </a:lnSpc>
            </a:pPr>
          </a:p>
          <a:p>
            <a:pPr algn="ctr">
              <a:lnSpc>
                <a:spcPts val="3072"/>
              </a:lnSpc>
            </a:pPr>
          </a:p>
        </p:txBody>
      </p:sp>
      <p:sp>
        <p:nvSpPr>
          <p:cNvPr name="TextBox 7" id="7"/>
          <p:cNvSpPr txBox="true"/>
          <p:nvPr/>
        </p:nvSpPr>
        <p:spPr>
          <a:xfrm rot="0">
            <a:off x="625201" y="6019479"/>
            <a:ext cx="15074900" cy="3792865"/>
          </a:xfrm>
          <a:prstGeom prst="rect">
            <a:avLst/>
          </a:prstGeom>
        </p:spPr>
        <p:txBody>
          <a:bodyPr anchor="t" rtlCol="false" tIns="0" lIns="0" bIns="0" rIns="0">
            <a:spAutoFit/>
          </a:bodyPr>
          <a:lstStyle/>
          <a:p>
            <a:pPr algn="ctr">
              <a:lnSpc>
                <a:spcPts val="14278"/>
              </a:lnSpc>
            </a:pPr>
            <a:r>
              <a:rPr lang="en-US" sz="10199">
                <a:solidFill>
                  <a:srgbClr val="222155"/>
                </a:solidFill>
                <a:latin typeface="Filson Soft 2"/>
                <a:ea typeface="Filson Soft 2"/>
                <a:cs typeface="Filson Soft 2"/>
                <a:sym typeface="Filson Soft 2"/>
              </a:rPr>
              <a:t>to be </a:t>
            </a:r>
            <a:r>
              <a:rPr lang="en-US" sz="10199">
                <a:solidFill>
                  <a:srgbClr val="222155"/>
                </a:solidFill>
                <a:latin typeface="Filson Soft 2"/>
                <a:ea typeface="Filson Soft 2"/>
                <a:cs typeface="Filson Soft 2"/>
                <a:sym typeface="Filson Soft 2"/>
              </a:rPr>
              <a:t>understood".</a:t>
            </a:r>
          </a:p>
          <a:p>
            <a:pPr algn="ctr">
              <a:lnSpc>
                <a:spcPts val="11619"/>
              </a:lnSpc>
            </a:pPr>
          </a:p>
          <a:p>
            <a:pPr algn="ctr">
              <a:lnSpc>
                <a:spcPts val="3359"/>
              </a:lnSpc>
            </a:pPr>
          </a:p>
        </p:txBody>
      </p:sp>
      <p:sp>
        <p:nvSpPr>
          <p:cNvPr name="TextBox 8" id="8"/>
          <p:cNvSpPr txBox="true"/>
          <p:nvPr/>
        </p:nvSpPr>
        <p:spPr>
          <a:xfrm rot="0">
            <a:off x="8473056" y="8010197"/>
            <a:ext cx="5995035" cy="548005"/>
          </a:xfrm>
          <a:prstGeom prst="rect">
            <a:avLst/>
          </a:prstGeom>
        </p:spPr>
        <p:txBody>
          <a:bodyPr anchor="t" rtlCol="false" tIns="0" lIns="0" bIns="0" rIns="0">
            <a:spAutoFit/>
          </a:bodyPr>
          <a:lstStyle/>
          <a:p>
            <a:pPr algn="ctr">
              <a:lnSpc>
                <a:spcPts val="2859"/>
              </a:lnSpc>
            </a:pPr>
            <a:r>
              <a:rPr lang="en-US" sz="2599" spc="-51">
                <a:solidFill>
                  <a:srgbClr val="222155"/>
                </a:solidFill>
                <a:latin typeface="Filson Soft 4"/>
                <a:ea typeface="Filson Soft 4"/>
                <a:cs typeface="Filson Soft 4"/>
                <a:sym typeface="Filson Soft 4"/>
              </a:rPr>
              <a:t>Chelle Haughten, Clinical Psychologist </a:t>
            </a:r>
          </a:p>
          <a:p>
            <a:pPr algn="ctr">
              <a:lnSpc>
                <a:spcPts val="1320"/>
              </a:lnSpc>
              <a:spcBef>
                <a:spcPct val="0"/>
              </a:spcBef>
            </a:pPr>
          </a:p>
        </p:txBody>
      </p:sp>
      <p:sp>
        <p:nvSpPr>
          <p:cNvPr name="TextBox 9" id="9"/>
          <p:cNvSpPr txBox="true"/>
          <p:nvPr/>
        </p:nvSpPr>
        <p:spPr>
          <a:xfrm rot="0">
            <a:off x="208353" y="9855528"/>
            <a:ext cx="3230563"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222155"/>
                </a:solidFill>
                <a:latin typeface="Filson Soft 3"/>
                <a:ea typeface="Filson Soft 3"/>
                <a:cs typeface="Filson Soft 3"/>
                <a:sym typeface="Filson Soft 3"/>
              </a:rPr>
              <a:t>(</a:t>
            </a:r>
            <a:r>
              <a:rPr lang="en-US" sz="1200" spc="-24">
                <a:solidFill>
                  <a:srgbClr val="222155"/>
                </a:solidFill>
                <a:latin typeface="Filson Soft 3"/>
                <a:ea typeface="Filson Soft 3"/>
                <a:cs typeface="Filson Soft 3"/>
                <a:sym typeface="Filson Soft 3"/>
              </a:rPr>
              <a:t>M.Haughten, personal communication, 2021).</a:t>
            </a:r>
          </a:p>
        </p:txBody>
      </p:sp>
      <p:sp>
        <p:nvSpPr>
          <p:cNvPr name="TextBox 10" id="10"/>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368402"/>
            <a:ext cx="18853485" cy="12655402"/>
          </a:xfrm>
          <a:custGeom>
            <a:avLst/>
            <a:gdLst/>
            <a:ahLst/>
            <a:cxnLst/>
            <a:rect r="r" b="b" t="t" l="l"/>
            <a:pathLst>
              <a:path h="12655402" w="18853485">
                <a:moveTo>
                  <a:pt x="0" y="0"/>
                </a:moveTo>
                <a:lnTo>
                  <a:pt x="18853485" y="0"/>
                </a:lnTo>
                <a:lnTo>
                  <a:pt x="18853485" y="12655402"/>
                </a:lnTo>
                <a:lnTo>
                  <a:pt x="0" y="12655402"/>
                </a:lnTo>
                <a:lnTo>
                  <a:pt x="0" y="0"/>
                </a:lnTo>
                <a:close/>
              </a:path>
            </a:pathLst>
          </a:custGeom>
          <a:blipFill>
            <a:blip r:embed="rId3"/>
            <a:stretch>
              <a:fillRect l="0" t="0" r="0" b="0"/>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14</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8967" y="-1550751"/>
            <a:ext cx="21034065" cy="13388503"/>
          </a:xfrm>
          <a:custGeom>
            <a:avLst/>
            <a:gdLst/>
            <a:ahLst/>
            <a:cxnLst/>
            <a:rect r="r" b="b" t="t" l="l"/>
            <a:pathLst>
              <a:path h="13388503" w="21034065">
                <a:moveTo>
                  <a:pt x="0" y="0"/>
                </a:moveTo>
                <a:lnTo>
                  <a:pt x="21034065" y="0"/>
                </a:lnTo>
                <a:lnTo>
                  <a:pt x="21034065" y="13388502"/>
                </a:lnTo>
                <a:lnTo>
                  <a:pt x="0" y="13388502"/>
                </a:lnTo>
                <a:lnTo>
                  <a:pt x="0" y="0"/>
                </a:lnTo>
                <a:close/>
              </a:path>
            </a:pathLst>
          </a:custGeom>
          <a:blipFill>
            <a:blip r:embed="rId3"/>
            <a:stretch>
              <a:fillRect l="0" t="-2433" r="0" b="-2433"/>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23452" t="0" r="-83846" b="0"/>
            </a:stretch>
          </a:blipFill>
        </p:spPr>
      </p:sp>
      <p:sp>
        <p:nvSpPr>
          <p:cNvPr name="TextBox 3" id="3"/>
          <p:cNvSpPr txBox="true"/>
          <p:nvPr/>
        </p:nvSpPr>
        <p:spPr>
          <a:xfrm rot="0">
            <a:off x="8605984" y="691761"/>
            <a:ext cx="8653316" cy="8770128"/>
          </a:xfrm>
          <a:prstGeom prst="rect">
            <a:avLst/>
          </a:prstGeom>
        </p:spPr>
        <p:txBody>
          <a:bodyPr anchor="t" rtlCol="false" tIns="0" lIns="0" bIns="0" rIns="0">
            <a:spAutoFit/>
          </a:bodyPr>
          <a:lstStyle/>
          <a:p>
            <a:pPr algn="ctr">
              <a:lnSpc>
                <a:spcPts val="6957"/>
              </a:lnSpc>
            </a:pPr>
            <a:r>
              <a:rPr lang="en-US" sz="4969">
                <a:solidFill>
                  <a:srgbClr val="222155"/>
                </a:solidFill>
                <a:latin typeface="Filson Soft 4"/>
                <a:ea typeface="Filson Soft 4"/>
                <a:cs typeface="Filson Soft 4"/>
                <a:sym typeface="Filson Soft 4"/>
              </a:rPr>
              <a:t>Parenting an adopted or guardian child can be different from parenting a child who was born into your family.</a:t>
            </a:r>
          </a:p>
          <a:p>
            <a:pPr algn="ctr">
              <a:lnSpc>
                <a:spcPts val="6957"/>
              </a:lnSpc>
            </a:pPr>
          </a:p>
          <a:p>
            <a:pPr algn="ctr">
              <a:lnSpc>
                <a:spcPts val="6957"/>
              </a:lnSpc>
            </a:pPr>
            <a:r>
              <a:rPr lang="en-US" sz="4969">
                <a:solidFill>
                  <a:srgbClr val="222155"/>
                </a:solidFill>
                <a:latin typeface="Filson Soft 4"/>
                <a:ea typeface="Filson Soft 4"/>
                <a:cs typeface="Filson Soft 4"/>
                <a:sym typeface="Filson Soft 4"/>
              </a:rPr>
              <a:t>These differences are real and important, and we will discuss them throughout this session.</a:t>
            </a:r>
          </a:p>
        </p:txBody>
      </p:sp>
      <p:sp>
        <p:nvSpPr>
          <p:cNvPr name="TextBox 4" id="4"/>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16</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23452" t="0" r="-83846" b="0"/>
            </a:stretch>
          </a:blipFill>
        </p:spPr>
      </p:sp>
      <p:sp>
        <p:nvSpPr>
          <p:cNvPr name="TextBox 3" id="3"/>
          <p:cNvSpPr txBox="true"/>
          <p:nvPr/>
        </p:nvSpPr>
        <p:spPr>
          <a:xfrm rot="0">
            <a:off x="7834128" y="503801"/>
            <a:ext cx="9699687" cy="9146048"/>
          </a:xfrm>
          <a:prstGeom prst="rect">
            <a:avLst/>
          </a:prstGeom>
        </p:spPr>
        <p:txBody>
          <a:bodyPr anchor="t" rtlCol="false" tIns="0" lIns="0" bIns="0" rIns="0">
            <a:spAutoFit/>
          </a:bodyPr>
          <a:lstStyle/>
          <a:p>
            <a:pPr algn="l" marL="1116068" indent="-558034" lvl="1">
              <a:lnSpc>
                <a:spcPts val="7237"/>
              </a:lnSpc>
              <a:buFont typeface="Arial"/>
              <a:buChar char="•"/>
            </a:pPr>
            <a:r>
              <a:rPr lang="en-US" sz="5169">
                <a:solidFill>
                  <a:srgbClr val="222155"/>
                </a:solidFill>
                <a:latin typeface="Filson Soft 4"/>
                <a:ea typeface="Filson Soft 4"/>
                <a:cs typeface="Filson Soft 4"/>
                <a:sym typeface="Filson Soft 4"/>
              </a:rPr>
              <a:t>Normal feelings of grief and loss.</a:t>
            </a:r>
          </a:p>
          <a:p>
            <a:pPr algn="l">
              <a:lnSpc>
                <a:spcPts val="7237"/>
              </a:lnSpc>
            </a:pPr>
          </a:p>
          <a:p>
            <a:pPr algn="l" marL="1116068" indent="-558034" lvl="1">
              <a:lnSpc>
                <a:spcPts val="7237"/>
              </a:lnSpc>
              <a:buFont typeface="Arial"/>
              <a:buChar char="•"/>
            </a:pPr>
            <a:r>
              <a:rPr lang="en-US" sz="5169">
                <a:solidFill>
                  <a:srgbClr val="222155"/>
                </a:solidFill>
                <a:latin typeface="Filson Soft 4"/>
                <a:ea typeface="Filson Soft 4"/>
                <a:cs typeface="Filson Soft 4"/>
                <a:sym typeface="Filson Soft 4"/>
              </a:rPr>
              <a:t>Respecting your child’s story and feelings.</a:t>
            </a:r>
          </a:p>
          <a:p>
            <a:pPr algn="l">
              <a:lnSpc>
                <a:spcPts val="7237"/>
              </a:lnSpc>
            </a:pPr>
          </a:p>
          <a:p>
            <a:pPr algn="l" marL="1116068" indent="-558034" lvl="1">
              <a:lnSpc>
                <a:spcPts val="7237"/>
              </a:lnSpc>
              <a:buFont typeface="Arial"/>
              <a:buChar char="•"/>
            </a:pPr>
            <a:r>
              <a:rPr lang="en-US" sz="5169">
                <a:solidFill>
                  <a:srgbClr val="222155"/>
                </a:solidFill>
                <a:latin typeface="Filson Soft 4"/>
                <a:ea typeface="Filson Soft 4"/>
                <a:cs typeface="Filson Soft 4"/>
                <a:sym typeface="Filson Soft 4"/>
              </a:rPr>
              <a:t>Parenting in a way that helps your child heal,  called therapeutic parenting. </a:t>
            </a:r>
          </a:p>
        </p:txBody>
      </p:sp>
      <p:sp>
        <p:nvSpPr>
          <p:cNvPr name="TextBox 4" id="4"/>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17</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04015"/>
            <a:ext cx="18620104" cy="11591015"/>
          </a:xfrm>
          <a:custGeom>
            <a:avLst/>
            <a:gdLst/>
            <a:ahLst/>
            <a:cxnLst/>
            <a:rect r="r" b="b" t="t" l="l"/>
            <a:pathLst>
              <a:path h="11591015" w="18620104">
                <a:moveTo>
                  <a:pt x="0" y="0"/>
                </a:moveTo>
                <a:lnTo>
                  <a:pt x="18620104" y="0"/>
                </a:lnTo>
                <a:lnTo>
                  <a:pt x="18620104" y="11591015"/>
                </a:lnTo>
                <a:lnTo>
                  <a:pt x="0" y="11591015"/>
                </a:lnTo>
                <a:lnTo>
                  <a:pt x="0" y="0"/>
                </a:lnTo>
                <a:close/>
              </a:path>
            </a:pathLst>
          </a:custGeom>
          <a:blipFill>
            <a:blip r:embed="rId2"/>
            <a:stretch>
              <a:fillRect l="0" t="0" r="0" b="0"/>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18</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6052" y="-1304015"/>
            <a:ext cx="18620104" cy="11591015"/>
          </a:xfrm>
          <a:custGeom>
            <a:avLst/>
            <a:gdLst/>
            <a:ahLst/>
            <a:cxnLst/>
            <a:rect r="r" b="b" t="t" l="l"/>
            <a:pathLst>
              <a:path h="11591015" w="18620104">
                <a:moveTo>
                  <a:pt x="0" y="0"/>
                </a:moveTo>
                <a:lnTo>
                  <a:pt x="18620104" y="0"/>
                </a:lnTo>
                <a:lnTo>
                  <a:pt x="18620104" y="11591015"/>
                </a:lnTo>
                <a:lnTo>
                  <a:pt x="0" y="11591015"/>
                </a:lnTo>
                <a:lnTo>
                  <a:pt x="0" y="0"/>
                </a:lnTo>
                <a:close/>
              </a:path>
            </a:pathLst>
          </a:custGeom>
          <a:blipFill>
            <a:blip r:embed="rId2"/>
            <a:stretch>
              <a:fillRect l="0" t="0" r="0" b="0"/>
            </a:stretch>
          </a:blipFill>
        </p:spPr>
      </p:sp>
      <p:grpSp>
        <p:nvGrpSpPr>
          <p:cNvPr name="Group 3" id="3"/>
          <p:cNvGrpSpPr/>
          <p:nvPr/>
        </p:nvGrpSpPr>
        <p:grpSpPr>
          <a:xfrm rot="0">
            <a:off x="450555" y="415504"/>
            <a:ext cx="8859497" cy="9455992"/>
            <a:chOff x="0" y="0"/>
            <a:chExt cx="2333366" cy="2490467"/>
          </a:xfrm>
        </p:grpSpPr>
        <p:sp>
          <p:nvSpPr>
            <p:cNvPr name="Freeform 4" id="4"/>
            <p:cNvSpPr/>
            <p:nvPr/>
          </p:nvSpPr>
          <p:spPr>
            <a:xfrm flipH="false" flipV="false" rot="0">
              <a:off x="0" y="0"/>
              <a:ext cx="2333366" cy="2490467"/>
            </a:xfrm>
            <a:custGeom>
              <a:avLst/>
              <a:gdLst/>
              <a:ahLst/>
              <a:cxnLst/>
              <a:rect r="r" b="b" t="t" l="l"/>
              <a:pathLst>
                <a:path h="2490467" w="2333366">
                  <a:moveTo>
                    <a:pt x="44567" y="0"/>
                  </a:moveTo>
                  <a:lnTo>
                    <a:pt x="2288799" y="0"/>
                  </a:lnTo>
                  <a:cubicBezTo>
                    <a:pt x="2300619" y="0"/>
                    <a:pt x="2311954" y="4695"/>
                    <a:pt x="2320312" y="13053"/>
                  </a:cubicBezTo>
                  <a:cubicBezTo>
                    <a:pt x="2328670" y="21411"/>
                    <a:pt x="2333366" y="32747"/>
                    <a:pt x="2333366" y="44567"/>
                  </a:cubicBezTo>
                  <a:lnTo>
                    <a:pt x="2333366" y="2445900"/>
                  </a:lnTo>
                  <a:cubicBezTo>
                    <a:pt x="2333366" y="2457720"/>
                    <a:pt x="2328670" y="2469056"/>
                    <a:pt x="2320312" y="2477414"/>
                  </a:cubicBezTo>
                  <a:cubicBezTo>
                    <a:pt x="2311954" y="2485772"/>
                    <a:pt x="2300619" y="2490467"/>
                    <a:pt x="2288799" y="2490467"/>
                  </a:cubicBezTo>
                  <a:lnTo>
                    <a:pt x="44567" y="2490467"/>
                  </a:lnTo>
                  <a:cubicBezTo>
                    <a:pt x="32747" y="2490467"/>
                    <a:pt x="21411" y="2485772"/>
                    <a:pt x="13053" y="2477414"/>
                  </a:cubicBezTo>
                  <a:cubicBezTo>
                    <a:pt x="4695" y="2469056"/>
                    <a:pt x="0" y="2457720"/>
                    <a:pt x="0" y="2445900"/>
                  </a:cubicBezTo>
                  <a:lnTo>
                    <a:pt x="0" y="44567"/>
                  </a:lnTo>
                  <a:cubicBezTo>
                    <a:pt x="0" y="32747"/>
                    <a:pt x="4695" y="21411"/>
                    <a:pt x="13053" y="13053"/>
                  </a:cubicBezTo>
                  <a:cubicBezTo>
                    <a:pt x="21411" y="4695"/>
                    <a:pt x="32747" y="0"/>
                    <a:pt x="44567" y="0"/>
                  </a:cubicBezTo>
                  <a:close/>
                </a:path>
              </a:pathLst>
            </a:custGeom>
            <a:solidFill>
              <a:srgbClr val="E7BD43"/>
            </a:solidFill>
          </p:spPr>
        </p:sp>
        <p:sp>
          <p:nvSpPr>
            <p:cNvPr name="TextBox 5" id="5"/>
            <p:cNvSpPr txBox="true"/>
            <p:nvPr/>
          </p:nvSpPr>
          <p:spPr>
            <a:xfrm>
              <a:off x="0" y="-47625"/>
              <a:ext cx="2333366" cy="2538092"/>
            </a:xfrm>
            <a:prstGeom prst="rect">
              <a:avLst/>
            </a:prstGeom>
          </p:spPr>
          <p:txBody>
            <a:bodyPr anchor="ctr" rtlCol="false" tIns="50800" lIns="50800" bIns="50800" rIns="50800"/>
            <a:lstStyle/>
            <a:p>
              <a:pPr algn="ctr">
                <a:lnSpc>
                  <a:spcPts val="2520"/>
                </a:lnSpc>
              </a:pPr>
            </a:p>
          </p:txBody>
        </p:sp>
      </p:grpSp>
      <p:sp>
        <p:nvSpPr>
          <p:cNvPr name="TextBox 6" id="6"/>
          <p:cNvSpPr txBox="true"/>
          <p:nvPr/>
        </p:nvSpPr>
        <p:spPr>
          <a:xfrm rot="0">
            <a:off x="624843" y="714375"/>
            <a:ext cx="8685209" cy="9750139"/>
          </a:xfrm>
          <a:prstGeom prst="rect">
            <a:avLst/>
          </a:prstGeom>
        </p:spPr>
        <p:txBody>
          <a:bodyPr anchor="t" rtlCol="false" tIns="0" lIns="0" bIns="0" rIns="0">
            <a:spAutoFit/>
          </a:bodyPr>
          <a:lstStyle/>
          <a:p>
            <a:pPr algn="l">
              <a:lnSpc>
                <a:spcPts val="5039"/>
              </a:lnSpc>
            </a:pPr>
            <a:r>
              <a:rPr lang="en-US" sz="3599">
                <a:solidFill>
                  <a:srgbClr val="FFFFFF"/>
                </a:solidFill>
                <a:latin typeface="Filson Soft 4"/>
                <a:ea typeface="Filson Soft 4"/>
                <a:cs typeface="Filson Soft 4"/>
                <a:sym typeface="Filson Soft 4"/>
              </a:rPr>
              <a:t>Sometimes a person you care about is not with you, but you still think about them a lot. </a:t>
            </a:r>
          </a:p>
          <a:p>
            <a:pPr algn="l">
              <a:lnSpc>
                <a:spcPts val="5039"/>
              </a:lnSpc>
            </a:pPr>
          </a:p>
          <a:p>
            <a:pPr algn="l">
              <a:lnSpc>
                <a:spcPts val="5039"/>
              </a:lnSpc>
            </a:pPr>
            <a:r>
              <a:rPr lang="en-US" sz="3599">
                <a:solidFill>
                  <a:srgbClr val="FFFFFF"/>
                </a:solidFill>
                <a:latin typeface="Filson Soft 4"/>
                <a:ea typeface="Filson Soft 4"/>
                <a:cs typeface="Filson Soft 4"/>
                <a:sym typeface="Filson Soft 4"/>
              </a:rPr>
              <a:t>This might be:</a:t>
            </a:r>
          </a:p>
          <a:p>
            <a:pPr algn="l" marL="777238" indent="-388619" lvl="1">
              <a:lnSpc>
                <a:spcPts val="5039"/>
              </a:lnSpc>
              <a:buFont typeface="Arial"/>
              <a:buChar char="•"/>
            </a:pPr>
            <a:r>
              <a:rPr lang="en-US" sz="3599">
                <a:solidFill>
                  <a:srgbClr val="FFFFFF"/>
                </a:solidFill>
                <a:latin typeface="Filson Soft 4"/>
                <a:ea typeface="Filson Soft 4"/>
                <a:cs typeface="Filson Soft 4"/>
                <a:sym typeface="Filson Soft 4"/>
              </a:rPr>
              <a:t>A birth parent after adoption.</a:t>
            </a:r>
          </a:p>
          <a:p>
            <a:pPr algn="l">
              <a:lnSpc>
                <a:spcPts val="5039"/>
              </a:lnSpc>
            </a:pPr>
          </a:p>
          <a:p>
            <a:pPr algn="l" marL="777238" indent="-388619" lvl="1">
              <a:lnSpc>
                <a:spcPts val="5039"/>
              </a:lnSpc>
              <a:buFont typeface="Arial"/>
              <a:buChar char="•"/>
            </a:pPr>
            <a:r>
              <a:rPr lang="en-US" sz="3599">
                <a:solidFill>
                  <a:srgbClr val="FFFFFF"/>
                </a:solidFill>
                <a:latin typeface="Filson Soft 4"/>
                <a:ea typeface="Filson Soft 4"/>
                <a:cs typeface="Filson Soft 4"/>
                <a:sym typeface="Filson Soft 4"/>
              </a:rPr>
              <a:t>A person that is there in the room, but unable to connect emotionally. (Someone who might be struggling with drugs or alcohol.)</a:t>
            </a:r>
          </a:p>
          <a:p>
            <a:pPr algn="l">
              <a:lnSpc>
                <a:spcPts val="5039"/>
              </a:lnSpc>
            </a:pPr>
          </a:p>
          <a:p>
            <a:pPr algn="l">
              <a:lnSpc>
                <a:spcPts val="5039"/>
              </a:lnSpc>
            </a:pPr>
            <a:r>
              <a:rPr lang="en-US" sz="3599">
                <a:solidFill>
                  <a:srgbClr val="FFFFFF"/>
                </a:solidFill>
                <a:latin typeface="Filson Soft 4"/>
                <a:ea typeface="Filson Soft 4"/>
                <a:cs typeface="Filson Soft 4"/>
                <a:sym typeface="Filson Soft 4"/>
              </a:rPr>
              <a:t>This confusing kind of loss is called ambiguous loss. </a:t>
            </a:r>
          </a:p>
          <a:p>
            <a:pPr algn="l">
              <a:lnSpc>
                <a:spcPts val="6104"/>
              </a:lnSpc>
            </a:pPr>
          </a:p>
        </p:txBody>
      </p:sp>
      <p:sp>
        <p:nvSpPr>
          <p:cNvPr name="TextBox 7" id="7"/>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0" y="0"/>
            <a:ext cx="7211021" cy="10287000"/>
          </a:xfrm>
          <a:custGeom>
            <a:avLst/>
            <a:gdLst/>
            <a:ahLst/>
            <a:cxnLst/>
            <a:rect r="r" b="b" t="t" l="l"/>
            <a:pathLst>
              <a:path h="10287000" w="7211021">
                <a:moveTo>
                  <a:pt x="0" y="0"/>
                </a:moveTo>
                <a:lnTo>
                  <a:pt x="7211021" y="0"/>
                </a:lnTo>
                <a:lnTo>
                  <a:pt x="7211021" y="10287000"/>
                </a:lnTo>
                <a:lnTo>
                  <a:pt x="0" y="10287000"/>
                </a:lnTo>
                <a:lnTo>
                  <a:pt x="0" y="0"/>
                </a:lnTo>
                <a:close/>
              </a:path>
            </a:pathLst>
          </a:custGeom>
          <a:blipFill>
            <a:blip r:embed="rId5"/>
            <a:stretch>
              <a:fillRect l="-3444" t="0" r="-5866" b="0"/>
            </a:stretch>
          </a:blipFill>
        </p:spPr>
      </p:sp>
      <p:sp>
        <p:nvSpPr>
          <p:cNvPr name="Freeform 4" id="4"/>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6"/>
            <a:stretch>
              <a:fillRect l="0" t="0" r="0" b="0"/>
            </a:stretch>
          </a:blipFill>
        </p:spPr>
      </p:sp>
      <p:sp>
        <p:nvSpPr>
          <p:cNvPr name="TextBox 5" id="5"/>
          <p:cNvSpPr txBox="true"/>
          <p:nvPr/>
        </p:nvSpPr>
        <p:spPr>
          <a:xfrm rot="0">
            <a:off x="7789986" y="519091"/>
            <a:ext cx="10139521" cy="8334374"/>
          </a:xfrm>
          <a:prstGeom prst="rect">
            <a:avLst/>
          </a:prstGeom>
        </p:spPr>
        <p:txBody>
          <a:bodyPr anchor="t" rtlCol="false" tIns="0" lIns="0" bIns="0" rIns="0">
            <a:spAutoFit/>
          </a:bodyPr>
          <a:lstStyle/>
          <a:p>
            <a:pPr algn="ctr">
              <a:lnSpc>
                <a:spcPts val="6599"/>
              </a:lnSpc>
              <a:spcBef>
                <a:spcPct val="0"/>
              </a:spcBef>
            </a:pPr>
            <a:r>
              <a:rPr lang="en-US" sz="5999" spc="-119">
                <a:solidFill>
                  <a:srgbClr val="3B51A3"/>
                </a:solidFill>
                <a:latin typeface="Filson Soft 2"/>
                <a:ea typeface="Filson Soft 2"/>
                <a:cs typeface="Filson Soft 2"/>
                <a:sym typeface="Filson Soft 2"/>
              </a:rPr>
              <a:t>Welcome and congratulations on building your family through adoption or guardianship!</a:t>
            </a:r>
          </a:p>
          <a:p>
            <a:pPr algn="ctr">
              <a:lnSpc>
                <a:spcPts val="6599"/>
              </a:lnSpc>
              <a:spcBef>
                <a:spcPct val="0"/>
              </a:spcBef>
            </a:pPr>
          </a:p>
          <a:p>
            <a:pPr algn="ctr">
              <a:lnSpc>
                <a:spcPts val="6599"/>
              </a:lnSpc>
              <a:spcBef>
                <a:spcPct val="0"/>
              </a:spcBef>
            </a:pPr>
            <a:r>
              <a:rPr lang="en-US" sz="5999" spc="-119">
                <a:solidFill>
                  <a:srgbClr val="3B51A3"/>
                </a:solidFill>
                <a:latin typeface="Filson Soft 2"/>
                <a:ea typeface="Filson Soft 2"/>
                <a:cs typeface="Filson Soft 2"/>
                <a:sym typeface="Filson Soft 2"/>
              </a:rPr>
              <a:t> You’re creating a family that’s uniquely yours, and Harmony is here to support you every step of the way.</a:t>
            </a:r>
          </a:p>
        </p:txBody>
      </p:sp>
      <p:sp>
        <p:nvSpPr>
          <p:cNvPr name="TextBox 6" id="6"/>
          <p:cNvSpPr txBox="true"/>
          <p:nvPr/>
        </p:nvSpPr>
        <p:spPr>
          <a:xfrm rot="0">
            <a:off x="17839268" y="9589731"/>
            <a:ext cx="152400" cy="219075"/>
          </a:xfrm>
          <a:prstGeom prst="rect">
            <a:avLst/>
          </a:prstGeom>
        </p:spPr>
        <p:txBody>
          <a:bodyPr anchor="t" rtlCol="false" tIns="0" lIns="0" bIns="0" rIns="0" wrap="none">
            <a:spAutoFit/>
          </a:bodyPr>
          <a:lstStyle/>
          <a:p>
            <a:pPr algn="ctr">
              <a:lnSpc>
                <a:spcPts val="3359"/>
              </a:lnSpc>
              <a:spcBef>
                <a:spcPct val="0"/>
              </a:spcBef>
            </a:pPr>
            <a:r>
              <a:rPr lang="en-US" sz="2399">
                <a:solidFill>
                  <a:srgbClr val="3B51A3"/>
                </a:solidFill>
                <a:latin typeface="Filson Soft 1"/>
                <a:ea typeface="Filson Soft 1"/>
                <a:cs typeface="Filson Soft 1"/>
                <a:sym typeface="Filson Soft 1"/>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04015"/>
            <a:ext cx="18620104" cy="11591015"/>
          </a:xfrm>
          <a:custGeom>
            <a:avLst/>
            <a:gdLst/>
            <a:ahLst/>
            <a:cxnLst/>
            <a:rect r="r" b="b" t="t" l="l"/>
            <a:pathLst>
              <a:path h="11591015" w="18620104">
                <a:moveTo>
                  <a:pt x="0" y="0"/>
                </a:moveTo>
                <a:lnTo>
                  <a:pt x="18620104" y="0"/>
                </a:lnTo>
                <a:lnTo>
                  <a:pt x="18620104" y="11591015"/>
                </a:lnTo>
                <a:lnTo>
                  <a:pt x="0" y="11591015"/>
                </a:lnTo>
                <a:lnTo>
                  <a:pt x="0" y="0"/>
                </a:lnTo>
                <a:close/>
              </a:path>
            </a:pathLst>
          </a:custGeom>
          <a:blipFill>
            <a:blip r:embed="rId2"/>
            <a:stretch>
              <a:fillRect l="0" t="0" r="0" b="0"/>
            </a:stretch>
          </a:blipFill>
        </p:spPr>
      </p:sp>
      <p:grpSp>
        <p:nvGrpSpPr>
          <p:cNvPr name="Group 3" id="3"/>
          <p:cNvGrpSpPr/>
          <p:nvPr/>
        </p:nvGrpSpPr>
        <p:grpSpPr>
          <a:xfrm rot="0">
            <a:off x="9144000" y="756241"/>
            <a:ext cx="8115300" cy="8502059"/>
            <a:chOff x="0" y="0"/>
            <a:chExt cx="2137363" cy="2239225"/>
          </a:xfrm>
        </p:grpSpPr>
        <p:sp>
          <p:nvSpPr>
            <p:cNvPr name="Freeform 4" id="4"/>
            <p:cNvSpPr/>
            <p:nvPr/>
          </p:nvSpPr>
          <p:spPr>
            <a:xfrm flipH="false" flipV="false" rot="0">
              <a:off x="0" y="0"/>
              <a:ext cx="2137363" cy="2239226"/>
            </a:xfrm>
            <a:custGeom>
              <a:avLst/>
              <a:gdLst/>
              <a:ahLst/>
              <a:cxnLst/>
              <a:rect r="r" b="b" t="t" l="l"/>
              <a:pathLst>
                <a:path h="2239226" w="2137363">
                  <a:moveTo>
                    <a:pt x="48654" y="0"/>
                  </a:moveTo>
                  <a:lnTo>
                    <a:pt x="2088710" y="0"/>
                  </a:lnTo>
                  <a:cubicBezTo>
                    <a:pt x="2115580" y="0"/>
                    <a:pt x="2137363" y="21783"/>
                    <a:pt x="2137363" y="48654"/>
                  </a:cubicBezTo>
                  <a:lnTo>
                    <a:pt x="2137363" y="2190572"/>
                  </a:lnTo>
                  <a:cubicBezTo>
                    <a:pt x="2137363" y="2217443"/>
                    <a:pt x="2115580" y="2239226"/>
                    <a:pt x="2088710" y="2239226"/>
                  </a:cubicBezTo>
                  <a:lnTo>
                    <a:pt x="48654" y="2239226"/>
                  </a:lnTo>
                  <a:cubicBezTo>
                    <a:pt x="21783" y="2239226"/>
                    <a:pt x="0" y="2217443"/>
                    <a:pt x="0" y="2190572"/>
                  </a:cubicBezTo>
                  <a:lnTo>
                    <a:pt x="0" y="48654"/>
                  </a:lnTo>
                  <a:cubicBezTo>
                    <a:pt x="0" y="21783"/>
                    <a:pt x="21783" y="0"/>
                    <a:pt x="48654" y="0"/>
                  </a:cubicBezTo>
                  <a:close/>
                </a:path>
              </a:pathLst>
            </a:custGeom>
            <a:solidFill>
              <a:srgbClr val="E7BD43"/>
            </a:solidFill>
          </p:spPr>
        </p:sp>
        <p:sp>
          <p:nvSpPr>
            <p:cNvPr name="TextBox 5" id="5"/>
            <p:cNvSpPr txBox="true"/>
            <p:nvPr/>
          </p:nvSpPr>
          <p:spPr>
            <a:xfrm>
              <a:off x="0" y="-57150"/>
              <a:ext cx="2137363" cy="2296375"/>
            </a:xfrm>
            <a:prstGeom prst="rect">
              <a:avLst/>
            </a:prstGeom>
          </p:spPr>
          <p:txBody>
            <a:bodyPr anchor="ctr" rtlCol="false" tIns="50800" lIns="50800" bIns="50800" rIns="50800"/>
            <a:lstStyle/>
            <a:p>
              <a:pPr algn="ctr">
                <a:lnSpc>
                  <a:spcPts val="2800"/>
                </a:lnSpc>
              </a:pPr>
            </a:p>
          </p:txBody>
        </p:sp>
      </p:grpSp>
      <p:sp>
        <p:nvSpPr>
          <p:cNvPr name="TextBox 6" id="6"/>
          <p:cNvSpPr txBox="true"/>
          <p:nvPr/>
        </p:nvSpPr>
        <p:spPr>
          <a:xfrm rot="0">
            <a:off x="9310052" y="-95250"/>
            <a:ext cx="7770604" cy="9040414"/>
          </a:xfrm>
          <a:prstGeom prst="rect">
            <a:avLst/>
          </a:prstGeom>
        </p:spPr>
        <p:txBody>
          <a:bodyPr anchor="t" rtlCol="false" tIns="0" lIns="0" bIns="0" rIns="0">
            <a:spAutoFit/>
          </a:bodyPr>
          <a:lstStyle/>
          <a:p>
            <a:pPr algn="ctr">
              <a:lnSpc>
                <a:spcPts val="5289"/>
              </a:lnSpc>
              <a:spcBef>
                <a:spcPct val="0"/>
              </a:spcBef>
            </a:pPr>
          </a:p>
          <a:p>
            <a:pPr algn="ctr">
              <a:lnSpc>
                <a:spcPts val="5289"/>
              </a:lnSpc>
              <a:spcBef>
                <a:spcPct val="0"/>
              </a:spcBef>
            </a:pPr>
          </a:p>
          <a:p>
            <a:pPr algn="ctr">
              <a:lnSpc>
                <a:spcPts val="6129"/>
              </a:lnSpc>
              <a:spcBef>
                <a:spcPct val="0"/>
              </a:spcBef>
            </a:pPr>
            <a:r>
              <a:rPr lang="en-US" b="true" sz="4378">
                <a:solidFill>
                  <a:srgbClr val="FFFFFF"/>
                </a:solidFill>
                <a:latin typeface="Filson Soft 4"/>
                <a:ea typeface="Filson Soft 4"/>
                <a:cs typeface="Filson Soft 4"/>
                <a:sym typeface="Filson Soft 4"/>
              </a:rPr>
              <a:t>Hidden grief means having a loss that most people do not see or talk about.</a:t>
            </a:r>
          </a:p>
          <a:p>
            <a:pPr algn="ctr">
              <a:lnSpc>
                <a:spcPts val="6129"/>
              </a:lnSpc>
              <a:spcBef>
                <a:spcPct val="0"/>
              </a:spcBef>
            </a:pPr>
          </a:p>
          <a:p>
            <a:pPr algn="ctr">
              <a:lnSpc>
                <a:spcPts val="6129"/>
              </a:lnSpc>
              <a:spcBef>
                <a:spcPct val="0"/>
              </a:spcBef>
            </a:pPr>
            <a:r>
              <a:rPr lang="en-US" b="true" sz="4378">
                <a:solidFill>
                  <a:srgbClr val="FFFFFF"/>
                </a:solidFill>
                <a:latin typeface="Filson Soft 4"/>
                <a:ea typeface="Filson Soft 4"/>
                <a:cs typeface="Filson Soft 4"/>
                <a:sym typeface="Filson Soft 4"/>
              </a:rPr>
              <a:t>Sometimes others do not understand why you are sad, but the loss still hurts. </a:t>
            </a:r>
          </a:p>
          <a:p>
            <a:pPr algn="ctr">
              <a:lnSpc>
                <a:spcPts val="6129"/>
              </a:lnSpc>
              <a:spcBef>
                <a:spcPct val="0"/>
              </a:spcBef>
            </a:pPr>
          </a:p>
          <a:p>
            <a:pPr algn="ctr">
              <a:lnSpc>
                <a:spcPts val="6129"/>
              </a:lnSpc>
              <a:spcBef>
                <a:spcPct val="0"/>
              </a:spcBef>
            </a:pPr>
            <a:r>
              <a:rPr lang="en-US" b="true" sz="4378">
                <a:solidFill>
                  <a:srgbClr val="FFFFFF"/>
                </a:solidFill>
                <a:latin typeface="Filson Soft 4"/>
                <a:ea typeface="Filson Soft 4"/>
                <a:cs typeface="Filson Soft 4"/>
                <a:sym typeface="Filson Soft 4"/>
              </a:rPr>
              <a:t>Professionals may call this disenfranchiesd grief. </a:t>
            </a:r>
          </a:p>
        </p:txBody>
      </p:sp>
      <p:sp>
        <p:nvSpPr>
          <p:cNvPr name="TextBox 7" id="7"/>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70936" y="208652"/>
            <a:ext cx="17546129" cy="9869696"/>
          </a:xfrm>
          <a:prstGeom prst="rect">
            <a:avLst/>
          </a:prstGeom>
        </p:spPr>
      </p:pic>
      <p:sp>
        <p:nvSpPr>
          <p:cNvPr name="TextBox 3" id="3"/>
          <p:cNvSpPr txBox="true"/>
          <p:nvPr/>
        </p:nvSpPr>
        <p:spPr>
          <a:xfrm rot="0">
            <a:off x="17917064" y="9928225"/>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83950" y="833404"/>
            <a:ext cx="17247728" cy="8684453"/>
          </a:xfrm>
          <a:prstGeom prst="rect">
            <a:avLst/>
          </a:prstGeom>
        </p:spPr>
      </p:pic>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9289" y="0"/>
            <a:ext cx="19527289" cy="11993617"/>
          </a:xfrm>
          <a:custGeom>
            <a:avLst/>
            <a:gdLst/>
            <a:ahLst/>
            <a:cxnLst/>
            <a:rect r="r" b="b" t="t" l="l"/>
            <a:pathLst>
              <a:path h="11993617" w="19527289">
                <a:moveTo>
                  <a:pt x="0" y="0"/>
                </a:moveTo>
                <a:lnTo>
                  <a:pt x="19527289" y="0"/>
                </a:lnTo>
                <a:lnTo>
                  <a:pt x="19527289" y="11993617"/>
                </a:lnTo>
                <a:lnTo>
                  <a:pt x="0" y="11993617"/>
                </a:lnTo>
                <a:lnTo>
                  <a:pt x="0" y="0"/>
                </a:lnTo>
                <a:close/>
              </a:path>
            </a:pathLst>
          </a:custGeom>
          <a:blipFill>
            <a:blip r:embed="rId2"/>
            <a:stretch>
              <a:fillRect l="0" t="-3244" r="0" b="-5230"/>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1028700" y="574490"/>
            <a:ext cx="13802301" cy="9359265"/>
          </a:xfrm>
          <a:prstGeom prst="rect">
            <a:avLst/>
          </a:prstGeom>
        </p:spPr>
        <p:txBody>
          <a:bodyPr anchor="t" rtlCol="false" tIns="0" lIns="0" bIns="0" rIns="0">
            <a:spAutoFit/>
          </a:bodyPr>
          <a:lstStyle/>
          <a:p>
            <a:pPr algn="l">
              <a:lnSpc>
                <a:spcPts val="8189"/>
              </a:lnSpc>
            </a:pPr>
            <a:r>
              <a:rPr lang="en-US" sz="6299" b="true">
                <a:solidFill>
                  <a:srgbClr val="3B51A3"/>
                </a:solidFill>
                <a:latin typeface="Filson Soft 2"/>
                <a:ea typeface="Filson Soft 2"/>
                <a:cs typeface="Filson Soft 2"/>
                <a:sym typeface="Filson Soft 2"/>
              </a:rPr>
              <a:t>Because adoptive and guardianship parenting can be different, it is normal to have worries and fears about this new role. </a:t>
            </a:r>
          </a:p>
          <a:p>
            <a:pPr algn="l">
              <a:lnSpc>
                <a:spcPts val="8189"/>
              </a:lnSpc>
            </a:pPr>
          </a:p>
          <a:p>
            <a:pPr algn="l">
              <a:lnSpc>
                <a:spcPts val="8189"/>
              </a:lnSpc>
            </a:pPr>
            <a:r>
              <a:rPr lang="en-US" sz="6299" b="true">
                <a:solidFill>
                  <a:srgbClr val="3B51A3"/>
                </a:solidFill>
                <a:latin typeface="Filson Soft 2"/>
                <a:ea typeface="Filson Soft 2"/>
                <a:cs typeface="Filson Soft 2"/>
                <a:sym typeface="Filson Soft 2"/>
              </a:rPr>
              <a:t>Having fears does not mean you are a bad parent. It means you care and want to be ready. </a:t>
            </a:r>
          </a:p>
        </p:txBody>
      </p:sp>
      <p:sp>
        <p:nvSpPr>
          <p:cNvPr name="Freeform 6" id="6"/>
          <p:cNvSpPr/>
          <p:nvPr/>
        </p:nvSpPr>
        <p:spPr>
          <a:xfrm flipH="false" flipV="false" rot="0">
            <a:off x="16103600" y="6913034"/>
            <a:ext cx="5283932" cy="5283932"/>
          </a:xfrm>
          <a:custGeom>
            <a:avLst/>
            <a:gdLst/>
            <a:ahLst/>
            <a:cxnLst/>
            <a:rect r="r" b="b" t="t" l="l"/>
            <a:pathLst>
              <a:path h="5283932" w="5283932">
                <a:moveTo>
                  <a:pt x="0" y="0"/>
                </a:moveTo>
                <a:lnTo>
                  <a:pt x="5283932" y="0"/>
                </a:lnTo>
                <a:lnTo>
                  <a:pt x="5283932" y="5283932"/>
                </a:lnTo>
                <a:lnTo>
                  <a:pt x="0" y="5283932"/>
                </a:lnTo>
                <a:lnTo>
                  <a:pt x="0" y="0"/>
                </a:lnTo>
                <a:close/>
              </a:path>
            </a:pathLst>
          </a:custGeom>
          <a:blipFill>
            <a:blip r:embed="rId3"/>
            <a:stretch>
              <a:fillRect l="0" t="0" r="0" b="0"/>
            </a:stretch>
          </a:blipFill>
        </p:spPr>
      </p:sp>
      <p:sp>
        <p:nvSpPr>
          <p:cNvPr name="TextBox 7" id="7"/>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39688"/>
            <a:ext cx="19234503" cy="11426688"/>
          </a:xfrm>
          <a:custGeom>
            <a:avLst/>
            <a:gdLst/>
            <a:ahLst/>
            <a:cxnLst/>
            <a:rect r="r" b="b" t="t" l="l"/>
            <a:pathLst>
              <a:path h="11426688" w="19234503">
                <a:moveTo>
                  <a:pt x="0" y="0"/>
                </a:moveTo>
                <a:lnTo>
                  <a:pt x="19234503" y="0"/>
                </a:lnTo>
                <a:lnTo>
                  <a:pt x="19234503" y="11426688"/>
                </a:lnTo>
                <a:lnTo>
                  <a:pt x="0" y="11426688"/>
                </a:lnTo>
                <a:lnTo>
                  <a:pt x="0" y="0"/>
                </a:lnTo>
                <a:close/>
              </a:path>
            </a:pathLst>
          </a:custGeom>
          <a:blipFill>
            <a:blip r:embed="rId2"/>
            <a:stretch>
              <a:fillRect l="-8643" t="0" r="-8643" b="-31536"/>
            </a:stretch>
          </a:blipFill>
        </p:spPr>
      </p:sp>
      <p:sp>
        <p:nvSpPr>
          <p:cNvPr name="TextBox 3" id="3"/>
          <p:cNvSpPr txBox="true"/>
          <p:nvPr/>
        </p:nvSpPr>
        <p:spPr>
          <a:xfrm rot="0">
            <a:off x="3899657" y="-257175"/>
            <a:ext cx="11435189" cy="6249651"/>
          </a:xfrm>
          <a:prstGeom prst="rect">
            <a:avLst/>
          </a:prstGeom>
        </p:spPr>
        <p:txBody>
          <a:bodyPr anchor="t" rtlCol="false" tIns="0" lIns="0" bIns="0" rIns="0">
            <a:spAutoFit/>
          </a:bodyPr>
          <a:lstStyle/>
          <a:p>
            <a:pPr algn="ctr">
              <a:lnSpc>
                <a:spcPts val="21178"/>
              </a:lnSpc>
            </a:pPr>
            <a:r>
              <a:rPr lang="en-US" sz="15127">
                <a:solidFill>
                  <a:srgbClr val="3B51A3"/>
                </a:solidFill>
                <a:latin typeface="Filson Soft 2"/>
                <a:ea typeface="Filson Soft 2"/>
                <a:cs typeface="Filson Soft 2"/>
                <a:sym typeface="Filson Soft 2"/>
              </a:rPr>
              <a:t>Common Fears</a:t>
            </a:r>
          </a:p>
        </p:txBody>
      </p:sp>
      <p:sp>
        <p:nvSpPr>
          <p:cNvPr name="TextBox 4" id="4"/>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26</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51451" t="0" r="-51451" b="0"/>
            </a:stretch>
          </a:blipFill>
        </p:spPr>
      </p:sp>
      <p:sp>
        <p:nvSpPr>
          <p:cNvPr name="Freeform 3" id="3"/>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401728" y="781050"/>
            <a:ext cx="8857572" cy="8823959"/>
          </a:xfrm>
          <a:prstGeom prst="rect">
            <a:avLst/>
          </a:prstGeom>
        </p:spPr>
        <p:txBody>
          <a:bodyPr anchor="t" rtlCol="false" tIns="0" lIns="0" bIns="0" rIns="0">
            <a:spAutoFit/>
          </a:bodyPr>
          <a:lstStyle/>
          <a:p>
            <a:pPr algn="l">
              <a:lnSpc>
                <a:spcPts val="6929"/>
              </a:lnSpc>
            </a:pPr>
            <a:r>
              <a:rPr lang="en-US" sz="6299">
                <a:solidFill>
                  <a:srgbClr val="3B51A3"/>
                </a:solidFill>
                <a:latin typeface="Filson Soft 4"/>
                <a:ea typeface="Filson Soft 4"/>
                <a:cs typeface="Filson Soft 4"/>
                <a:sym typeface="Filson Soft 4"/>
              </a:rPr>
              <a:t>Even if you have fears, you are never alone. </a:t>
            </a:r>
          </a:p>
          <a:p>
            <a:pPr algn="l">
              <a:lnSpc>
                <a:spcPts val="6929"/>
              </a:lnSpc>
            </a:pPr>
          </a:p>
          <a:p>
            <a:pPr algn="l">
              <a:lnSpc>
                <a:spcPts val="6929"/>
              </a:lnSpc>
            </a:pPr>
            <a:r>
              <a:rPr lang="en-US" sz="6299">
                <a:solidFill>
                  <a:srgbClr val="3B51A3"/>
                </a:solidFill>
                <a:latin typeface="Filson Soft 4"/>
                <a:ea typeface="Filson Soft 4"/>
                <a:cs typeface="Filson Soft 4"/>
                <a:sym typeface="Filson Soft 4"/>
              </a:rPr>
              <a:t>Support is available for you and your child, before and after adoption or guardianship. </a:t>
            </a:r>
          </a:p>
          <a:p>
            <a:pPr algn="l">
              <a:lnSpc>
                <a:spcPts val="6929"/>
              </a:lnSpc>
            </a:pPr>
          </a:p>
          <a:p>
            <a:pPr algn="l">
              <a:lnSpc>
                <a:spcPts val="6929"/>
              </a:lnSpc>
            </a:pPr>
          </a:p>
        </p:txBody>
      </p:sp>
      <p:sp>
        <p:nvSpPr>
          <p:cNvPr name="TextBox 5" id="5"/>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27</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4"/>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5"/>
            <a:stretch>
              <a:fillRect l="-8812" t="0" r="-8812" b="0"/>
            </a:stretch>
          </a:blipFill>
        </p:spPr>
      </p:sp>
      <p:sp>
        <p:nvSpPr>
          <p:cNvPr name="TextBox 14" id="14"/>
          <p:cNvSpPr txBox="true"/>
          <p:nvPr/>
        </p:nvSpPr>
        <p:spPr>
          <a:xfrm rot="0">
            <a:off x="5320634" y="2579525"/>
            <a:ext cx="5321966" cy="610524"/>
          </a:xfrm>
          <a:prstGeom prst="rect">
            <a:avLst/>
          </a:prstGeom>
        </p:spPr>
        <p:txBody>
          <a:bodyPr anchor="t" rtlCol="false" tIns="0" lIns="0" bIns="0" rIns="0">
            <a:spAutoFit/>
          </a:bodyPr>
          <a:lstStyle/>
          <a:p>
            <a:pPr algn="l">
              <a:lnSpc>
                <a:spcPts val="4780"/>
              </a:lnSpc>
            </a:pPr>
            <a:r>
              <a:rPr lang="en-US" sz="3677" b="true">
                <a:solidFill>
                  <a:srgbClr val="FFFFFF"/>
                </a:solidFill>
                <a:latin typeface="Filson Soft 2"/>
                <a:ea typeface="Filson Soft 2"/>
                <a:cs typeface="Filson Soft 2"/>
                <a:sym typeface="Filson Soft 2"/>
              </a:rPr>
              <a:t>When School Starts</a:t>
            </a:r>
          </a:p>
        </p:txBody>
      </p:sp>
      <p:sp>
        <p:nvSpPr>
          <p:cNvPr name="TextBox 15" id="15"/>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2"/>
                <a:ea typeface="Filson Soft 2"/>
                <a:cs typeface="Filson Soft 2"/>
                <a:sym typeface="Filson Soft 2"/>
              </a:rPr>
              <a:t>Adoptive/Guardian Families Often Need Support...</a:t>
            </a:r>
          </a:p>
        </p:txBody>
      </p:sp>
      <p:sp>
        <p:nvSpPr>
          <p:cNvPr name="TextBox 16" id="16"/>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28</a:t>
            </a:r>
          </a:p>
        </p:txBody>
      </p:sp>
      <p:sp>
        <p:nvSpPr>
          <p:cNvPr name="TextBox 17" id="17"/>
          <p:cNvSpPr txBox="true"/>
          <p:nvPr/>
        </p:nvSpPr>
        <p:spPr>
          <a:xfrm rot="0">
            <a:off x="5396834" y="3377277"/>
            <a:ext cx="5321966" cy="1766223"/>
          </a:xfrm>
          <a:prstGeom prst="rect">
            <a:avLst/>
          </a:prstGeom>
        </p:spPr>
        <p:txBody>
          <a:bodyPr anchor="t" rtlCol="false" tIns="0" lIns="0" bIns="0" rIns="0">
            <a:spAutoFit/>
          </a:bodyPr>
          <a:lstStyle/>
          <a:p>
            <a:pPr algn="l">
              <a:lnSpc>
                <a:spcPts val="3480"/>
              </a:lnSpc>
            </a:pPr>
            <a:r>
              <a:rPr lang="en-US" sz="2677">
                <a:solidFill>
                  <a:srgbClr val="FFFFFF"/>
                </a:solidFill>
                <a:latin typeface="Filson Soft 3"/>
                <a:ea typeface="Filson Soft 3"/>
                <a:cs typeface="Filson Soft 3"/>
                <a:sym typeface="Filson Soft 3"/>
              </a:rPr>
              <a:t>This is especially true for children who were exposed to drugs or alcohol before birth.</a:t>
            </a:r>
          </a:p>
          <a:p>
            <a:pPr algn="l">
              <a:lnSpc>
                <a:spcPts val="3480"/>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2"/>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3"/>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812" t="0" r="-8812" b="0"/>
            </a:stretch>
          </a:blipFill>
        </p:spPr>
      </p:sp>
      <p:sp>
        <p:nvSpPr>
          <p:cNvPr name="TextBox 14" id="14"/>
          <p:cNvSpPr txBox="true"/>
          <p:nvPr/>
        </p:nvSpPr>
        <p:spPr>
          <a:xfrm rot="0">
            <a:off x="5029200" y="6650206"/>
            <a:ext cx="5689600" cy="1082328"/>
          </a:xfrm>
          <a:prstGeom prst="rect">
            <a:avLst/>
          </a:prstGeom>
        </p:spPr>
        <p:txBody>
          <a:bodyPr anchor="t" rtlCol="false" tIns="0" lIns="0" bIns="0" rIns="0">
            <a:spAutoFit/>
          </a:bodyPr>
          <a:lstStyle/>
          <a:p>
            <a:pPr algn="ctr">
              <a:lnSpc>
                <a:spcPts val="4260"/>
              </a:lnSpc>
            </a:pPr>
            <a:r>
              <a:rPr lang="en-US" sz="3277" b="true">
                <a:solidFill>
                  <a:srgbClr val="FFFFFF"/>
                </a:solidFill>
                <a:latin typeface="Filson Soft 2"/>
                <a:ea typeface="Filson Soft 2"/>
                <a:cs typeface="Filson Soft 2"/>
                <a:sym typeface="Filson Soft 2"/>
              </a:rPr>
              <a:t>During the Tween and Teen Years</a:t>
            </a:r>
          </a:p>
        </p:txBody>
      </p:sp>
      <p:sp>
        <p:nvSpPr>
          <p:cNvPr name="TextBox 15" id="15"/>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2"/>
                <a:ea typeface="Filson Soft 2"/>
                <a:cs typeface="Filson Soft 2"/>
                <a:sym typeface="Filson Soft 2"/>
              </a:rPr>
              <a:t>Adoptive/Guardian Families Often Need Support...</a:t>
            </a:r>
          </a:p>
        </p:txBody>
      </p:sp>
      <p:sp>
        <p:nvSpPr>
          <p:cNvPr name="TextBox 16" id="16"/>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29</a:t>
            </a:r>
          </a:p>
        </p:txBody>
      </p:sp>
      <p:sp>
        <p:nvSpPr>
          <p:cNvPr name="TextBox 17" id="17"/>
          <p:cNvSpPr txBox="true"/>
          <p:nvPr/>
        </p:nvSpPr>
        <p:spPr>
          <a:xfrm rot="0">
            <a:off x="5232067" y="7961135"/>
            <a:ext cx="5321966" cy="1328073"/>
          </a:xfrm>
          <a:prstGeom prst="rect">
            <a:avLst/>
          </a:prstGeom>
        </p:spPr>
        <p:txBody>
          <a:bodyPr anchor="t" rtlCol="false" tIns="0" lIns="0" bIns="0" rIns="0">
            <a:spAutoFit/>
          </a:bodyPr>
          <a:lstStyle/>
          <a:p>
            <a:pPr algn="l">
              <a:lnSpc>
                <a:spcPts val="3480"/>
              </a:lnSpc>
            </a:pPr>
            <a:r>
              <a:rPr lang="en-US" sz="2677">
                <a:solidFill>
                  <a:srgbClr val="FFFFFF"/>
                </a:solidFill>
                <a:latin typeface="Filson Soft 3"/>
                <a:ea typeface="Filson Soft 3"/>
                <a:cs typeface="Filson Soft 3"/>
                <a:sym typeface="Filson Soft 3"/>
              </a:rPr>
              <a:t>As children grow into preteens and teens, big feelings and behavior changes are common.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6391" y="320006"/>
            <a:ext cx="5498018" cy="9589838"/>
          </a:xfrm>
          <a:custGeom>
            <a:avLst/>
            <a:gdLst/>
            <a:ahLst/>
            <a:cxnLst/>
            <a:rect r="r" b="b" t="t" l="l"/>
            <a:pathLst>
              <a:path h="9589838" w="5498018">
                <a:moveTo>
                  <a:pt x="0" y="0"/>
                </a:moveTo>
                <a:lnTo>
                  <a:pt x="5498018" y="0"/>
                </a:lnTo>
                <a:lnTo>
                  <a:pt x="5498018" y="9589838"/>
                </a:lnTo>
                <a:lnTo>
                  <a:pt x="0" y="9589838"/>
                </a:lnTo>
                <a:lnTo>
                  <a:pt x="0" y="0"/>
                </a:lnTo>
                <a:close/>
              </a:path>
            </a:pathLst>
          </a:custGeom>
          <a:blipFill>
            <a:blip r:embed="rId2">
              <a:alphaModFix amt="29000"/>
            </a:blip>
            <a:stretch>
              <a:fillRect l="0" t="0" r="0" b="0"/>
            </a:stretch>
          </a:blipFill>
        </p:spPr>
      </p:sp>
      <p:sp>
        <p:nvSpPr>
          <p:cNvPr name="TextBox 3" id="3"/>
          <p:cNvSpPr txBox="true"/>
          <p:nvPr/>
        </p:nvSpPr>
        <p:spPr>
          <a:xfrm rot="0">
            <a:off x="6353135" y="353695"/>
            <a:ext cx="11321531" cy="7398400"/>
          </a:xfrm>
          <a:prstGeom prst="rect">
            <a:avLst/>
          </a:prstGeom>
        </p:spPr>
        <p:txBody>
          <a:bodyPr anchor="t" rtlCol="false" tIns="0" lIns="0" bIns="0" rIns="0">
            <a:spAutoFit/>
          </a:bodyPr>
          <a:lstStyle/>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Pre and Post Adoption/Guardianship Services</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In Home Counseling</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Virtual Adoption Support Groups</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Statewide F.U.S.E. Adoptive Family Events</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Adoption-Focused Educational Offerings</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Parent Coaching, Educational Advocacy &amp; </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Referrals</a:t>
            </a:r>
          </a:p>
          <a:p>
            <a:pPr algn="l" marL="795538" indent="-397769" lvl="1">
              <a:lnSpc>
                <a:spcPts val="6411"/>
              </a:lnSpc>
              <a:buFont typeface="Arial"/>
              <a:buChar char="•"/>
            </a:pPr>
            <a:r>
              <a:rPr lang="en-US" sz="3684">
                <a:solidFill>
                  <a:srgbClr val="3B51A3"/>
                </a:solidFill>
                <a:latin typeface="Filson Soft 3"/>
                <a:ea typeface="Filson Soft 3"/>
                <a:cs typeface="Filson Soft 3"/>
                <a:sym typeface="Filson Soft 3"/>
              </a:rPr>
              <a:t>Adoptive Family and Day Camps</a:t>
            </a:r>
          </a:p>
          <a:p>
            <a:pPr algn="l">
              <a:lnSpc>
                <a:spcPts val="4181"/>
              </a:lnSpc>
            </a:pPr>
          </a:p>
          <a:p>
            <a:pPr algn="l">
              <a:lnSpc>
                <a:spcPts val="2455"/>
              </a:lnSpc>
            </a:pPr>
          </a:p>
        </p:txBody>
      </p:sp>
      <p:sp>
        <p:nvSpPr>
          <p:cNvPr name="TextBox 4" id="4"/>
          <p:cNvSpPr txBox="true"/>
          <p:nvPr/>
        </p:nvSpPr>
        <p:spPr>
          <a:xfrm rot="0">
            <a:off x="17875008" y="9664099"/>
            <a:ext cx="152400" cy="219075"/>
          </a:xfrm>
          <a:prstGeom prst="rect">
            <a:avLst/>
          </a:prstGeom>
        </p:spPr>
        <p:txBody>
          <a:bodyPr anchor="t" rtlCol="false" tIns="0" lIns="0" bIns="0" rIns="0" wrap="none">
            <a:spAutoFit/>
          </a:bodyPr>
          <a:lstStyle/>
          <a:p>
            <a:pPr algn="ctr">
              <a:lnSpc>
                <a:spcPts val="3359"/>
              </a:lnSpc>
              <a:spcBef>
                <a:spcPct val="0"/>
              </a:spcBef>
            </a:pPr>
            <a:r>
              <a:rPr lang="en-US" sz="2399">
                <a:solidFill>
                  <a:srgbClr val="3B51A3"/>
                </a:solidFill>
                <a:latin typeface="Filson Soft 1"/>
                <a:ea typeface="Filson Soft 1"/>
                <a:cs typeface="Filson Soft 1"/>
                <a:sym typeface="Filson Soft 1"/>
              </a:rPr>
              <a:t>3</a:t>
            </a:r>
          </a:p>
        </p:txBody>
      </p:sp>
      <p:pic>
        <p:nvPicPr>
          <p:cNvPr name="Picture 5" id="5"/>
          <p:cNvPicPr>
            <a:picLocks noChangeAspect="true"/>
          </p:cNvPicPr>
          <p:nvPr/>
        </p:nvPicPr>
        <p:blipFill>
          <a:blip r:embed="rId3"/>
          <a:stretch>
            <a:fillRect/>
          </a:stretch>
        </p:blipFill>
        <p:spPr>
          <a:xfrm rot="0">
            <a:off x="14418274" y="6759221"/>
            <a:ext cx="3099301" cy="3099301"/>
          </a:xfrm>
          <a:prstGeom prst="rect">
            <a:avLst/>
          </a:prstGeom>
        </p:spPr>
      </p:pic>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2"/>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3"/>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812" t="0" r="-8812" b="0"/>
            </a:stretch>
          </a:blipFill>
        </p:spPr>
      </p:sp>
      <p:sp>
        <p:nvSpPr>
          <p:cNvPr name="TextBox 14" id="14"/>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2"/>
                <a:ea typeface="Filson Soft 2"/>
                <a:cs typeface="Filson Soft 2"/>
                <a:sym typeface="Filson Soft 2"/>
              </a:rPr>
              <a:t>Adoptive/Guardian Families Often Need Support...</a:t>
            </a:r>
          </a:p>
        </p:txBody>
      </p:sp>
      <p:sp>
        <p:nvSpPr>
          <p:cNvPr name="TextBox 15" id="15"/>
          <p:cNvSpPr txBox="true"/>
          <p:nvPr/>
        </p:nvSpPr>
        <p:spPr>
          <a:xfrm rot="0">
            <a:off x="11833225" y="5867400"/>
            <a:ext cx="5692775" cy="1082328"/>
          </a:xfrm>
          <a:prstGeom prst="rect">
            <a:avLst/>
          </a:prstGeom>
        </p:spPr>
        <p:txBody>
          <a:bodyPr anchor="t" rtlCol="false" tIns="0" lIns="0" bIns="0" rIns="0">
            <a:spAutoFit/>
          </a:bodyPr>
          <a:lstStyle/>
          <a:p>
            <a:pPr algn="ctr">
              <a:lnSpc>
                <a:spcPts val="4260"/>
              </a:lnSpc>
            </a:pPr>
            <a:r>
              <a:rPr lang="en-US" b="true" sz="3277" spc="-65">
                <a:solidFill>
                  <a:srgbClr val="FFFFFF"/>
                </a:solidFill>
                <a:latin typeface="Filson Soft 2"/>
                <a:ea typeface="Filson Soft 2"/>
                <a:cs typeface="Filson Soft 2"/>
                <a:sym typeface="Filson Soft 2"/>
              </a:rPr>
              <a:t>Long after the adoption or SPC is finalized</a:t>
            </a:r>
          </a:p>
        </p:txBody>
      </p:sp>
      <p:sp>
        <p:nvSpPr>
          <p:cNvPr name="TextBox 16" id="16"/>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30</a:t>
            </a:r>
          </a:p>
        </p:txBody>
      </p:sp>
      <p:sp>
        <p:nvSpPr>
          <p:cNvPr name="TextBox 17" id="17"/>
          <p:cNvSpPr txBox="true"/>
          <p:nvPr/>
        </p:nvSpPr>
        <p:spPr>
          <a:xfrm rot="0">
            <a:off x="12018629" y="7424381"/>
            <a:ext cx="5321966" cy="1766223"/>
          </a:xfrm>
          <a:prstGeom prst="rect">
            <a:avLst/>
          </a:prstGeom>
        </p:spPr>
        <p:txBody>
          <a:bodyPr anchor="t" rtlCol="false" tIns="0" lIns="0" bIns="0" rIns="0">
            <a:spAutoFit/>
          </a:bodyPr>
          <a:lstStyle/>
          <a:p>
            <a:pPr algn="l">
              <a:lnSpc>
                <a:spcPts val="3480"/>
              </a:lnSpc>
            </a:pPr>
            <a:r>
              <a:rPr lang="en-US" sz="2677">
                <a:solidFill>
                  <a:srgbClr val="FFFFFF"/>
                </a:solidFill>
                <a:latin typeface="Filson Soft 3"/>
                <a:ea typeface="Filson Soft 3"/>
                <a:cs typeface="Filson Soft 3"/>
                <a:sym typeface="Filson Soft 3"/>
              </a:rPr>
              <a:t>Even years after papers are signed, families may still need help, new tools, and a safe place to talk.</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91199" t="0" r="-16099" b="0"/>
            </a:stretch>
          </a:blipFill>
        </p:spPr>
      </p:sp>
      <p:sp>
        <p:nvSpPr>
          <p:cNvPr name="Freeform 3" id="3"/>
          <p:cNvSpPr/>
          <p:nvPr/>
        </p:nvSpPr>
        <p:spPr>
          <a:xfrm flipH="false" flipV="false" rot="0">
            <a:off x="9306965" y="3830217"/>
            <a:ext cx="7315200" cy="36576"/>
          </a:xfrm>
          <a:custGeom>
            <a:avLst/>
            <a:gdLst/>
            <a:ahLst/>
            <a:cxnLst/>
            <a:rect r="r" b="b" t="t" l="l"/>
            <a:pathLst>
              <a:path h="36576" w="7315200">
                <a:moveTo>
                  <a:pt x="0" y="0"/>
                </a:moveTo>
                <a:lnTo>
                  <a:pt x="7315200" y="0"/>
                </a:lnTo>
                <a:lnTo>
                  <a:pt x="7315200" y="36576"/>
                </a:lnTo>
                <a:lnTo>
                  <a:pt x="0" y="365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678595" y="4756496"/>
            <a:ext cx="10186174" cy="3936364"/>
          </a:xfrm>
          <a:prstGeom prst="rect">
            <a:avLst/>
          </a:prstGeom>
        </p:spPr>
        <p:txBody>
          <a:bodyPr anchor="t" rtlCol="false" tIns="0" lIns="0" bIns="0" rIns="0">
            <a:spAutoFit/>
          </a:bodyPr>
          <a:lstStyle/>
          <a:p>
            <a:pPr algn="l" marL="1014716" indent="-507358" lvl="1">
              <a:lnSpc>
                <a:spcPts val="5169"/>
              </a:lnSpc>
              <a:buFont typeface="Arial"/>
              <a:buChar char="•"/>
            </a:pPr>
            <a:r>
              <a:rPr lang="en-US" sz="4699" spc="-93">
                <a:solidFill>
                  <a:srgbClr val="3B51A3"/>
                </a:solidFill>
                <a:latin typeface="Filson Soft 4"/>
                <a:ea typeface="Filson Soft 4"/>
                <a:cs typeface="Filson Soft 4"/>
                <a:sym typeface="Filson Soft 4"/>
              </a:rPr>
              <a:t>have people they can call on for help. </a:t>
            </a:r>
          </a:p>
          <a:p>
            <a:pPr algn="l">
              <a:lnSpc>
                <a:spcPts val="5169"/>
              </a:lnSpc>
            </a:pPr>
          </a:p>
          <a:p>
            <a:pPr algn="l" marL="1014716" indent="-507358" lvl="1">
              <a:lnSpc>
                <a:spcPts val="5169"/>
              </a:lnSpc>
              <a:buFont typeface="Arial"/>
              <a:buChar char="•"/>
            </a:pPr>
            <a:r>
              <a:rPr lang="en-US" sz="4699" spc="-93">
                <a:solidFill>
                  <a:srgbClr val="3B51A3"/>
                </a:solidFill>
                <a:latin typeface="Filson Soft 4"/>
                <a:ea typeface="Filson Soft 4"/>
                <a:cs typeface="Filson Soft 4"/>
                <a:sym typeface="Filson Soft 4"/>
              </a:rPr>
              <a:t>know how to ask for help and use services when they need them.</a:t>
            </a:r>
          </a:p>
        </p:txBody>
      </p:sp>
      <p:sp>
        <p:nvSpPr>
          <p:cNvPr name="TextBox 5" id="5"/>
          <p:cNvSpPr txBox="true"/>
          <p:nvPr/>
        </p:nvSpPr>
        <p:spPr>
          <a:xfrm rot="0">
            <a:off x="8134525" y="255803"/>
            <a:ext cx="9730244" cy="2844167"/>
          </a:xfrm>
          <a:prstGeom prst="rect">
            <a:avLst/>
          </a:prstGeom>
        </p:spPr>
        <p:txBody>
          <a:bodyPr anchor="t" rtlCol="false" tIns="0" lIns="0" bIns="0" rIns="0">
            <a:spAutoFit/>
          </a:bodyPr>
          <a:lstStyle/>
          <a:p>
            <a:pPr algn="ctr">
              <a:lnSpc>
                <a:spcPts val="7559"/>
              </a:lnSpc>
            </a:pPr>
            <a:r>
              <a:rPr lang="en-US" sz="5399">
                <a:solidFill>
                  <a:srgbClr val="3B51A3"/>
                </a:solidFill>
                <a:latin typeface="Filson Soft 2"/>
                <a:ea typeface="Filson Soft 2"/>
                <a:cs typeface="Filson Soft 2"/>
                <a:sym typeface="Filson Soft 2"/>
              </a:rPr>
              <a:t>Thriving </a:t>
            </a:r>
          </a:p>
          <a:p>
            <a:pPr algn="ctr">
              <a:lnSpc>
                <a:spcPts val="7559"/>
              </a:lnSpc>
            </a:pPr>
            <a:r>
              <a:rPr lang="en-US" sz="5399">
                <a:solidFill>
                  <a:srgbClr val="3B51A3"/>
                </a:solidFill>
                <a:latin typeface="Filson Soft 2"/>
                <a:ea typeface="Filson Soft 2"/>
                <a:cs typeface="Filson Soft 2"/>
                <a:sym typeface="Filson Soft 2"/>
              </a:rPr>
              <a:t>Adoptive/Guardian Families </a:t>
            </a:r>
          </a:p>
        </p:txBody>
      </p:sp>
      <p:sp>
        <p:nvSpPr>
          <p:cNvPr name="TextBox 6" id="6"/>
          <p:cNvSpPr txBox="true"/>
          <p:nvPr/>
        </p:nvSpPr>
        <p:spPr>
          <a:xfrm rot="0">
            <a:off x="7565577" y="9955027"/>
            <a:ext cx="1741388"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ea typeface="Filson Soft 3"/>
                <a:cs typeface="Filson Soft 3"/>
                <a:sym typeface="Filson Soft 3"/>
              </a:rPr>
              <a:t>(Adapted from Ellis, 2011)</a:t>
            </a:r>
          </a:p>
        </p:txBody>
      </p:sp>
      <p:sp>
        <p:nvSpPr>
          <p:cNvPr name="TextBox 7" id="7"/>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31</a:t>
            </a:r>
          </a:p>
        </p:txBody>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8511739"/>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876300" y="1474469"/>
            <a:ext cx="16640061" cy="6457950"/>
          </a:xfrm>
          <a:prstGeom prst="rect">
            <a:avLst/>
          </a:prstGeom>
        </p:spPr>
        <p:txBody>
          <a:bodyPr anchor="t" rtlCol="false" tIns="0" lIns="0" bIns="0" rIns="0">
            <a:spAutoFit/>
          </a:bodyPr>
          <a:lstStyle/>
          <a:p>
            <a:pPr algn="l">
              <a:lnSpc>
                <a:spcPts val="5697"/>
              </a:lnSpc>
            </a:pPr>
          </a:p>
          <a:p>
            <a:pPr algn="l">
              <a:lnSpc>
                <a:spcPts val="5697"/>
              </a:lnSpc>
            </a:pPr>
            <a:r>
              <a:rPr lang="en-US" sz="4748" b="true">
                <a:solidFill>
                  <a:srgbClr val="3B51A3"/>
                </a:solidFill>
                <a:latin typeface="Filson Soft 2"/>
                <a:ea typeface="Filson Soft 2"/>
                <a:cs typeface="Filson Soft 2"/>
                <a:sym typeface="Filson Soft 2"/>
              </a:rPr>
              <a:t>Thank you for your courage, your time, and your heart.</a:t>
            </a:r>
          </a:p>
          <a:p>
            <a:pPr algn="l">
              <a:lnSpc>
                <a:spcPts val="5697"/>
              </a:lnSpc>
            </a:pPr>
          </a:p>
          <a:p>
            <a:pPr algn="l">
              <a:lnSpc>
                <a:spcPts val="5697"/>
              </a:lnSpc>
            </a:pPr>
            <a:r>
              <a:rPr lang="en-US" sz="4748" b="true">
                <a:solidFill>
                  <a:srgbClr val="3B51A3"/>
                </a:solidFill>
                <a:latin typeface="Filson Soft 2"/>
                <a:ea typeface="Filson Soft 2"/>
                <a:cs typeface="Filson Soft 2"/>
                <a:sym typeface="Filson Soft 2"/>
              </a:rPr>
              <a:t>Your family’s understanding of adoption or guardianship will keep changing as your child grows, but you do not have to do it alone. </a:t>
            </a:r>
          </a:p>
          <a:p>
            <a:pPr algn="l">
              <a:lnSpc>
                <a:spcPts val="5697"/>
              </a:lnSpc>
            </a:pPr>
          </a:p>
          <a:p>
            <a:pPr algn="l">
              <a:lnSpc>
                <a:spcPts val="5697"/>
              </a:lnSpc>
            </a:pPr>
            <a:r>
              <a:rPr lang="en-US" sz="4748" b="true">
                <a:solidFill>
                  <a:srgbClr val="3B51A3"/>
                </a:solidFill>
                <a:latin typeface="Filson Soft 2"/>
                <a:ea typeface="Filson Soft 2"/>
                <a:cs typeface="Filson Soft 2"/>
                <a:sym typeface="Filson Soft 2"/>
              </a:rPr>
              <a:t>By being here today, you have taken an important step for yourself and your family. </a:t>
            </a:r>
          </a:p>
        </p:txBody>
      </p:sp>
      <p:sp>
        <p:nvSpPr>
          <p:cNvPr name="TextBox 6" id="6"/>
          <p:cNvSpPr txBox="true"/>
          <p:nvPr/>
        </p:nvSpPr>
        <p:spPr>
          <a:xfrm rot="0">
            <a:off x="233079" y="481966"/>
            <a:ext cx="17821841" cy="1021078"/>
          </a:xfrm>
          <a:prstGeom prst="rect">
            <a:avLst/>
          </a:prstGeom>
        </p:spPr>
        <p:txBody>
          <a:bodyPr anchor="t" rtlCol="false" tIns="0" lIns="0" bIns="0" rIns="0">
            <a:spAutoFit/>
          </a:bodyPr>
          <a:lstStyle/>
          <a:p>
            <a:pPr algn="ctr">
              <a:lnSpc>
                <a:spcPts val="7589"/>
              </a:lnSpc>
              <a:spcBef>
                <a:spcPct val="0"/>
              </a:spcBef>
            </a:pPr>
            <a:r>
              <a:rPr lang="en-US" sz="6899" spc="-137">
                <a:solidFill>
                  <a:srgbClr val="3B51A3"/>
                </a:solidFill>
                <a:latin typeface="Filson Soft 2"/>
                <a:ea typeface="Filson Soft 2"/>
                <a:cs typeface="Filson Soft 2"/>
                <a:sym typeface="Filson Soft 2"/>
              </a:rPr>
              <a:t>Thanks for completing this session!</a:t>
            </a:r>
          </a:p>
        </p:txBody>
      </p:sp>
      <p:sp>
        <p:nvSpPr>
          <p:cNvPr name="TextBox 7" id="7"/>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32</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
        <p:nvSpPr>
          <p:cNvPr name="TextBox 3" id="3"/>
          <p:cNvSpPr txBox="true"/>
          <p:nvPr/>
        </p:nvSpPr>
        <p:spPr>
          <a:xfrm rot="0">
            <a:off x="396473" y="247649"/>
            <a:ext cx="4539188" cy="781051"/>
          </a:xfrm>
          <a:prstGeom prst="rect">
            <a:avLst/>
          </a:prstGeom>
        </p:spPr>
        <p:txBody>
          <a:bodyPr anchor="t" rtlCol="false" tIns="0" lIns="0" bIns="0" rIns="0">
            <a:spAutoFit/>
          </a:bodyPr>
          <a:lstStyle/>
          <a:p>
            <a:pPr algn="ctr">
              <a:lnSpc>
                <a:spcPts val="6299"/>
              </a:lnSpc>
            </a:pPr>
            <a:r>
              <a:rPr lang="en-US" sz="4499">
                <a:solidFill>
                  <a:srgbClr val="3B51A3"/>
                </a:solidFill>
                <a:latin typeface="Filson Soft 2"/>
                <a:ea typeface="Filson Soft 2"/>
                <a:cs typeface="Filson Soft 2"/>
                <a:sym typeface="Filson Soft 2"/>
              </a:rPr>
              <a:t>References</a:t>
            </a:r>
          </a:p>
        </p:txBody>
      </p:sp>
      <p:sp>
        <p:nvSpPr>
          <p:cNvPr name="TextBox 4" id="4"/>
          <p:cNvSpPr txBox="true"/>
          <p:nvPr/>
        </p:nvSpPr>
        <p:spPr>
          <a:xfrm rot="0">
            <a:off x="964416" y="1235710"/>
            <a:ext cx="16359169" cy="9405620"/>
          </a:xfrm>
          <a:prstGeom prst="rect">
            <a:avLst/>
          </a:prstGeom>
        </p:spPr>
        <p:txBody>
          <a:bodyPr anchor="t" rtlCol="false" tIns="0" lIns="0" bIns="0" rIns="0">
            <a:spAutoFit/>
          </a:bodyPr>
          <a:lstStyle/>
          <a:p>
            <a:pPr algn="l">
              <a:lnSpc>
                <a:spcPts val="2379"/>
              </a:lnSpc>
            </a:pPr>
            <a:r>
              <a:rPr lang="en-US" sz="1699">
                <a:solidFill>
                  <a:srgbClr val="222155"/>
                </a:solidFill>
                <a:latin typeface="Filson Soft 3"/>
                <a:ea typeface="Filson Soft 3"/>
                <a:cs typeface="Filson Soft 3"/>
                <a:sym typeface="Filson Soft 3"/>
              </a:rPr>
              <a:t>Alewine, E., &amp; Waid, J. (2018). An exploration of family challenges and service needs during the post-adoption period. Children and Youth Services Review, pp. 213–220 https://doi.org/10.1016/j.childyouth.2018.06.017.</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Anderman, E. M., Ha, S. Y., &amp; Liu, X. (2022). Academic Achievement and Postsecondary Educational Attainment of Domestically and Internationally Adopted Youth. Adoption Quarterly, pp. 236-350 DOI: 10.1080/10926755.2021.1978025.</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Boss, P. E., &amp; Yeats, J. (2014). Ambiguous loss: A complicated type of grief when loved ones disappear. Bereavement Care, 37- 41 DOI: 10.1080/02682621.2014.933573. </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Brodzinsky, D. (2008). Adoptive Parent Preparation Project Phase I: Meeting the Mental Health and Developmental Needs Of Adopted Children. New York: Evan B. Donaldson Adoption Institute.</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Conradt, E., Flannery, T., Aschner, J. L., Annett, R. D., Croen, L. A., &amp; Duarte, C. S. (2019). Prenatal Opioid Exposure: Neurodevelopmental Consequences and Future Research Priorities. Pediatrics, https://doi.org/10.1542/peds.2019-0128.</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Ellis, R. (2011). Achieving Successful Adoptions: Voices of Prospective and Current Adoptive Parents from the Wendy’s Wonderful Kids Evaluation. Washington, D.C.: Child Trends.</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Goldberg, A. E., Virginia, H., L., M., S., L., &amp; McCormick, N. (2023). "If only we knew…": An exploratory study of parents of adopted adolescents seeking residential treatment. Children and Youth Services Review, https://doi.org/10.1016/j.childyouth.2023.107053.</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Goodwin, B., &amp; Madden, E. (2020). Factors associated with adoption breakdown following implementation of the Fostering Connections Act: A systematic review. Children and Youth Services Review, https://doi.org/10.1016/j.childyouth.2020.105584.</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Helder, E. J., Gunnoe, M. L., &amp; Timmermans, H. (2020). Religious Motivation to Adopt as a Predictor of Adoptive Family Structure, Parental Discipline, and Outcomes. Adoption Quarterly, DOI: 10.1080/10926755.2020.1790451.</a:t>
            </a:r>
          </a:p>
          <a:p>
            <a:pPr algn="l">
              <a:lnSpc>
                <a:spcPts val="2379"/>
              </a:lnSpc>
            </a:pPr>
          </a:p>
          <a:p>
            <a:pPr algn="l">
              <a:lnSpc>
                <a:spcPts val="2379"/>
              </a:lnSpc>
            </a:pPr>
            <a:r>
              <a:rPr lang="en-US" sz="1699">
                <a:solidFill>
                  <a:srgbClr val="222155"/>
                </a:solidFill>
                <a:latin typeface="Filson Soft 3"/>
                <a:ea typeface="Filson Soft 3"/>
                <a:cs typeface="Filson Soft 3"/>
                <a:sym typeface="Filson Soft 3"/>
              </a:rPr>
              <a:t>Kor, K., Park, J., Dear, R., &amp; Fabrianesi, B. (2023). Responding to children's ambiguous loss in out-of-home care: The HEAR practice model. Child and Family Social Work, 248–258 DOI: 10.1111/cfs.13072.</a:t>
            </a:r>
          </a:p>
          <a:p>
            <a:pPr algn="l">
              <a:lnSpc>
                <a:spcPts val="2379"/>
              </a:lnSpc>
            </a:pPr>
          </a:p>
          <a:p>
            <a:pPr algn="l">
              <a:lnSpc>
                <a:spcPts val="1960"/>
              </a:lnSpc>
            </a:pPr>
          </a:p>
          <a:p>
            <a:pPr algn="ctr">
              <a:lnSpc>
                <a:spcPts val="2380"/>
              </a:lnSpc>
            </a:pPr>
          </a:p>
        </p:txBody>
      </p:sp>
      <p:sp>
        <p:nvSpPr>
          <p:cNvPr name="TextBox 5" id="5"/>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4341923" y="9031016"/>
            <a:ext cx="11976362" cy="7979251"/>
          </a:xfrm>
          <a:custGeom>
            <a:avLst/>
            <a:gdLst/>
            <a:ahLst/>
            <a:cxnLst/>
            <a:rect r="r" b="b" t="t" l="l"/>
            <a:pathLst>
              <a:path h="7979251" w="11976362">
                <a:moveTo>
                  <a:pt x="0" y="0"/>
                </a:moveTo>
                <a:lnTo>
                  <a:pt x="11976362" y="0"/>
                </a:lnTo>
                <a:lnTo>
                  <a:pt x="11976362" y="7979251"/>
                </a:lnTo>
                <a:lnTo>
                  <a:pt x="0" y="79792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b="true">
                <a:solidFill>
                  <a:srgbClr val="3B51A3"/>
                </a:solidFill>
                <a:latin typeface="Filson Soft 2"/>
                <a:ea typeface="Filson Soft 2"/>
                <a:cs typeface="Filson Soft 2"/>
                <a:sym typeface="Filson Soft 2"/>
              </a:rPr>
              <a:t>Today We Will:</a:t>
            </a:r>
          </a:p>
        </p:txBody>
      </p:sp>
      <p:sp>
        <p:nvSpPr>
          <p:cNvPr name="TextBox 7" id="7"/>
          <p:cNvSpPr txBox="true"/>
          <p:nvPr/>
        </p:nvSpPr>
        <p:spPr>
          <a:xfrm rot="0">
            <a:off x="1355701" y="2766191"/>
            <a:ext cx="13952566" cy="7073902"/>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ea typeface="Filson Soft 3"/>
                <a:cs typeface="Filson Soft 3"/>
                <a:sym typeface="Filson Soft 3"/>
              </a:rPr>
              <a:t>Talk about what families hope for when they adopt or take permanent custody. </a:t>
            </a:r>
          </a:p>
          <a:p>
            <a:pPr algn="l" marL="1079481" indent="-539741" lvl="1">
              <a:lnSpc>
                <a:spcPts val="6999"/>
              </a:lnSpc>
              <a:buFont typeface="Arial"/>
              <a:buChar char="•"/>
            </a:pPr>
            <a:r>
              <a:rPr lang="en-US" sz="4999">
                <a:solidFill>
                  <a:srgbClr val="3B51A3"/>
                </a:solidFill>
                <a:latin typeface="Filson Soft 3"/>
                <a:ea typeface="Filson Soft 3"/>
                <a:cs typeface="Filson Soft 3"/>
                <a:sym typeface="Filson Soft 3"/>
              </a:rPr>
              <a:t>Learn about common worries families may have.</a:t>
            </a:r>
          </a:p>
          <a:p>
            <a:pPr algn="l" marL="1079481" indent="-539741" lvl="1">
              <a:lnSpc>
                <a:spcPts val="6999"/>
              </a:lnSpc>
              <a:buFont typeface="Arial"/>
              <a:buChar char="•"/>
            </a:pPr>
            <a:r>
              <a:rPr lang="en-US" sz="4999">
                <a:solidFill>
                  <a:srgbClr val="3B51A3"/>
                </a:solidFill>
                <a:latin typeface="Filson Soft 3"/>
                <a:ea typeface="Filson Soft 3"/>
                <a:cs typeface="Filson Soft 3"/>
                <a:sym typeface="Filson Soft 3"/>
              </a:rPr>
              <a:t>Look at how parenting an adopted or guardianship child can be different. </a:t>
            </a:r>
          </a:p>
          <a:p>
            <a:pPr algn="l" marL="1079481" indent="-539741" lvl="1">
              <a:lnSpc>
                <a:spcPts val="6999"/>
              </a:lnSpc>
              <a:buFont typeface="Arial"/>
              <a:buChar char="•"/>
            </a:pPr>
            <a:r>
              <a:rPr lang="en-US" sz="4999">
                <a:solidFill>
                  <a:srgbClr val="3B51A3"/>
                </a:solidFill>
                <a:latin typeface="Filson Soft 3"/>
                <a:ea typeface="Filson Soft 3"/>
                <a:cs typeface="Filson Soft 3"/>
                <a:sym typeface="Filson Soft 3"/>
              </a:rPr>
              <a:t>Have time for questions and reflection. </a:t>
            </a:r>
          </a:p>
          <a:p>
            <a:pPr algn="r">
              <a:lnSpc>
                <a:spcPts val="6999"/>
              </a:lnSpc>
            </a:pPr>
          </a:p>
        </p:txBody>
      </p:sp>
      <p:sp>
        <p:nvSpPr>
          <p:cNvPr name="TextBox 8" id="8"/>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3"/>
            <a:stretch>
              <a:fillRect l="-51451" t="0" r="-51451" b="0"/>
            </a:stretch>
          </a:blipFill>
        </p:spPr>
      </p:sp>
      <p:sp>
        <p:nvSpPr>
          <p:cNvPr name="Freeform 3" id="3"/>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200120" y="1757500"/>
            <a:ext cx="9120664" cy="8340724"/>
          </a:xfrm>
          <a:prstGeom prst="rect">
            <a:avLst/>
          </a:prstGeom>
        </p:spPr>
        <p:txBody>
          <a:bodyPr anchor="t" rtlCol="false" tIns="0" lIns="0" bIns="0" rIns="0">
            <a:spAutoFit/>
          </a:bodyPr>
          <a:lstStyle/>
          <a:p>
            <a:pPr algn="l">
              <a:lnSpc>
                <a:spcPts val="7369"/>
              </a:lnSpc>
            </a:pPr>
            <a:r>
              <a:rPr lang="en-US" sz="6699">
                <a:solidFill>
                  <a:srgbClr val="093B60"/>
                </a:solidFill>
                <a:latin typeface="Filson Soft 4"/>
                <a:ea typeface="Filson Soft 4"/>
                <a:cs typeface="Filson Soft 4"/>
                <a:sym typeface="Filson Soft 4"/>
              </a:rPr>
              <a:t>Adoption/Guardianship is not a one-time event.</a:t>
            </a:r>
          </a:p>
          <a:p>
            <a:pPr algn="l">
              <a:lnSpc>
                <a:spcPts val="7369"/>
              </a:lnSpc>
            </a:pPr>
          </a:p>
          <a:p>
            <a:pPr algn="l">
              <a:lnSpc>
                <a:spcPts val="7369"/>
              </a:lnSpc>
            </a:pPr>
            <a:r>
              <a:rPr lang="en-US" sz="6699">
                <a:solidFill>
                  <a:srgbClr val="093B60"/>
                </a:solidFill>
                <a:latin typeface="Filson Soft 4"/>
                <a:ea typeface="Filson Soft 4"/>
                <a:cs typeface="Filson Soft 4"/>
                <a:sym typeface="Filson Soft 4"/>
              </a:rPr>
              <a:t>It is a lifelong change that continues as your child grows. </a:t>
            </a:r>
          </a:p>
          <a:p>
            <a:pPr algn="l">
              <a:lnSpc>
                <a:spcPts val="6929"/>
              </a:lnSpc>
            </a:pPr>
          </a:p>
          <a:p>
            <a:pPr algn="l">
              <a:lnSpc>
                <a:spcPts val="6929"/>
              </a:lnSpc>
            </a:pPr>
          </a:p>
        </p:txBody>
      </p:sp>
      <p:sp>
        <p:nvSpPr>
          <p:cNvPr name="TextBox 5" id="5"/>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Filson Soft 1"/>
                <a:ea typeface="Filson Soft 1"/>
                <a:cs typeface="Filson Soft 1"/>
                <a:sym typeface="Filson Soft 1"/>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1215834"/>
          </a:xfrm>
          <a:custGeom>
            <a:avLst/>
            <a:gdLst/>
            <a:ahLst/>
            <a:cxnLst/>
            <a:rect r="r" b="b" t="t" l="l"/>
            <a:pathLst>
              <a:path h="11215834" w="18288000">
                <a:moveTo>
                  <a:pt x="0" y="0"/>
                </a:moveTo>
                <a:lnTo>
                  <a:pt x="18288000" y="0"/>
                </a:lnTo>
                <a:lnTo>
                  <a:pt x="18288000" y="11215834"/>
                </a:lnTo>
                <a:lnTo>
                  <a:pt x="0" y="11215834"/>
                </a:lnTo>
                <a:lnTo>
                  <a:pt x="0" y="0"/>
                </a:lnTo>
                <a:close/>
              </a:path>
            </a:pathLst>
          </a:custGeom>
          <a:blipFill>
            <a:blip r:embed="rId3"/>
            <a:stretch>
              <a:fillRect l="0" t="-7069" r="0" b="-7069"/>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5979978" y="-6860669"/>
            <a:ext cx="5604026" cy="19012019"/>
            <a:chOff x="0" y="0"/>
            <a:chExt cx="615123" cy="2086843"/>
          </a:xfrm>
        </p:grpSpPr>
        <p:sp>
          <p:nvSpPr>
            <p:cNvPr name="Freeform 3" id="3"/>
            <p:cNvSpPr/>
            <p:nvPr/>
          </p:nvSpPr>
          <p:spPr>
            <a:xfrm flipH="false" flipV="false" rot="0">
              <a:off x="0" y="0"/>
              <a:ext cx="615123" cy="2086843"/>
            </a:xfrm>
            <a:custGeom>
              <a:avLst/>
              <a:gdLst/>
              <a:ahLst/>
              <a:cxnLst/>
              <a:rect r="r" b="b" t="t" l="l"/>
              <a:pathLst>
                <a:path h="2086843" w="615123">
                  <a:moveTo>
                    <a:pt x="0" y="0"/>
                  </a:moveTo>
                  <a:lnTo>
                    <a:pt x="615123" y="0"/>
                  </a:lnTo>
                  <a:lnTo>
                    <a:pt x="615123" y="2086843"/>
                  </a:lnTo>
                  <a:lnTo>
                    <a:pt x="0" y="2086843"/>
                  </a:lnTo>
                  <a:close/>
                </a:path>
              </a:pathLst>
            </a:custGeom>
            <a:solidFill>
              <a:srgbClr val="3B51A3"/>
            </a:solidFill>
          </p:spPr>
        </p:sp>
        <p:sp>
          <p:nvSpPr>
            <p:cNvPr name="TextBox 4" id="4"/>
            <p:cNvSpPr txBox="true"/>
            <p:nvPr/>
          </p:nvSpPr>
          <p:spPr>
            <a:xfrm>
              <a:off x="0" y="19050"/>
              <a:ext cx="615123" cy="2067793"/>
            </a:xfrm>
            <a:prstGeom prst="rect">
              <a:avLst/>
            </a:prstGeom>
          </p:spPr>
          <p:txBody>
            <a:bodyPr anchor="ctr" rtlCol="false" tIns="51864" lIns="51864" bIns="51864" rIns="51864"/>
            <a:lstStyle/>
            <a:p>
              <a:pPr algn="ctr">
                <a:lnSpc>
                  <a:spcPts val="2419"/>
                </a:lnSpc>
              </a:pPr>
            </a:p>
          </p:txBody>
        </p:sp>
      </p:grpSp>
      <p:grpSp>
        <p:nvGrpSpPr>
          <p:cNvPr name="Group 5" id="5"/>
          <p:cNvGrpSpPr/>
          <p:nvPr/>
        </p:nvGrpSpPr>
        <p:grpSpPr>
          <a:xfrm rot="0">
            <a:off x="379845" y="0"/>
            <a:ext cx="17908155" cy="5447353"/>
            <a:chOff x="0" y="0"/>
            <a:chExt cx="27689527" cy="8422679"/>
          </a:xfrm>
        </p:grpSpPr>
        <p:sp>
          <p:nvSpPr>
            <p:cNvPr name="Freeform 6" id="6"/>
            <p:cNvSpPr/>
            <p:nvPr/>
          </p:nvSpPr>
          <p:spPr>
            <a:xfrm flipH="false" flipV="false" rot="0">
              <a:off x="0" y="0"/>
              <a:ext cx="27689528" cy="8422679"/>
            </a:xfrm>
            <a:custGeom>
              <a:avLst/>
              <a:gdLst/>
              <a:ahLst/>
              <a:cxnLst/>
              <a:rect r="r" b="b" t="t" l="l"/>
              <a:pathLst>
                <a:path h="8422679" w="27689528">
                  <a:moveTo>
                    <a:pt x="27689528" y="1846183"/>
                  </a:moveTo>
                  <a:lnTo>
                    <a:pt x="27689528" y="6576495"/>
                  </a:lnTo>
                  <a:cubicBezTo>
                    <a:pt x="27689528" y="7595725"/>
                    <a:pt x="25593405" y="8422679"/>
                    <a:pt x="23009910" y="8422679"/>
                  </a:cubicBezTo>
                  <a:cubicBezTo>
                    <a:pt x="20749893" y="8422679"/>
                    <a:pt x="18865107" y="7791403"/>
                    <a:pt x="18429495" y="6952538"/>
                  </a:cubicBezTo>
                  <a:cubicBezTo>
                    <a:pt x="17989567" y="7791403"/>
                    <a:pt x="16104781" y="8422679"/>
                    <a:pt x="13844764" y="8422679"/>
                  </a:cubicBezTo>
                  <a:cubicBezTo>
                    <a:pt x="11584746" y="8422679"/>
                    <a:pt x="9699961" y="7791403"/>
                    <a:pt x="9264347" y="6952538"/>
                  </a:cubicBezTo>
                  <a:cubicBezTo>
                    <a:pt x="8824420" y="7791403"/>
                    <a:pt x="6939635" y="8422679"/>
                    <a:pt x="4683930" y="8422679"/>
                  </a:cubicBezTo>
                  <a:cubicBezTo>
                    <a:pt x="2096123" y="8422679"/>
                    <a:pt x="0" y="7595725"/>
                    <a:pt x="0" y="6576495"/>
                  </a:cubicBezTo>
                  <a:lnTo>
                    <a:pt x="0" y="1846183"/>
                  </a:lnTo>
                  <a:cubicBezTo>
                    <a:pt x="0" y="826954"/>
                    <a:pt x="2096123" y="0"/>
                    <a:pt x="4679616" y="0"/>
                  </a:cubicBezTo>
                  <a:cubicBezTo>
                    <a:pt x="6939635" y="0"/>
                    <a:pt x="8824420" y="631276"/>
                    <a:pt x="9260033" y="1470140"/>
                  </a:cubicBezTo>
                  <a:cubicBezTo>
                    <a:pt x="9699961" y="631276"/>
                    <a:pt x="11584746" y="0"/>
                    <a:pt x="13844764" y="0"/>
                  </a:cubicBezTo>
                  <a:cubicBezTo>
                    <a:pt x="16104781" y="0"/>
                    <a:pt x="17989567" y="631276"/>
                    <a:pt x="18425181" y="1470140"/>
                  </a:cubicBezTo>
                  <a:cubicBezTo>
                    <a:pt x="18865107" y="631276"/>
                    <a:pt x="20749893" y="0"/>
                    <a:pt x="23009910" y="0"/>
                  </a:cubicBezTo>
                  <a:cubicBezTo>
                    <a:pt x="25593405" y="0"/>
                    <a:pt x="27689528" y="826954"/>
                    <a:pt x="27689528" y="1846183"/>
                  </a:cubicBezTo>
                  <a:close/>
                </a:path>
              </a:pathLst>
            </a:custGeom>
            <a:blipFill>
              <a:blip r:embed="rId3"/>
              <a:stretch>
                <a:fillRect l="0" t="-23741" r="0" b="-95287"/>
              </a:stretch>
            </a:blipFill>
          </p:spPr>
        </p:sp>
      </p:grpSp>
      <p:sp>
        <p:nvSpPr>
          <p:cNvPr name="Freeform 7" id="7"/>
          <p:cNvSpPr/>
          <p:nvPr/>
        </p:nvSpPr>
        <p:spPr>
          <a:xfrm flipH="false" flipV="false" rot="0">
            <a:off x="2751892" y="6525609"/>
            <a:ext cx="6506408" cy="2732691"/>
          </a:xfrm>
          <a:custGeom>
            <a:avLst/>
            <a:gdLst/>
            <a:ahLst/>
            <a:cxnLst/>
            <a:rect r="r" b="b" t="t" l="l"/>
            <a:pathLst>
              <a:path h="2732691" w="6506408">
                <a:moveTo>
                  <a:pt x="0" y="0"/>
                </a:moveTo>
                <a:lnTo>
                  <a:pt x="6506408" y="0"/>
                </a:lnTo>
                <a:lnTo>
                  <a:pt x="6506408" y="2732691"/>
                </a:lnTo>
                <a:lnTo>
                  <a:pt x="0" y="27326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true" rot="0">
            <a:off x="9258300" y="6525609"/>
            <a:ext cx="6506408" cy="2732691"/>
          </a:xfrm>
          <a:custGeom>
            <a:avLst/>
            <a:gdLst/>
            <a:ahLst/>
            <a:cxnLst/>
            <a:rect r="r" b="b" t="t" l="l"/>
            <a:pathLst>
              <a:path h="2732691" w="6506408">
                <a:moveTo>
                  <a:pt x="0" y="2732691"/>
                </a:moveTo>
                <a:lnTo>
                  <a:pt x="6506408" y="2732691"/>
                </a:lnTo>
                <a:lnTo>
                  <a:pt x="6506408" y="0"/>
                </a:lnTo>
                <a:lnTo>
                  <a:pt x="0" y="0"/>
                </a:lnTo>
                <a:lnTo>
                  <a:pt x="0" y="2732691"/>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5400000">
            <a:off x="3356355" y="8218287"/>
            <a:ext cx="775935" cy="1304092"/>
          </a:xfrm>
          <a:custGeom>
            <a:avLst/>
            <a:gdLst/>
            <a:ahLst/>
            <a:cxnLst/>
            <a:rect r="r" b="b" t="t" l="l"/>
            <a:pathLst>
              <a:path h="1304092" w="775935">
                <a:moveTo>
                  <a:pt x="0" y="0"/>
                </a:moveTo>
                <a:lnTo>
                  <a:pt x="775935" y="0"/>
                </a:lnTo>
                <a:lnTo>
                  <a:pt x="775935" y="1304092"/>
                </a:lnTo>
                <a:lnTo>
                  <a:pt x="0" y="13040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350994" y="9439275"/>
            <a:ext cx="2798445" cy="615951"/>
          </a:xfrm>
          <a:prstGeom prst="rect">
            <a:avLst/>
          </a:prstGeom>
        </p:spPr>
        <p:txBody>
          <a:bodyPr anchor="t" rtlCol="false" tIns="0" lIns="0" bIns="0" rIns="0">
            <a:spAutoFit/>
          </a:bodyPr>
          <a:lstStyle/>
          <a:p>
            <a:pPr algn="ctr">
              <a:lnSpc>
                <a:spcPts val="4899"/>
              </a:lnSpc>
            </a:pPr>
            <a:r>
              <a:rPr lang="en-US" sz="3499">
                <a:solidFill>
                  <a:srgbClr val="3B51A3"/>
                </a:solidFill>
                <a:latin typeface="Filson Soft 2"/>
                <a:ea typeface="Filson Soft 2"/>
                <a:cs typeface="Filson Soft 2"/>
                <a:sym typeface="Filson Soft 2"/>
              </a:rPr>
              <a:t>Permanency</a:t>
            </a:r>
          </a:p>
        </p:txBody>
      </p:sp>
      <p:sp>
        <p:nvSpPr>
          <p:cNvPr name="TextBox 11" id="11"/>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65745" y="0"/>
            <a:ext cx="15556510" cy="10287000"/>
          </a:xfrm>
          <a:custGeom>
            <a:avLst/>
            <a:gdLst/>
            <a:ahLst/>
            <a:cxnLst/>
            <a:rect r="r" b="b" t="t" l="l"/>
            <a:pathLst>
              <a:path h="10287000" w="15556510">
                <a:moveTo>
                  <a:pt x="0" y="0"/>
                </a:moveTo>
                <a:lnTo>
                  <a:pt x="15556510" y="0"/>
                </a:lnTo>
                <a:lnTo>
                  <a:pt x="1555651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8</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482242" y="2892679"/>
            <a:ext cx="15498335" cy="4473067"/>
          </a:xfrm>
          <a:prstGeom prst="rect">
            <a:avLst/>
          </a:prstGeom>
        </p:spPr>
        <p:txBody>
          <a:bodyPr anchor="t" rtlCol="false" tIns="0" lIns="0" bIns="0" rIns="0">
            <a:spAutoFit/>
          </a:bodyPr>
          <a:lstStyle/>
          <a:p>
            <a:pPr algn="ctr">
              <a:lnSpc>
                <a:spcPts val="8091"/>
              </a:lnSpc>
            </a:pPr>
            <a:r>
              <a:rPr lang="en-US" sz="6799">
                <a:solidFill>
                  <a:srgbClr val="222155"/>
                </a:solidFill>
                <a:latin typeface="Filson Soft 4"/>
                <a:ea typeface="Filson Soft 4"/>
                <a:cs typeface="Filson Soft 4"/>
                <a:sym typeface="Filson Soft 4"/>
              </a:rPr>
              <a:t>When parents have realistic </a:t>
            </a:r>
          </a:p>
          <a:p>
            <a:pPr algn="ctr">
              <a:lnSpc>
                <a:spcPts val="8091"/>
              </a:lnSpc>
            </a:pPr>
            <a:r>
              <a:rPr lang="en-US" sz="6799">
                <a:solidFill>
                  <a:srgbClr val="222155"/>
                </a:solidFill>
                <a:latin typeface="Filson Soft 4"/>
                <a:ea typeface="Filson Soft 4"/>
                <a:cs typeface="Filson Soft 4"/>
                <a:sym typeface="Filson Soft 4"/>
              </a:rPr>
              <a:t>expectations, it helps children stay in their homes and builds healthier relationships.</a:t>
            </a:r>
          </a:p>
          <a:p>
            <a:pPr algn="ctr">
              <a:lnSpc>
                <a:spcPts val="2856"/>
              </a:lnSpc>
            </a:pPr>
          </a:p>
        </p:txBody>
      </p:sp>
      <p:sp>
        <p:nvSpPr>
          <p:cNvPr name="TextBox 6" id="6"/>
          <p:cNvSpPr txBox="true"/>
          <p:nvPr/>
        </p:nvSpPr>
        <p:spPr>
          <a:xfrm rot="0">
            <a:off x="11269003" y="9664198"/>
            <a:ext cx="4474468"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222155"/>
                </a:solidFill>
                <a:latin typeface="Filson Soft 4"/>
                <a:ea typeface="Filson Soft 4"/>
                <a:cs typeface="Filson Soft 4"/>
                <a:sym typeface="Filson Soft 4"/>
              </a:rPr>
              <a:t>(Adapted from Broadzinsky, 2017)</a:t>
            </a:r>
          </a:p>
        </p:txBody>
      </p:sp>
      <p:sp>
        <p:nvSpPr>
          <p:cNvPr name="TextBox 7" id="7"/>
          <p:cNvSpPr txBox="true"/>
          <p:nvPr/>
        </p:nvSpPr>
        <p:spPr>
          <a:xfrm rot="0">
            <a:off x="17911262"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DAHAS7PJbiU</dc:identifier>
  <dcterms:modified xsi:type="dcterms:W3CDTF">2011-08-01T06:04:30Z</dcterms:modified>
  <cp:revision>1</cp:revision>
  <dc:title>Base AGPT Session 1</dc:title>
</cp:coreProperties>
</file>