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8288000" cy="10287000"/>
  <p:notesSz cx="6858000" cy="9144000"/>
  <p:embeddedFontLst>
    <p:embeddedFont>
      <p:font typeface="Filson Soft 1" charset="1" panose="00000A00000000000000"/>
      <p:regular r:id="rId42"/>
    </p:embeddedFont>
    <p:embeddedFont>
      <p:font typeface="Filson Soft 2" charset="1" panose="00000600000000000000"/>
      <p:regular r:id="rId43"/>
    </p:embeddedFont>
    <p:embeddedFont>
      <p:font typeface="Filson Soft 3" charset="1" panose="00000500000000000000"/>
      <p:regular r:id="rId44"/>
    </p:embeddedFont>
    <p:embeddedFont>
      <p:font typeface="Montserrat" charset="1" panose="0000050000000000000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notesMasters/notesMaster1.xml" Type="http://schemas.openxmlformats.org/officeDocument/2006/relationships/notesMaster"/><Relationship Id="rId46" Target="theme/theme2.xml" Type="http://schemas.openxmlformats.org/officeDocument/2006/relationships/theme"/><Relationship Id="rId47" Target="notesSlides/notesSlide1.xml" Type="http://schemas.openxmlformats.org/officeDocument/2006/relationships/notesSlide"/><Relationship Id="rId48" Target="notesSlides/notesSlide2.xml" Type="http://schemas.openxmlformats.org/officeDocument/2006/relationships/notesSlide"/><Relationship Id="rId49" Target="notesSlides/notesSlide3.xml" Type="http://schemas.openxmlformats.org/officeDocument/2006/relationships/notesSlide"/><Relationship Id="rId5" Target="tableStyles.xml" Type="http://schemas.openxmlformats.org/officeDocument/2006/relationships/tableStyles"/><Relationship Id="rId50" Target="fonts/font50.fntdata" Type="http://schemas.openxmlformats.org/officeDocument/2006/relationships/font"/><Relationship Id="rId51" Target="notesSlides/notesSlide4.xml" Type="http://schemas.openxmlformats.org/officeDocument/2006/relationships/notesSlide"/><Relationship Id="rId52" Target="notesSlides/notesSlide5.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Carol George-being close to attachment figures is a biological imperative.</a:t>
            </a:r>
          </a:p>
          <a:p>
            <a:r>
              <a:rPr lang="en-US"/>
              <a:t/>
            </a:r>
          </a:p>
          <a:p>
            <a:r>
              <a:rPr lang="en-US"/>
              <a:t>Attachment behaviors may look different in different cultures, but the it’s that feeling of safety and how that impacts the nervous system that is paramount.</a:t>
            </a:r>
          </a:p>
          <a:p>
            <a:r>
              <a:rPr lang="en-US"/>
              <a:t/>
            </a:r>
          </a:p>
          <a:p>
            <a:r>
              <a:rPr lang="en-US"/>
              <a:t>Abuse, neglect, maltreatment even early medical problems can interrupt the attachment cycle </a:t>
            </a:r>
          </a:p>
          <a:p>
            <a:r>
              <a:rPr lang="en-US"/>
              <a:t>  </a:t>
            </a:r>
          </a:p>
          <a:p>
            <a:r>
              <a:rPr lang="en-US"/>
              <a:t>Attachment is far more then just caregiving skills or teaching and relational activities. It's the ability for the child to see the parent to see their parent or their attachment figures as a place of safety, </a:t>
            </a:r>
          </a:p>
          <a:p>
            <a:r>
              <a:rPr lang="en-US"/>
              <a:t>It’s only through having this haven that a child internalizes this and feels a  sense of safety and comfort in the world.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want to remember that attachment is a spectrum and it’s not fixed. It’s not on or off.</a:t>
            </a:r>
          </a:p>
          <a:p>
            <a:r>
              <a:rPr lang="en-US"/>
              <a:t/>
            </a:r>
          </a:p>
          <a:p>
            <a:r>
              <a:rPr lang="en-US"/>
              <a:t/>
            </a:r>
          </a:p>
          <a:p>
            <a:r>
              <a:rPr lang="en-US"/>
              <a:t>Can change over time, can change through the life span and can individuals can be attached in different ways to different people in their lives. </a:t>
            </a:r>
          </a:p>
          <a:p>
            <a:r>
              <a:rPr lang="en-US"/>
              <a:t/>
            </a:r>
          </a:p>
          <a:p>
            <a:r>
              <a:rPr lang="en-US"/>
              <a:t>At Harmony we really avoid pathologizing attachment challenges in children with trauma histories, because children and adults can increase their capacity to attach and improve their relation health.</a:t>
            </a:r>
          </a:p>
          <a:p>
            <a:r>
              <a:rPr lang="en-US"/>
              <a:t>These DX often cause parents to give up, to shut down, and to feel like there's no hope</a:t>
            </a:r>
          </a:p>
          <a:p>
            <a:r>
              <a:rPr lang="en-US"/>
              <a:t/>
            </a:r>
          </a:p>
          <a:p>
            <a:r>
              <a:rPr lang="en-US"/>
              <a:t>It’s important to remember that early attachment challenges can be serious they can impact our relationship throughout the life span, but it’s not hopeless. </a:t>
            </a:r>
          </a:p>
          <a:p>
            <a:r>
              <a:rPr lang="en-US"/>
              <a:t>We use the work of Bruce Perry here at Harmony as a basis for our, our thinking, and our treatment in many cases. And doctor Perry describes two young girls Virginia and Laura, in his book, The Boy Who’ Was Raised As a Dog. </a:t>
            </a:r>
          </a:p>
          <a:p>
            <a:r>
              <a:rPr lang="en-US"/>
              <a:t>These girls had really tough early lives, maltreatment and trauma and they did not have good quality attachments.    </a:t>
            </a:r>
          </a:p>
          <a:p>
            <a:r>
              <a:rPr lang="en-US"/>
              <a:t/>
            </a:r>
          </a:p>
          <a:p>
            <a:r>
              <a:rPr lang="en-US"/>
              <a:t>“Like people who learn a foreign language later in life, Virginia and Laura will never speak the language of love (attachment) without an accent.” </a:t>
            </a:r>
          </a:p>
          <a:p>
            <a:r>
              <a:rPr lang="en-US"/>
              <a:t/>
            </a:r>
          </a:p>
          <a:p>
            <a:r>
              <a:rPr lang="en-US"/>
              <a:t>So, yes, people can change the way they attach.  They can change their relational health, and these experiences still may impact them though out their lives </a:t>
            </a:r>
          </a:p>
          <a:p>
            <a:r>
              <a:rPr lang="en-US"/>
              <a:t>There is so much hope for healing, so much  capacity to change for children and we’re going to look at how we can support kids in their relational healing.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Early relational experiences matter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Research indicates that ongoing contact is positive for adoptees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jpeg" Type="http://schemas.openxmlformats.org/officeDocument/2006/relationships/image"/><Relationship Id="rId4" Target="../media/image25.jpeg" Type="http://schemas.openxmlformats.org/officeDocument/2006/relationships/image"/><Relationship Id="rId5" Target="../media/image26.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7.jpeg" Type="http://schemas.openxmlformats.org/officeDocument/2006/relationships/image"/><Relationship Id="rId4" Target="https://www.youtube.com/watch?v=78NarH0i7RQ" TargetMode="External" Type="http://schemas.openxmlformats.org/officeDocument/2006/relationships/video"/></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 Id="rId4" Target="../media/image30.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 Id="rId4" Target="../media/image30.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 Id="rId4" Target="../media/image30.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3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3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7.png" Type="http://schemas.openxmlformats.org/officeDocument/2006/relationships/image"/><Relationship Id="rId4" Target="../media/image38.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 Id="rId7" Target="../media/image7.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7.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7.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https://www.youtube.com/watch?v=7m9RSyjx0bY" TargetMode="External" Type="http://schemas.openxmlformats.org/officeDocument/2006/relationships/video"/></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36.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 Id="rId5" Target="../media/image4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 Id="rId5" Target="../media/image42.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 Id="rId5" Target="../media/image42.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7.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https://www.youtube.com/watch?v=r1Itu26f2cg" TargetMode="External" Type="http://schemas.openxmlformats.org/officeDocument/2006/relationships/video"/></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44.jpeg" Type="http://schemas.openxmlformats.org/officeDocument/2006/relationships/image"/><Relationship Id="rId4" Target="../media/image7.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svg" Type="http://schemas.openxmlformats.org/officeDocument/2006/relationships/image"/><Relationship Id="rId4" Target="../media/image7.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 Id="rId5" Target="../media/image8.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 Id="rId5" Target="../media/image9.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 Id="rId5" Target="../media/image10.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 Id="rId5" Target="../media/image1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2.jpeg" Type="http://schemas.openxmlformats.org/officeDocument/2006/relationships/image"/><Relationship Id="rId4" Target="../media/image13.jpeg" Type="http://schemas.openxmlformats.org/officeDocument/2006/relationships/image"/><Relationship Id="rId5" Target="../media/image14.jpeg" Type="http://schemas.openxmlformats.org/officeDocument/2006/relationships/image"/><Relationship Id="rId6" Target="../media/image15.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7.pn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14000" y="0"/>
            <a:ext cx="7874000" cy="10287000"/>
          </a:xfrm>
          <a:custGeom>
            <a:avLst/>
            <a:gdLst/>
            <a:ahLst/>
            <a:cxnLst/>
            <a:rect r="r" b="b" t="t" l="l"/>
            <a:pathLst>
              <a:path h="10287000" w="7874000">
                <a:moveTo>
                  <a:pt x="0" y="0"/>
                </a:moveTo>
                <a:lnTo>
                  <a:pt x="7874000" y="0"/>
                </a:lnTo>
                <a:lnTo>
                  <a:pt x="7874000" y="10287000"/>
                </a:lnTo>
                <a:lnTo>
                  <a:pt x="0" y="10287000"/>
                </a:lnTo>
                <a:lnTo>
                  <a:pt x="0" y="0"/>
                </a:lnTo>
                <a:close/>
              </a:path>
            </a:pathLst>
          </a:custGeom>
          <a:blipFill>
            <a:blip r:embed="rId2"/>
            <a:stretch>
              <a:fillRect l="-45330" t="0" r="-50759" b="0"/>
            </a:stretch>
          </a:blipFill>
        </p:spPr>
      </p:sp>
      <p:grpSp>
        <p:nvGrpSpPr>
          <p:cNvPr name="Group 3" id="3"/>
          <p:cNvGrpSpPr/>
          <p:nvPr/>
        </p:nvGrpSpPr>
        <p:grpSpPr>
          <a:xfrm rot="0">
            <a:off x="0" y="7698968"/>
            <a:ext cx="18288000" cy="2585159"/>
            <a:chOff x="0" y="0"/>
            <a:chExt cx="8239497" cy="1164721"/>
          </a:xfrm>
        </p:grpSpPr>
        <p:sp>
          <p:nvSpPr>
            <p:cNvPr name="Freeform 4" id="4"/>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5" id="5"/>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6303146" y="-249190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520750" y="8180983"/>
            <a:ext cx="4380600" cy="1453560"/>
          </a:xfrm>
          <a:custGeom>
            <a:avLst/>
            <a:gdLst/>
            <a:ahLst/>
            <a:cxnLst/>
            <a:rect r="r" b="b" t="t" l="l"/>
            <a:pathLst>
              <a:path h="1453560" w="4380600">
                <a:moveTo>
                  <a:pt x="0" y="0"/>
                </a:moveTo>
                <a:lnTo>
                  <a:pt x="4380600" y="0"/>
                </a:lnTo>
                <a:lnTo>
                  <a:pt x="4380600" y="1453560"/>
                </a:lnTo>
                <a:lnTo>
                  <a:pt x="0" y="1453560"/>
                </a:lnTo>
                <a:lnTo>
                  <a:pt x="0" y="0"/>
                </a:lnTo>
                <a:close/>
              </a:path>
            </a:pathLst>
          </a:custGeom>
          <a:blipFill>
            <a:blip r:embed="rId7"/>
            <a:stretch>
              <a:fillRect l="0" t="0" r="0" b="0"/>
            </a:stretch>
          </a:blipFill>
        </p:spPr>
      </p:sp>
      <p:sp>
        <p:nvSpPr>
          <p:cNvPr name="TextBox 9" id="9"/>
          <p:cNvSpPr txBox="true"/>
          <p:nvPr/>
        </p:nvSpPr>
        <p:spPr>
          <a:xfrm rot="0">
            <a:off x="791592" y="2644995"/>
            <a:ext cx="8839200" cy="3350270"/>
          </a:xfrm>
          <a:prstGeom prst="rect">
            <a:avLst/>
          </a:prstGeom>
        </p:spPr>
        <p:txBody>
          <a:bodyPr anchor="t" rtlCol="false" tIns="0" lIns="0" bIns="0" rIns="0">
            <a:spAutoFit/>
          </a:bodyPr>
          <a:lstStyle/>
          <a:p>
            <a:pPr algn="l">
              <a:lnSpc>
                <a:spcPts val="12650"/>
              </a:lnSpc>
            </a:pPr>
            <a:r>
              <a:rPr lang="en-US" sz="12650" spc="366">
                <a:solidFill>
                  <a:srgbClr val="3B51A3"/>
                </a:solidFill>
                <a:latin typeface="Filson Soft 1"/>
              </a:rPr>
              <a:t>AGPT SESSION 3</a:t>
            </a:r>
          </a:p>
        </p:txBody>
      </p:sp>
      <p:sp>
        <p:nvSpPr>
          <p:cNvPr name="TextBox 10" id="10"/>
          <p:cNvSpPr txBox="true"/>
          <p:nvPr/>
        </p:nvSpPr>
        <p:spPr>
          <a:xfrm rot="0">
            <a:off x="3149600" y="8813632"/>
            <a:ext cx="5994400" cy="384406"/>
          </a:xfrm>
          <a:prstGeom prst="rect">
            <a:avLst/>
          </a:prstGeom>
        </p:spPr>
        <p:txBody>
          <a:bodyPr anchor="t" rtlCol="false" tIns="0" lIns="0" bIns="0" rIns="0">
            <a:spAutoFit/>
          </a:bodyPr>
          <a:lstStyle/>
          <a:p>
            <a:pPr algn="l">
              <a:lnSpc>
                <a:spcPts val="2759"/>
              </a:lnSpc>
            </a:pPr>
            <a:r>
              <a:rPr lang="en-US" sz="2759" spc="80">
                <a:solidFill>
                  <a:srgbClr val="FFFFFF"/>
                </a:solidFill>
                <a:latin typeface="Filson Soft 2"/>
              </a:rPr>
              <a:t>Trainer Name and Credentials</a:t>
            </a:r>
          </a:p>
        </p:txBody>
      </p:sp>
      <p:grpSp>
        <p:nvGrpSpPr>
          <p:cNvPr name="Group 11" id="11"/>
          <p:cNvGrpSpPr/>
          <p:nvPr/>
        </p:nvGrpSpPr>
        <p:grpSpPr>
          <a:xfrm rot="0">
            <a:off x="0" y="-2292839"/>
            <a:ext cx="18288000" cy="2585159"/>
            <a:chOff x="0" y="0"/>
            <a:chExt cx="8239497" cy="1164721"/>
          </a:xfrm>
        </p:grpSpPr>
        <p:sp>
          <p:nvSpPr>
            <p:cNvPr name="Freeform 12" id="12"/>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13" id="13"/>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799424" y="-2873"/>
            <a:ext cx="537154" cy="10284127"/>
            <a:chOff x="0" y="0"/>
            <a:chExt cx="242010" cy="4633423"/>
          </a:xfrm>
        </p:grpSpPr>
        <p:sp>
          <p:nvSpPr>
            <p:cNvPr name="Freeform 3" id="3"/>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4" id="4"/>
            <p:cNvSpPr txBox="true"/>
            <p:nvPr/>
          </p:nvSpPr>
          <p:spPr>
            <a:xfrm>
              <a:off x="0" y="-19050"/>
              <a:ext cx="242010" cy="4652473"/>
            </a:xfrm>
            <a:prstGeom prst="rect">
              <a:avLst/>
            </a:prstGeom>
          </p:spPr>
          <p:txBody>
            <a:bodyPr anchor="ctr" rtlCol="false" tIns="29696" lIns="29696" bIns="29696" rIns="29696"/>
            <a:lstStyle/>
            <a:p>
              <a:pPr algn="l">
                <a:lnSpc>
                  <a:spcPts val="1554"/>
                </a:lnSpc>
              </a:pPr>
            </a:p>
            <a:p>
              <a:pPr algn="l">
                <a:lnSpc>
                  <a:spcPts val="1554"/>
                </a:lnSpc>
              </a:pPr>
            </a:p>
          </p:txBody>
        </p:sp>
      </p:grpSp>
      <p:grpSp>
        <p:nvGrpSpPr>
          <p:cNvPr name="Group 5" id="5"/>
          <p:cNvGrpSpPr/>
          <p:nvPr/>
        </p:nvGrpSpPr>
        <p:grpSpPr>
          <a:xfrm rot="0">
            <a:off x="17271795" y="0"/>
            <a:ext cx="537154" cy="10284127"/>
            <a:chOff x="0" y="0"/>
            <a:chExt cx="242010" cy="4633423"/>
          </a:xfrm>
        </p:grpSpPr>
        <p:sp>
          <p:nvSpPr>
            <p:cNvPr name="Freeform 6" id="6"/>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7" id="7"/>
            <p:cNvSpPr txBox="true"/>
            <p:nvPr/>
          </p:nvSpPr>
          <p:spPr>
            <a:xfrm>
              <a:off x="0" y="-19050"/>
              <a:ext cx="242010" cy="4652473"/>
            </a:xfrm>
            <a:prstGeom prst="rect">
              <a:avLst/>
            </a:prstGeom>
          </p:spPr>
          <p:txBody>
            <a:bodyPr anchor="ctr" rtlCol="false" tIns="29696" lIns="29696" bIns="29696" rIns="29696"/>
            <a:lstStyle/>
            <a:p>
              <a:pPr algn="l">
                <a:lnSpc>
                  <a:spcPts val="1554"/>
                </a:lnSpc>
              </a:pPr>
            </a:p>
            <a:p>
              <a:pPr algn="l">
                <a:lnSpc>
                  <a:spcPts val="1554"/>
                </a:lnSpc>
              </a:pPr>
            </a:p>
          </p:txBody>
        </p:sp>
      </p:grpSp>
      <p:grpSp>
        <p:nvGrpSpPr>
          <p:cNvPr name="Group 8" id="8"/>
          <p:cNvGrpSpPr/>
          <p:nvPr/>
        </p:nvGrpSpPr>
        <p:grpSpPr>
          <a:xfrm rot="0">
            <a:off x="16745529" y="0"/>
            <a:ext cx="537154" cy="10284127"/>
            <a:chOff x="0" y="0"/>
            <a:chExt cx="242010" cy="4633423"/>
          </a:xfrm>
        </p:grpSpPr>
        <p:sp>
          <p:nvSpPr>
            <p:cNvPr name="Freeform 9" id="9"/>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0" id="10"/>
            <p:cNvSpPr txBox="true"/>
            <p:nvPr/>
          </p:nvSpPr>
          <p:spPr>
            <a:xfrm>
              <a:off x="0" y="-19050"/>
              <a:ext cx="242010" cy="4652473"/>
            </a:xfrm>
            <a:prstGeom prst="rect">
              <a:avLst/>
            </a:prstGeom>
          </p:spPr>
          <p:txBody>
            <a:bodyPr anchor="ctr" rtlCol="false" tIns="29696" lIns="29696" bIns="29696" rIns="29696"/>
            <a:lstStyle/>
            <a:p>
              <a:pPr algn="l">
                <a:lnSpc>
                  <a:spcPts val="1554"/>
                </a:lnSpc>
              </a:pPr>
            </a:p>
            <a:p>
              <a:pPr algn="l">
                <a:lnSpc>
                  <a:spcPts val="1554"/>
                </a:lnSpc>
              </a:pPr>
            </a:p>
          </p:txBody>
        </p:sp>
      </p:grpSp>
      <p:sp>
        <p:nvSpPr>
          <p:cNvPr name="Freeform 11" id="11"/>
          <p:cNvSpPr/>
          <p:nvPr/>
        </p:nvSpPr>
        <p:spPr>
          <a:xfrm flipH="false" flipV="false" rot="0">
            <a:off x="17023631"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2"/>
            <a:stretch>
              <a:fillRect l="0" t="0" r="0" b="0"/>
            </a:stretch>
          </a:blipFill>
        </p:spPr>
      </p:sp>
      <p:sp>
        <p:nvSpPr>
          <p:cNvPr name="TextBox 12" id="12"/>
          <p:cNvSpPr txBox="true"/>
          <p:nvPr/>
        </p:nvSpPr>
        <p:spPr>
          <a:xfrm rot="0">
            <a:off x="762000" y="3327854"/>
            <a:ext cx="11684000" cy="920750"/>
          </a:xfrm>
          <a:prstGeom prst="rect">
            <a:avLst/>
          </a:prstGeom>
        </p:spPr>
        <p:txBody>
          <a:bodyPr anchor="t" rtlCol="false" tIns="0" lIns="0" bIns="0" rIns="0">
            <a:spAutoFit/>
          </a:bodyPr>
          <a:lstStyle/>
          <a:p>
            <a:pPr algn="l">
              <a:lnSpc>
                <a:spcPts val="7149"/>
              </a:lnSpc>
            </a:pPr>
            <a:r>
              <a:rPr lang="en-US" sz="5499">
                <a:solidFill>
                  <a:srgbClr val="3B51A3"/>
                </a:solidFill>
                <a:latin typeface="Filson Soft 1 Bold"/>
              </a:rPr>
              <a:t>Attachment is a spectrum.</a:t>
            </a:r>
          </a:p>
        </p:txBody>
      </p:sp>
      <p:sp>
        <p:nvSpPr>
          <p:cNvPr name="AutoShape 13" id="13"/>
          <p:cNvSpPr/>
          <p:nvPr/>
        </p:nvSpPr>
        <p:spPr>
          <a:xfrm>
            <a:off x="752475" y="6746761"/>
            <a:ext cx="14342342" cy="0"/>
          </a:xfrm>
          <a:prstGeom prst="line">
            <a:avLst/>
          </a:prstGeom>
          <a:ln cap="flat" w="76200">
            <a:solidFill>
              <a:srgbClr val="3B51A3"/>
            </a:solidFill>
            <a:prstDash val="solid"/>
            <a:headEnd type="none" len="sm" w="sm"/>
            <a:tailEnd type="none" len="sm" w="sm"/>
          </a:ln>
        </p:spPr>
      </p:sp>
      <p:sp>
        <p:nvSpPr>
          <p:cNvPr name="Freeform 14" id="14"/>
          <p:cNvSpPr/>
          <p:nvPr/>
        </p:nvSpPr>
        <p:spPr>
          <a:xfrm flipH="false" flipV="false" rot="0">
            <a:off x="13369925" y="5698082"/>
            <a:ext cx="709910" cy="2013930"/>
          </a:xfrm>
          <a:custGeom>
            <a:avLst/>
            <a:gdLst/>
            <a:ahLst/>
            <a:cxnLst/>
            <a:rect r="r" b="b" t="t" l="l"/>
            <a:pathLst>
              <a:path h="2013930" w="709910">
                <a:moveTo>
                  <a:pt x="0" y="0"/>
                </a:moveTo>
                <a:lnTo>
                  <a:pt x="709910" y="0"/>
                </a:lnTo>
                <a:lnTo>
                  <a:pt x="709910" y="2013931"/>
                </a:lnTo>
                <a:lnTo>
                  <a:pt x="0" y="20139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02500" y="6182695"/>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302500" y="6182695"/>
            <a:ext cx="4243360" cy="3345858"/>
            <a:chOff x="0" y="0"/>
            <a:chExt cx="5657813" cy="4461144"/>
          </a:xfrm>
        </p:grpSpPr>
        <p:pic>
          <p:nvPicPr>
            <p:cNvPr name="Picture 6" id="6"/>
            <p:cNvPicPr>
              <a:picLocks noChangeAspect="true"/>
            </p:cNvPicPr>
            <p:nvPr/>
          </p:nvPicPr>
          <p:blipFill>
            <a:blip r:embed="rId2"/>
            <a:srcRect l="0" t="21255" r="0" b="21255"/>
            <a:stretch>
              <a:fillRect/>
            </a:stretch>
          </p:blipFill>
          <p:spPr>
            <a:xfrm flipH="false" flipV="false">
              <a:off x="0" y="0"/>
              <a:ext cx="5657813" cy="2167072"/>
            </a:xfrm>
            <a:prstGeom prst="rect">
              <a:avLst/>
            </a:prstGeom>
          </p:spPr>
        </p:pic>
        <p:pic>
          <p:nvPicPr>
            <p:cNvPr name="Picture 7" id="7"/>
            <p:cNvPicPr>
              <a:picLocks noChangeAspect="true"/>
            </p:cNvPicPr>
            <p:nvPr/>
          </p:nvPicPr>
          <p:blipFill>
            <a:blip r:embed="rId3"/>
            <a:srcRect l="0" t="22543" r="0" b="22543"/>
            <a:stretch>
              <a:fillRect/>
            </a:stretch>
          </p:blipFill>
          <p:spPr>
            <a:xfrm flipH="false" flipV="false">
              <a:off x="0" y="2294072"/>
              <a:ext cx="5657813" cy="2167072"/>
            </a:xfrm>
            <a:prstGeom prst="rect">
              <a:avLst/>
            </a:prstGeom>
          </p:spPr>
        </p:pic>
      </p:grpSp>
      <p:grpSp>
        <p:nvGrpSpPr>
          <p:cNvPr name="Group 8" id="8"/>
          <p:cNvGrpSpPr/>
          <p:nvPr/>
        </p:nvGrpSpPr>
        <p:grpSpPr>
          <a:xfrm rot="0">
            <a:off x="7278660" y="1801195"/>
            <a:ext cx="9956800" cy="3344081"/>
            <a:chOff x="0" y="0"/>
            <a:chExt cx="5350085" cy="1796874"/>
          </a:xfrm>
        </p:grpSpPr>
        <p:sp>
          <p:nvSpPr>
            <p:cNvPr name="Freeform 9" id="9"/>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10" id="10"/>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7278660" y="1801195"/>
            <a:ext cx="4267200" cy="3344081"/>
          </a:xfrm>
          <a:custGeom>
            <a:avLst/>
            <a:gdLst/>
            <a:ahLst/>
            <a:cxnLst/>
            <a:rect r="r" b="b" t="t" l="l"/>
            <a:pathLst>
              <a:path h="3344081" w="4267200">
                <a:moveTo>
                  <a:pt x="0" y="0"/>
                </a:moveTo>
                <a:lnTo>
                  <a:pt x="4267200" y="0"/>
                </a:lnTo>
                <a:lnTo>
                  <a:pt x="4267200" y="3344082"/>
                </a:lnTo>
                <a:lnTo>
                  <a:pt x="0" y="3344082"/>
                </a:lnTo>
                <a:lnTo>
                  <a:pt x="0" y="0"/>
                </a:lnTo>
                <a:close/>
              </a:path>
            </a:pathLst>
          </a:custGeom>
          <a:blipFill>
            <a:blip r:embed="rId4"/>
            <a:stretch>
              <a:fillRect l="-8812" t="0" r="-8812" b="0"/>
            </a:stretch>
          </a:blipFill>
        </p:spPr>
      </p:sp>
      <p:sp>
        <p:nvSpPr>
          <p:cNvPr name="Freeform 12" id="12"/>
          <p:cNvSpPr/>
          <p:nvPr/>
        </p:nvSpPr>
        <p:spPr>
          <a:xfrm flipH="false" flipV="false" rot="0">
            <a:off x="14726275" y="201576"/>
            <a:ext cx="3148656" cy="1044648"/>
          </a:xfrm>
          <a:custGeom>
            <a:avLst/>
            <a:gdLst/>
            <a:ahLst/>
            <a:cxnLst/>
            <a:rect r="r" b="b" t="t" l="l"/>
            <a:pathLst>
              <a:path h="1044648" w="3148656">
                <a:moveTo>
                  <a:pt x="0" y="0"/>
                </a:moveTo>
                <a:lnTo>
                  <a:pt x="3148656" y="0"/>
                </a:lnTo>
                <a:lnTo>
                  <a:pt x="3148656" y="1044648"/>
                </a:lnTo>
                <a:lnTo>
                  <a:pt x="0" y="1044648"/>
                </a:lnTo>
                <a:lnTo>
                  <a:pt x="0" y="0"/>
                </a:lnTo>
                <a:close/>
              </a:path>
            </a:pathLst>
          </a:custGeom>
          <a:blipFill>
            <a:blip r:embed="rId5"/>
            <a:stretch>
              <a:fillRect l="0" t="0" r="0" b="0"/>
            </a:stretch>
          </a:blipFill>
        </p:spPr>
      </p:sp>
      <p:grpSp>
        <p:nvGrpSpPr>
          <p:cNvPr name="Group 13" id="13"/>
          <p:cNvGrpSpPr/>
          <p:nvPr/>
        </p:nvGrpSpPr>
        <p:grpSpPr>
          <a:xfrm rot="0">
            <a:off x="718291" y="1801195"/>
            <a:ext cx="5694084" cy="7727358"/>
            <a:chOff x="0" y="0"/>
            <a:chExt cx="7592112" cy="10303144"/>
          </a:xfrm>
        </p:grpSpPr>
        <p:grpSp>
          <p:nvGrpSpPr>
            <p:cNvPr name="Group 14" id="14"/>
            <p:cNvGrpSpPr/>
            <p:nvPr/>
          </p:nvGrpSpPr>
          <p:grpSpPr>
            <a:xfrm rot="0">
              <a:off x="0" y="4446148"/>
              <a:ext cx="7592112" cy="5856996"/>
              <a:chOff x="0" y="0"/>
              <a:chExt cx="3058897" cy="2359811"/>
            </a:xfrm>
          </p:grpSpPr>
          <p:sp>
            <p:nvSpPr>
              <p:cNvPr name="Freeform 15" id="15"/>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6" id="16"/>
              <p:cNvSpPr txBox="true"/>
              <p:nvPr/>
            </p:nvSpPr>
            <p:spPr>
              <a:xfrm>
                <a:off x="0" y="19050"/>
                <a:ext cx="3058897" cy="2340761"/>
              </a:xfrm>
              <a:prstGeom prst="rect">
                <a:avLst/>
              </a:prstGeom>
            </p:spPr>
            <p:txBody>
              <a:bodyPr anchor="ctr" rtlCol="false" tIns="50800" lIns="50800" bIns="50800" rIns="50800"/>
              <a:lstStyle/>
              <a:p>
                <a:pPr algn="ctr">
                  <a:lnSpc>
                    <a:spcPts val="2420"/>
                  </a:lnSpc>
                </a:pPr>
              </a:p>
            </p:txBody>
          </p:sp>
        </p:grpSp>
        <p:sp>
          <p:nvSpPr>
            <p:cNvPr name="Freeform 17" id="17"/>
            <p:cNvSpPr/>
            <p:nvPr/>
          </p:nvSpPr>
          <p:spPr>
            <a:xfrm flipH="false" flipV="false" rot="0">
              <a:off x="0" y="0"/>
              <a:ext cx="7592112" cy="4459800"/>
            </a:xfrm>
            <a:custGeom>
              <a:avLst/>
              <a:gdLst/>
              <a:ahLst/>
              <a:cxnLst/>
              <a:rect r="r" b="b" t="t" l="l"/>
              <a:pathLst>
                <a:path h="4459800" w="7592112">
                  <a:moveTo>
                    <a:pt x="0" y="0"/>
                  </a:moveTo>
                  <a:lnTo>
                    <a:pt x="7592112" y="0"/>
                  </a:lnTo>
                  <a:lnTo>
                    <a:pt x="7592112" y="4459800"/>
                  </a:lnTo>
                  <a:lnTo>
                    <a:pt x="0" y="4459800"/>
                  </a:lnTo>
                  <a:lnTo>
                    <a:pt x="0" y="0"/>
                  </a:lnTo>
                  <a:close/>
                </a:path>
              </a:pathLst>
            </a:custGeom>
            <a:blipFill>
              <a:blip r:embed="rId6"/>
              <a:stretch>
                <a:fillRect l="0" t="-7879" r="0" b="-7879"/>
              </a:stretch>
            </a:blipFill>
          </p:spPr>
        </p:sp>
        <p:sp>
          <p:nvSpPr>
            <p:cNvPr name="TextBox 18" id="18"/>
            <p:cNvSpPr txBox="true"/>
            <p:nvPr/>
          </p:nvSpPr>
          <p:spPr>
            <a:xfrm rot="0">
              <a:off x="251022" y="4761999"/>
              <a:ext cx="7341090" cy="842160"/>
            </a:xfrm>
            <a:prstGeom prst="rect">
              <a:avLst/>
            </a:prstGeom>
          </p:spPr>
          <p:txBody>
            <a:bodyPr anchor="t" rtlCol="false" tIns="0" lIns="0" bIns="0" rIns="0">
              <a:spAutoFit/>
            </a:bodyPr>
            <a:lstStyle/>
            <a:p>
              <a:pPr algn="ctr">
                <a:lnSpc>
                  <a:spcPts val="5073"/>
                </a:lnSpc>
              </a:pPr>
              <a:r>
                <a:rPr lang="en-US" sz="3902" spc="-78">
                  <a:solidFill>
                    <a:srgbClr val="FFFFFF"/>
                  </a:solidFill>
                  <a:latin typeface="Filson Soft 1 Bold"/>
                </a:rPr>
                <a:t>Secure Attachment</a:t>
              </a:r>
            </a:p>
          </p:txBody>
        </p:sp>
      </p:grpSp>
      <p:sp>
        <p:nvSpPr>
          <p:cNvPr name="TextBox 19" id="19"/>
          <p:cNvSpPr txBox="true"/>
          <p:nvPr/>
        </p:nvSpPr>
        <p:spPr>
          <a:xfrm rot="0">
            <a:off x="1028700" y="6218194"/>
            <a:ext cx="4960225" cy="3057247"/>
          </a:xfrm>
          <a:prstGeom prst="rect">
            <a:avLst/>
          </a:prstGeom>
        </p:spPr>
        <p:txBody>
          <a:bodyPr anchor="t" rtlCol="false" tIns="0" lIns="0" bIns="0" rIns="0">
            <a:spAutoFit/>
          </a:bodyPr>
          <a:lstStyle/>
          <a:p>
            <a:pPr algn="l" marL="562017" indent="-281009" lvl="1">
              <a:lnSpc>
                <a:spcPts val="2863"/>
              </a:lnSpc>
              <a:buFont typeface="Arial"/>
              <a:buChar char="•"/>
            </a:pPr>
            <a:r>
              <a:rPr lang="en-US" sz="2603">
                <a:solidFill>
                  <a:srgbClr val="FFFFFF"/>
                </a:solidFill>
                <a:latin typeface="Filson Soft 2"/>
              </a:rPr>
              <a:t>has a quality relationship with at least one caregiver</a:t>
            </a:r>
          </a:p>
          <a:p>
            <a:pPr algn="l">
              <a:lnSpc>
                <a:spcPts val="2863"/>
              </a:lnSpc>
            </a:pPr>
          </a:p>
          <a:p>
            <a:pPr algn="l" marL="562017" indent="-281009" lvl="1">
              <a:lnSpc>
                <a:spcPts val="2863"/>
              </a:lnSpc>
              <a:buFont typeface="Arial"/>
              <a:buChar char="•"/>
            </a:pPr>
            <a:r>
              <a:rPr lang="en-US" sz="2603">
                <a:solidFill>
                  <a:srgbClr val="FFFFFF"/>
                </a:solidFill>
                <a:latin typeface="Filson Soft 2"/>
              </a:rPr>
              <a:t>trusts that the caregiver will meet their needs</a:t>
            </a:r>
          </a:p>
          <a:p>
            <a:pPr algn="l">
              <a:lnSpc>
                <a:spcPts val="2863"/>
              </a:lnSpc>
            </a:pPr>
          </a:p>
          <a:p>
            <a:pPr algn="l" marL="562017" indent="-281009" lvl="1">
              <a:lnSpc>
                <a:spcPts val="2863"/>
              </a:lnSpc>
              <a:buFont typeface="Arial"/>
              <a:buChar char="•"/>
            </a:pPr>
            <a:r>
              <a:rPr lang="en-US" sz="2603">
                <a:solidFill>
                  <a:srgbClr val="FFFFFF"/>
                </a:solidFill>
                <a:latin typeface="Filson Soft 2"/>
              </a:rPr>
              <a:t>turns to caregiver for comfort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02500" y="6182695"/>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302500" y="6182695"/>
            <a:ext cx="4243360" cy="3345858"/>
            <a:chOff x="0" y="0"/>
            <a:chExt cx="5657813" cy="4461144"/>
          </a:xfrm>
        </p:grpSpPr>
        <p:pic>
          <p:nvPicPr>
            <p:cNvPr name="Picture 6" id="6"/>
            <p:cNvPicPr>
              <a:picLocks noChangeAspect="true"/>
            </p:cNvPicPr>
            <p:nvPr/>
          </p:nvPicPr>
          <p:blipFill>
            <a:blip r:embed="rId2"/>
            <a:srcRect l="0" t="21255" r="0" b="21255"/>
            <a:stretch>
              <a:fillRect/>
            </a:stretch>
          </p:blipFill>
          <p:spPr>
            <a:xfrm flipH="false" flipV="false">
              <a:off x="0" y="0"/>
              <a:ext cx="5657813" cy="2167072"/>
            </a:xfrm>
            <a:prstGeom prst="rect">
              <a:avLst/>
            </a:prstGeom>
          </p:spPr>
        </p:pic>
        <p:pic>
          <p:nvPicPr>
            <p:cNvPr name="Picture 7" id="7"/>
            <p:cNvPicPr>
              <a:picLocks noChangeAspect="true"/>
            </p:cNvPicPr>
            <p:nvPr/>
          </p:nvPicPr>
          <p:blipFill>
            <a:blip r:embed="rId3"/>
            <a:srcRect l="0" t="22543" r="0" b="22543"/>
            <a:stretch>
              <a:fillRect/>
            </a:stretch>
          </p:blipFill>
          <p:spPr>
            <a:xfrm flipH="false" flipV="false">
              <a:off x="0" y="2294072"/>
              <a:ext cx="5657813" cy="2167072"/>
            </a:xfrm>
            <a:prstGeom prst="rect">
              <a:avLst/>
            </a:prstGeom>
          </p:spPr>
        </p:pic>
      </p:grpSp>
      <p:grpSp>
        <p:nvGrpSpPr>
          <p:cNvPr name="Group 8" id="8"/>
          <p:cNvGrpSpPr/>
          <p:nvPr/>
        </p:nvGrpSpPr>
        <p:grpSpPr>
          <a:xfrm rot="0">
            <a:off x="7278660" y="1801195"/>
            <a:ext cx="9956800" cy="3344081"/>
            <a:chOff x="0" y="0"/>
            <a:chExt cx="5350085" cy="1796874"/>
          </a:xfrm>
        </p:grpSpPr>
        <p:sp>
          <p:nvSpPr>
            <p:cNvPr name="Freeform 9" id="9"/>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10" id="10"/>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7278660" y="1801195"/>
            <a:ext cx="4267200" cy="3344081"/>
          </a:xfrm>
          <a:custGeom>
            <a:avLst/>
            <a:gdLst/>
            <a:ahLst/>
            <a:cxnLst/>
            <a:rect r="r" b="b" t="t" l="l"/>
            <a:pathLst>
              <a:path h="3344081" w="4267200">
                <a:moveTo>
                  <a:pt x="0" y="0"/>
                </a:moveTo>
                <a:lnTo>
                  <a:pt x="4267200" y="0"/>
                </a:lnTo>
                <a:lnTo>
                  <a:pt x="4267200" y="3344082"/>
                </a:lnTo>
                <a:lnTo>
                  <a:pt x="0" y="3344082"/>
                </a:lnTo>
                <a:lnTo>
                  <a:pt x="0" y="0"/>
                </a:lnTo>
                <a:close/>
              </a:path>
            </a:pathLst>
          </a:custGeom>
          <a:blipFill>
            <a:blip r:embed="rId4"/>
            <a:stretch>
              <a:fillRect l="-8812" t="0" r="-8812" b="0"/>
            </a:stretch>
          </a:blipFill>
        </p:spPr>
      </p:sp>
      <p:sp>
        <p:nvSpPr>
          <p:cNvPr name="Freeform 12" id="12"/>
          <p:cNvSpPr/>
          <p:nvPr/>
        </p:nvSpPr>
        <p:spPr>
          <a:xfrm flipH="false" flipV="false" rot="0">
            <a:off x="14726275" y="201576"/>
            <a:ext cx="3148656" cy="1044648"/>
          </a:xfrm>
          <a:custGeom>
            <a:avLst/>
            <a:gdLst/>
            <a:ahLst/>
            <a:cxnLst/>
            <a:rect r="r" b="b" t="t" l="l"/>
            <a:pathLst>
              <a:path h="1044648" w="3148656">
                <a:moveTo>
                  <a:pt x="0" y="0"/>
                </a:moveTo>
                <a:lnTo>
                  <a:pt x="3148656" y="0"/>
                </a:lnTo>
                <a:lnTo>
                  <a:pt x="3148656" y="1044648"/>
                </a:lnTo>
                <a:lnTo>
                  <a:pt x="0" y="1044648"/>
                </a:lnTo>
                <a:lnTo>
                  <a:pt x="0" y="0"/>
                </a:lnTo>
                <a:close/>
              </a:path>
            </a:pathLst>
          </a:custGeom>
          <a:blipFill>
            <a:blip r:embed="rId5"/>
            <a:stretch>
              <a:fillRect l="0" t="0" r="0" b="0"/>
            </a:stretch>
          </a:blipFill>
        </p:spPr>
      </p:sp>
      <p:grpSp>
        <p:nvGrpSpPr>
          <p:cNvPr name="Group 13" id="13"/>
          <p:cNvGrpSpPr/>
          <p:nvPr/>
        </p:nvGrpSpPr>
        <p:grpSpPr>
          <a:xfrm rot="0">
            <a:off x="718291" y="1801195"/>
            <a:ext cx="5694084" cy="7727358"/>
            <a:chOff x="0" y="0"/>
            <a:chExt cx="7592112" cy="10303144"/>
          </a:xfrm>
        </p:grpSpPr>
        <p:grpSp>
          <p:nvGrpSpPr>
            <p:cNvPr name="Group 14" id="14"/>
            <p:cNvGrpSpPr/>
            <p:nvPr/>
          </p:nvGrpSpPr>
          <p:grpSpPr>
            <a:xfrm rot="0">
              <a:off x="0" y="4446148"/>
              <a:ext cx="7592112" cy="5856996"/>
              <a:chOff x="0" y="0"/>
              <a:chExt cx="3058897" cy="2359811"/>
            </a:xfrm>
          </p:grpSpPr>
          <p:sp>
            <p:nvSpPr>
              <p:cNvPr name="Freeform 15" id="15"/>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6" id="16"/>
              <p:cNvSpPr txBox="true"/>
              <p:nvPr/>
            </p:nvSpPr>
            <p:spPr>
              <a:xfrm>
                <a:off x="0" y="19050"/>
                <a:ext cx="3058897" cy="2340761"/>
              </a:xfrm>
              <a:prstGeom prst="rect">
                <a:avLst/>
              </a:prstGeom>
            </p:spPr>
            <p:txBody>
              <a:bodyPr anchor="ctr" rtlCol="false" tIns="50800" lIns="50800" bIns="50800" rIns="50800"/>
              <a:lstStyle/>
              <a:p>
                <a:pPr algn="ctr">
                  <a:lnSpc>
                    <a:spcPts val="2420"/>
                  </a:lnSpc>
                </a:pPr>
              </a:p>
            </p:txBody>
          </p:sp>
        </p:grpSp>
        <p:sp>
          <p:nvSpPr>
            <p:cNvPr name="Freeform 17" id="17"/>
            <p:cNvSpPr/>
            <p:nvPr/>
          </p:nvSpPr>
          <p:spPr>
            <a:xfrm flipH="false" flipV="false" rot="0">
              <a:off x="0" y="0"/>
              <a:ext cx="7592112" cy="4459800"/>
            </a:xfrm>
            <a:custGeom>
              <a:avLst/>
              <a:gdLst/>
              <a:ahLst/>
              <a:cxnLst/>
              <a:rect r="r" b="b" t="t" l="l"/>
              <a:pathLst>
                <a:path h="4459800" w="7592112">
                  <a:moveTo>
                    <a:pt x="0" y="0"/>
                  </a:moveTo>
                  <a:lnTo>
                    <a:pt x="7592112" y="0"/>
                  </a:lnTo>
                  <a:lnTo>
                    <a:pt x="7592112" y="4459800"/>
                  </a:lnTo>
                  <a:lnTo>
                    <a:pt x="0" y="4459800"/>
                  </a:lnTo>
                  <a:lnTo>
                    <a:pt x="0" y="0"/>
                  </a:lnTo>
                  <a:close/>
                </a:path>
              </a:pathLst>
            </a:custGeom>
            <a:blipFill>
              <a:blip r:embed="rId6"/>
              <a:stretch>
                <a:fillRect l="0" t="-7879" r="0" b="-7879"/>
              </a:stretch>
            </a:blipFill>
          </p:spPr>
        </p:sp>
        <p:sp>
          <p:nvSpPr>
            <p:cNvPr name="TextBox 18" id="18"/>
            <p:cNvSpPr txBox="true"/>
            <p:nvPr/>
          </p:nvSpPr>
          <p:spPr>
            <a:xfrm rot="0">
              <a:off x="251022" y="4761999"/>
              <a:ext cx="7341090" cy="842160"/>
            </a:xfrm>
            <a:prstGeom prst="rect">
              <a:avLst/>
            </a:prstGeom>
          </p:spPr>
          <p:txBody>
            <a:bodyPr anchor="t" rtlCol="false" tIns="0" lIns="0" bIns="0" rIns="0">
              <a:spAutoFit/>
            </a:bodyPr>
            <a:lstStyle/>
            <a:p>
              <a:pPr algn="ctr">
                <a:lnSpc>
                  <a:spcPts val="5073"/>
                </a:lnSpc>
              </a:pPr>
              <a:r>
                <a:rPr lang="en-US" sz="3902" spc="-78">
                  <a:solidFill>
                    <a:srgbClr val="FFFFFF"/>
                  </a:solidFill>
                  <a:latin typeface="Filson Soft 1 Bold"/>
                </a:rPr>
                <a:t>Secure Attachment</a:t>
              </a:r>
            </a:p>
          </p:txBody>
        </p:sp>
      </p:grpSp>
      <p:sp>
        <p:nvSpPr>
          <p:cNvPr name="TextBox 19" id="19"/>
          <p:cNvSpPr txBox="true"/>
          <p:nvPr/>
        </p:nvSpPr>
        <p:spPr>
          <a:xfrm rot="0">
            <a:off x="11545860" y="1929468"/>
            <a:ext cx="5504551" cy="1283947"/>
          </a:xfrm>
          <a:prstGeom prst="rect">
            <a:avLst/>
          </a:prstGeom>
        </p:spPr>
        <p:txBody>
          <a:bodyPr anchor="t" rtlCol="false" tIns="0" lIns="0" bIns="0" rIns="0">
            <a:spAutoFit/>
          </a:bodyPr>
          <a:lstStyle/>
          <a:p>
            <a:pPr algn="ctr">
              <a:lnSpc>
                <a:spcPts val="5072"/>
              </a:lnSpc>
            </a:pPr>
            <a:r>
              <a:rPr lang="en-US" sz="3901" spc="-78">
                <a:solidFill>
                  <a:srgbClr val="FFFFFF"/>
                </a:solidFill>
                <a:latin typeface="Filson Soft 1 Bold"/>
              </a:rPr>
              <a:t>Disorganized Attachment</a:t>
            </a:r>
          </a:p>
        </p:txBody>
      </p:sp>
      <p:sp>
        <p:nvSpPr>
          <p:cNvPr name="TextBox 20" id="20"/>
          <p:cNvSpPr txBox="true"/>
          <p:nvPr/>
        </p:nvSpPr>
        <p:spPr>
          <a:xfrm rot="0">
            <a:off x="12090186" y="3473236"/>
            <a:ext cx="4960225" cy="1928535"/>
          </a:xfrm>
          <a:prstGeom prst="rect">
            <a:avLst/>
          </a:prstGeom>
        </p:spPr>
        <p:txBody>
          <a:bodyPr anchor="t" rtlCol="false" tIns="0" lIns="0" bIns="0" rIns="0">
            <a:spAutoFit/>
          </a:bodyPr>
          <a:lstStyle/>
          <a:p>
            <a:pPr algn="l" marL="562017" indent="-281009" lvl="1">
              <a:lnSpc>
                <a:spcPts val="2863"/>
              </a:lnSpc>
              <a:buFont typeface="Arial"/>
              <a:buChar char="•"/>
            </a:pPr>
            <a:r>
              <a:rPr lang="en-US" sz="2603">
                <a:solidFill>
                  <a:srgbClr val="FFFFFF"/>
                </a:solidFill>
                <a:latin typeface="Filson Soft 2"/>
              </a:rPr>
              <a:t>struggles in relationship</a:t>
            </a:r>
          </a:p>
          <a:p>
            <a:pPr algn="l">
              <a:lnSpc>
                <a:spcPts val="2863"/>
              </a:lnSpc>
            </a:pPr>
          </a:p>
          <a:p>
            <a:pPr algn="l" marL="562017" indent="-281009" lvl="1">
              <a:lnSpc>
                <a:spcPts val="2863"/>
              </a:lnSpc>
              <a:buFont typeface="Arial"/>
              <a:buChar char="•"/>
            </a:pPr>
            <a:r>
              <a:rPr lang="en-US" sz="2603">
                <a:solidFill>
                  <a:srgbClr val="FFFFFF"/>
                </a:solidFill>
                <a:latin typeface="Filson Soft 2"/>
              </a:rPr>
              <a:t>push/pull relational dynamic</a:t>
            </a:r>
          </a:p>
          <a:p>
            <a:pPr algn="l">
              <a:lnSpc>
                <a:spcPts val="2863"/>
              </a:lnSpc>
            </a:pPr>
          </a:p>
        </p:txBody>
      </p:sp>
      <p:sp>
        <p:nvSpPr>
          <p:cNvPr name="TextBox 21" id="21"/>
          <p:cNvSpPr txBox="true"/>
          <p:nvPr/>
        </p:nvSpPr>
        <p:spPr>
          <a:xfrm rot="0">
            <a:off x="1028700" y="6218194"/>
            <a:ext cx="4960225" cy="3057247"/>
          </a:xfrm>
          <a:prstGeom prst="rect">
            <a:avLst/>
          </a:prstGeom>
        </p:spPr>
        <p:txBody>
          <a:bodyPr anchor="t" rtlCol="false" tIns="0" lIns="0" bIns="0" rIns="0">
            <a:spAutoFit/>
          </a:bodyPr>
          <a:lstStyle/>
          <a:p>
            <a:pPr algn="l" marL="562017" indent="-281009" lvl="1">
              <a:lnSpc>
                <a:spcPts val="2863"/>
              </a:lnSpc>
              <a:buFont typeface="Arial"/>
              <a:buChar char="•"/>
            </a:pPr>
            <a:r>
              <a:rPr lang="en-US" sz="2603">
                <a:solidFill>
                  <a:srgbClr val="FFFFFF"/>
                </a:solidFill>
                <a:latin typeface="Filson Soft 2"/>
              </a:rPr>
              <a:t>has a quality relationship with at least one caregiver</a:t>
            </a:r>
          </a:p>
          <a:p>
            <a:pPr algn="l">
              <a:lnSpc>
                <a:spcPts val="2863"/>
              </a:lnSpc>
            </a:pPr>
          </a:p>
          <a:p>
            <a:pPr algn="l" marL="562017" indent="-281009" lvl="1">
              <a:lnSpc>
                <a:spcPts val="2863"/>
              </a:lnSpc>
              <a:buFont typeface="Arial"/>
              <a:buChar char="•"/>
            </a:pPr>
            <a:r>
              <a:rPr lang="en-US" sz="2603">
                <a:solidFill>
                  <a:srgbClr val="FFFFFF"/>
                </a:solidFill>
                <a:latin typeface="Filson Soft 2"/>
              </a:rPr>
              <a:t>trusts that the caregiver will meet their needs</a:t>
            </a:r>
          </a:p>
          <a:p>
            <a:pPr algn="l">
              <a:lnSpc>
                <a:spcPts val="2863"/>
              </a:lnSpc>
            </a:pPr>
          </a:p>
          <a:p>
            <a:pPr algn="l" marL="562017" indent="-281009" lvl="1">
              <a:lnSpc>
                <a:spcPts val="2863"/>
              </a:lnSpc>
              <a:buFont typeface="Arial"/>
              <a:buChar char="•"/>
            </a:pPr>
            <a:r>
              <a:rPr lang="en-US" sz="2603">
                <a:solidFill>
                  <a:srgbClr val="FFFFFF"/>
                </a:solidFill>
                <a:latin typeface="Filson Soft 2"/>
              </a:rPr>
              <a:t>turns to caregiver for comfort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02500" y="6182695"/>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302500" y="6182695"/>
            <a:ext cx="4243360" cy="3345858"/>
            <a:chOff x="0" y="0"/>
            <a:chExt cx="5657813" cy="4461144"/>
          </a:xfrm>
        </p:grpSpPr>
        <p:pic>
          <p:nvPicPr>
            <p:cNvPr name="Picture 6" id="6"/>
            <p:cNvPicPr>
              <a:picLocks noChangeAspect="true"/>
            </p:cNvPicPr>
            <p:nvPr/>
          </p:nvPicPr>
          <p:blipFill>
            <a:blip r:embed="rId2"/>
            <a:srcRect l="0" t="21255" r="0" b="21255"/>
            <a:stretch>
              <a:fillRect/>
            </a:stretch>
          </p:blipFill>
          <p:spPr>
            <a:xfrm flipH="false" flipV="false">
              <a:off x="0" y="0"/>
              <a:ext cx="5657813" cy="2167072"/>
            </a:xfrm>
            <a:prstGeom prst="rect">
              <a:avLst/>
            </a:prstGeom>
          </p:spPr>
        </p:pic>
        <p:pic>
          <p:nvPicPr>
            <p:cNvPr name="Picture 7" id="7"/>
            <p:cNvPicPr>
              <a:picLocks noChangeAspect="true"/>
            </p:cNvPicPr>
            <p:nvPr/>
          </p:nvPicPr>
          <p:blipFill>
            <a:blip r:embed="rId3"/>
            <a:srcRect l="0" t="22543" r="0" b="22543"/>
            <a:stretch>
              <a:fillRect/>
            </a:stretch>
          </p:blipFill>
          <p:spPr>
            <a:xfrm flipH="false" flipV="false">
              <a:off x="0" y="2294072"/>
              <a:ext cx="5657813" cy="2167072"/>
            </a:xfrm>
            <a:prstGeom prst="rect">
              <a:avLst/>
            </a:prstGeom>
          </p:spPr>
        </p:pic>
      </p:grpSp>
      <p:grpSp>
        <p:nvGrpSpPr>
          <p:cNvPr name="Group 8" id="8"/>
          <p:cNvGrpSpPr/>
          <p:nvPr/>
        </p:nvGrpSpPr>
        <p:grpSpPr>
          <a:xfrm rot="0">
            <a:off x="7278660" y="1801195"/>
            <a:ext cx="9956800" cy="3344081"/>
            <a:chOff x="0" y="0"/>
            <a:chExt cx="5350085" cy="1796874"/>
          </a:xfrm>
        </p:grpSpPr>
        <p:sp>
          <p:nvSpPr>
            <p:cNvPr name="Freeform 9" id="9"/>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10" id="10"/>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7278660" y="1801195"/>
            <a:ext cx="4267200" cy="3344081"/>
          </a:xfrm>
          <a:custGeom>
            <a:avLst/>
            <a:gdLst/>
            <a:ahLst/>
            <a:cxnLst/>
            <a:rect r="r" b="b" t="t" l="l"/>
            <a:pathLst>
              <a:path h="3344081" w="4267200">
                <a:moveTo>
                  <a:pt x="0" y="0"/>
                </a:moveTo>
                <a:lnTo>
                  <a:pt x="4267200" y="0"/>
                </a:lnTo>
                <a:lnTo>
                  <a:pt x="4267200" y="3344082"/>
                </a:lnTo>
                <a:lnTo>
                  <a:pt x="0" y="3344082"/>
                </a:lnTo>
                <a:lnTo>
                  <a:pt x="0" y="0"/>
                </a:lnTo>
                <a:close/>
              </a:path>
            </a:pathLst>
          </a:custGeom>
          <a:blipFill>
            <a:blip r:embed="rId4"/>
            <a:stretch>
              <a:fillRect l="-8812" t="0" r="-8812" b="0"/>
            </a:stretch>
          </a:blipFill>
        </p:spPr>
      </p:sp>
      <p:sp>
        <p:nvSpPr>
          <p:cNvPr name="Freeform 12" id="12"/>
          <p:cNvSpPr/>
          <p:nvPr/>
        </p:nvSpPr>
        <p:spPr>
          <a:xfrm flipH="false" flipV="false" rot="0">
            <a:off x="14726275" y="201576"/>
            <a:ext cx="3148656" cy="1044648"/>
          </a:xfrm>
          <a:custGeom>
            <a:avLst/>
            <a:gdLst/>
            <a:ahLst/>
            <a:cxnLst/>
            <a:rect r="r" b="b" t="t" l="l"/>
            <a:pathLst>
              <a:path h="1044648" w="3148656">
                <a:moveTo>
                  <a:pt x="0" y="0"/>
                </a:moveTo>
                <a:lnTo>
                  <a:pt x="3148656" y="0"/>
                </a:lnTo>
                <a:lnTo>
                  <a:pt x="3148656" y="1044648"/>
                </a:lnTo>
                <a:lnTo>
                  <a:pt x="0" y="1044648"/>
                </a:lnTo>
                <a:lnTo>
                  <a:pt x="0" y="0"/>
                </a:lnTo>
                <a:close/>
              </a:path>
            </a:pathLst>
          </a:custGeom>
          <a:blipFill>
            <a:blip r:embed="rId5"/>
            <a:stretch>
              <a:fillRect l="0" t="0" r="0" b="0"/>
            </a:stretch>
          </a:blipFill>
        </p:spPr>
      </p:sp>
      <p:grpSp>
        <p:nvGrpSpPr>
          <p:cNvPr name="Group 13" id="13"/>
          <p:cNvGrpSpPr/>
          <p:nvPr/>
        </p:nvGrpSpPr>
        <p:grpSpPr>
          <a:xfrm rot="0">
            <a:off x="718291" y="1801195"/>
            <a:ext cx="5694084" cy="7727358"/>
            <a:chOff x="0" y="0"/>
            <a:chExt cx="7592112" cy="10303144"/>
          </a:xfrm>
        </p:grpSpPr>
        <p:grpSp>
          <p:nvGrpSpPr>
            <p:cNvPr name="Group 14" id="14"/>
            <p:cNvGrpSpPr/>
            <p:nvPr/>
          </p:nvGrpSpPr>
          <p:grpSpPr>
            <a:xfrm rot="0">
              <a:off x="0" y="4446148"/>
              <a:ext cx="7592112" cy="5856996"/>
              <a:chOff x="0" y="0"/>
              <a:chExt cx="3058897" cy="2359811"/>
            </a:xfrm>
          </p:grpSpPr>
          <p:sp>
            <p:nvSpPr>
              <p:cNvPr name="Freeform 15" id="15"/>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6" id="16"/>
              <p:cNvSpPr txBox="true"/>
              <p:nvPr/>
            </p:nvSpPr>
            <p:spPr>
              <a:xfrm>
                <a:off x="0" y="19050"/>
                <a:ext cx="3058897" cy="2340761"/>
              </a:xfrm>
              <a:prstGeom prst="rect">
                <a:avLst/>
              </a:prstGeom>
            </p:spPr>
            <p:txBody>
              <a:bodyPr anchor="ctr" rtlCol="false" tIns="50800" lIns="50800" bIns="50800" rIns="50800"/>
              <a:lstStyle/>
              <a:p>
                <a:pPr algn="ctr">
                  <a:lnSpc>
                    <a:spcPts val="2420"/>
                  </a:lnSpc>
                </a:pPr>
              </a:p>
            </p:txBody>
          </p:sp>
        </p:grpSp>
        <p:sp>
          <p:nvSpPr>
            <p:cNvPr name="Freeform 17" id="17"/>
            <p:cNvSpPr/>
            <p:nvPr/>
          </p:nvSpPr>
          <p:spPr>
            <a:xfrm flipH="false" flipV="false" rot="0">
              <a:off x="0" y="0"/>
              <a:ext cx="7592112" cy="4459800"/>
            </a:xfrm>
            <a:custGeom>
              <a:avLst/>
              <a:gdLst/>
              <a:ahLst/>
              <a:cxnLst/>
              <a:rect r="r" b="b" t="t" l="l"/>
              <a:pathLst>
                <a:path h="4459800" w="7592112">
                  <a:moveTo>
                    <a:pt x="0" y="0"/>
                  </a:moveTo>
                  <a:lnTo>
                    <a:pt x="7592112" y="0"/>
                  </a:lnTo>
                  <a:lnTo>
                    <a:pt x="7592112" y="4459800"/>
                  </a:lnTo>
                  <a:lnTo>
                    <a:pt x="0" y="4459800"/>
                  </a:lnTo>
                  <a:lnTo>
                    <a:pt x="0" y="0"/>
                  </a:lnTo>
                  <a:close/>
                </a:path>
              </a:pathLst>
            </a:custGeom>
            <a:blipFill>
              <a:blip r:embed="rId6"/>
              <a:stretch>
                <a:fillRect l="0" t="-7879" r="0" b="-7879"/>
              </a:stretch>
            </a:blipFill>
          </p:spPr>
        </p:sp>
        <p:sp>
          <p:nvSpPr>
            <p:cNvPr name="TextBox 18" id="18"/>
            <p:cNvSpPr txBox="true"/>
            <p:nvPr/>
          </p:nvSpPr>
          <p:spPr>
            <a:xfrm rot="0">
              <a:off x="251022" y="4761999"/>
              <a:ext cx="7341090" cy="842160"/>
            </a:xfrm>
            <a:prstGeom prst="rect">
              <a:avLst/>
            </a:prstGeom>
          </p:spPr>
          <p:txBody>
            <a:bodyPr anchor="t" rtlCol="false" tIns="0" lIns="0" bIns="0" rIns="0">
              <a:spAutoFit/>
            </a:bodyPr>
            <a:lstStyle/>
            <a:p>
              <a:pPr algn="ctr">
                <a:lnSpc>
                  <a:spcPts val="5073"/>
                </a:lnSpc>
              </a:pPr>
              <a:r>
                <a:rPr lang="en-US" sz="3902" spc="-78">
                  <a:solidFill>
                    <a:srgbClr val="FFFFFF"/>
                  </a:solidFill>
                  <a:latin typeface="Filson Soft 1 Bold"/>
                </a:rPr>
                <a:t>Secure Attachment</a:t>
              </a:r>
            </a:p>
          </p:txBody>
        </p:sp>
      </p:grpSp>
      <p:sp>
        <p:nvSpPr>
          <p:cNvPr name="TextBox 19" id="19"/>
          <p:cNvSpPr txBox="true"/>
          <p:nvPr/>
        </p:nvSpPr>
        <p:spPr>
          <a:xfrm rot="0">
            <a:off x="12090186" y="7746818"/>
            <a:ext cx="4960225" cy="1928535"/>
          </a:xfrm>
          <a:prstGeom prst="rect">
            <a:avLst/>
          </a:prstGeom>
        </p:spPr>
        <p:txBody>
          <a:bodyPr anchor="t" rtlCol="false" tIns="0" lIns="0" bIns="0" rIns="0">
            <a:spAutoFit/>
          </a:bodyPr>
          <a:lstStyle/>
          <a:p>
            <a:pPr algn="l" marL="562017" indent="-281009" lvl="1">
              <a:lnSpc>
                <a:spcPts val="2863"/>
              </a:lnSpc>
              <a:buFont typeface="Arial"/>
              <a:buChar char="•"/>
            </a:pPr>
            <a:r>
              <a:rPr lang="en-US" sz="2603">
                <a:solidFill>
                  <a:srgbClr val="FFFFFF"/>
                </a:solidFill>
                <a:latin typeface="Filson Soft 2"/>
              </a:rPr>
              <a:t>Avoidant, Cactus Child</a:t>
            </a:r>
          </a:p>
          <a:p>
            <a:pPr algn="l">
              <a:lnSpc>
                <a:spcPts val="2863"/>
              </a:lnSpc>
            </a:pPr>
          </a:p>
          <a:p>
            <a:pPr algn="l" marL="562017" indent="-281009" lvl="1">
              <a:lnSpc>
                <a:spcPts val="2863"/>
              </a:lnSpc>
              <a:buFont typeface="Arial"/>
              <a:buChar char="•"/>
            </a:pPr>
            <a:r>
              <a:rPr lang="en-US" sz="2603">
                <a:solidFill>
                  <a:srgbClr val="FFFFFF"/>
                </a:solidFill>
                <a:latin typeface="Filson Soft 2"/>
              </a:rPr>
              <a:t>Anxious, Velcro Child</a:t>
            </a:r>
          </a:p>
          <a:p>
            <a:pPr algn="l">
              <a:lnSpc>
                <a:spcPts val="2863"/>
              </a:lnSpc>
            </a:pPr>
          </a:p>
          <a:p>
            <a:pPr algn="l">
              <a:lnSpc>
                <a:spcPts val="2863"/>
              </a:lnSpc>
            </a:pPr>
          </a:p>
        </p:txBody>
      </p:sp>
      <p:sp>
        <p:nvSpPr>
          <p:cNvPr name="TextBox 20" id="20"/>
          <p:cNvSpPr txBox="true"/>
          <p:nvPr/>
        </p:nvSpPr>
        <p:spPr>
          <a:xfrm rot="0">
            <a:off x="11673758" y="6272370"/>
            <a:ext cx="5504551" cy="1283947"/>
          </a:xfrm>
          <a:prstGeom prst="rect">
            <a:avLst/>
          </a:prstGeom>
        </p:spPr>
        <p:txBody>
          <a:bodyPr anchor="t" rtlCol="false" tIns="0" lIns="0" bIns="0" rIns="0">
            <a:spAutoFit/>
          </a:bodyPr>
          <a:lstStyle/>
          <a:p>
            <a:pPr algn="ctr">
              <a:lnSpc>
                <a:spcPts val="5072"/>
              </a:lnSpc>
            </a:pPr>
            <a:r>
              <a:rPr lang="en-US" sz="3901" spc="-78">
                <a:solidFill>
                  <a:srgbClr val="FFFFFF"/>
                </a:solidFill>
                <a:latin typeface="Filson Soft 1 Bold"/>
              </a:rPr>
              <a:t>Insecure </a:t>
            </a:r>
          </a:p>
          <a:p>
            <a:pPr algn="ctr">
              <a:lnSpc>
                <a:spcPts val="5072"/>
              </a:lnSpc>
            </a:pPr>
            <a:r>
              <a:rPr lang="en-US" sz="3901" spc="-78">
                <a:solidFill>
                  <a:srgbClr val="FFFFFF"/>
                </a:solidFill>
                <a:latin typeface="Filson Soft 1 Bold"/>
              </a:rPr>
              <a:t>Attachment</a:t>
            </a:r>
          </a:p>
        </p:txBody>
      </p:sp>
      <p:sp>
        <p:nvSpPr>
          <p:cNvPr name="TextBox 21" id="21"/>
          <p:cNvSpPr txBox="true"/>
          <p:nvPr/>
        </p:nvSpPr>
        <p:spPr>
          <a:xfrm rot="0">
            <a:off x="11545860" y="1929468"/>
            <a:ext cx="5504551" cy="1283947"/>
          </a:xfrm>
          <a:prstGeom prst="rect">
            <a:avLst/>
          </a:prstGeom>
        </p:spPr>
        <p:txBody>
          <a:bodyPr anchor="t" rtlCol="false" tIns="0" lIns="0" bIns="0" rIns="0">
            <a:spAutoFit/>
          </a:bodyPr>
          <a:lstStyle/>
          <a:p>
            <a:pPr algn="ctr">
              <a:lnSpc>
                <a:spcPts val="5072"/>
              </a:lnSpc>
            </a:pPr>
            <a:r>
              <a:rPr lang="en-US" sz="3901" spc="-78">
                <a:solidFill>
                  <a:srgbClr val="FFFFFF"/>
                </a:solidFill>
                <a:latin typeface="Filson Soft 1 Bold"/>
              </a:rPr>
              <a:t>Disorganized Attachment</a:t>
            </a:r>
          </a:p>
        </p:txBody>
      </p:sp>
      <p:sp>
        <p:nvSpPr>
          <p:cNvPr name="TextBox 22" id="22"/>
          <p:cNvSpPr txBox="true"/>
          <p:nvPr/>
        </p:nvSpPr>
        <p:spPr>
          <a:xfrm rot="0">
            <a:off x="12090186" y="3473236"/>
            <a:ext cx="4960225" cy="1928535"/>
          </a:xfrm>
          <a:prstGeom prst="rect">
            <a:avLst/>
          </a:prstGeom>
        </p:spPr>
        <p:txBody>
          <a:bodyPr anchor="t" rtlCol="false" tIns="0" lIns="0" bIns="0" rIns="0">
            <a:spAutoFit/>
          </a:bodyPr>
          <a:lstStyle/>
          <a:p>
            <a:pPr algn="l" marL="562017" indent="-281009" lvl="1">
              <a:lnSpc>
                <a:spcPts val="2863"/>
              </a:lnSpc>
              <a:buFont typeface="Arial"/>
              <a:buChar char="•"/>
            </a:pPr>
            <a:r>
              <a:rPr lang="en-US" sz="2603">
                <a:solidFill>
                  <a:srgbClr val="FFFFFF"/>
                </a:solidFill>
                <a:latin typeface="Filson Soft 2"/>
              </a:rPr>
              <a:t>struggles in relationship</a:t>
            </a:r>
          </a:p>
          <a:p>
            <a:pPr algn="l">
              <a:lnSpc>
                <a:spcPts val="2863"/>
              </a:lnSpc>
            </a:pPr>
          </a:p>
          <a:p>
            <a:pPr algn="l" marL="562017" indent="-281009" lvl="1">
              <a:lnSpc>
                <a:spcPts val="2863"/>
              </a:lnSpc>
              <a:buFont typeface="Arial"/>
              <a:buChar char="•"/>
            </a:pPr>
            <a:r>
              <a:rPr lang="en-US" sz="2603">
                <a:solidFill>
                  <a:srgbClr val="FFFFFF"/>
                </a:solidFill>
                <a:latin typeface="Filson Soft 2"/>
              </a:rPr>
              <a:t>push/pull relational dynamic</a:t>
            </a:r>
          </a:p>
          <a:p>
            <a:pPr algn="l">
              <a:lnSpc>
                <a:spcPts val="2863"/>
              </a:lnSpc>
            </a:pPr>
          </a:p>
        </p:txBody>
      </p:sp>
      <p:sp>
        <p:nvSpPr>
          <p:cNvPr name="TextBox 23" id="23"/>
          <p:cNvSpPr txBox="true"/>
          <p:nvPr/>
        </p:nvSpPr>
        <p:spPr>
          <a:xfrm rot="0">
            <a:off x="1028700" y="6218194"/>
            <a:ext cx="4960225" cy="3057247"/>
          </a:xfrm>
          <a:prstGeom prst="rect">
            <a:avLst/>
          </a:prstGeom>
        </p:spPr>
        <p:txBody>
          <a:bodyPr anchor="t" rtlCol="false" tIns="0" lIns="0" bIns="0" rIns="0">
            <a:spAutoFit/>
          </a:bodyPr>
          <a:lstStyle/>
          <a:p>
            <a:pPr algn="l" marL="562017" indent="-281009" lvl="1">
              <a:lnSpc>
                <a:spcPts val="2863"/>
              </a:lnSpc>
              <a:buFont typeface="Arial"/>
              <a:buChar char="•"/>
            </a:pPr>
            <a:r>
              <a:rPr lang="en-US" sz="2603">
                <a:solidFill>
                  <a:srgbClr val="FFFFFF"/>
                </a:solidFill>
                <a:latin typeface="Filson Soft 2"/>
              </a:rPr>
              <a:t>has a quality relationship with at least one caregiver</a:t>
            </a:r>
          </a:p>
          <a:p>
            <a:pPr algn="l">
              <a:lnSpc>
                <a:spcPts val="2863"/>
              </a:lnSpc>
            </a:pPr>
          </a:p>
          <a:p>
            <a:pPr algn="l" marL="562017" indent="-281009" lvl="1">
              <a:lnSpc>
                <a:spcPts val="2863"/>
              </a:lnSpc>
              <a:buFont typeface="Arial"/>
              <a:buChar char="•"/>
            </a:pPr>
            <a:r>
              <a:rPr lang="en-US" sz="2603">
                <a:solidFill>
                  <a:srgbClr val="FFFFFF"/>
                </a:solidFill>
                <a:latin typeface="Filson Soft 2"/>
              </a:rPr>
              <a:t>trusts that the caregiver will meet their needs</a:t>
            </a:r>
          </a:p>
          <a:p>
            <a:pPr algn="l">
              <a:lnSpc>
                <a:spcPts val="2863"/>
              </a:lnSpc>
            </a:pPr>
          </a:p>
          <a:p>
            <a:pPr algn="l" marL="562017" indent="-281009" lvl="1">
              <a:lnSpc>
                <a:spcPts val="2863"/>
              </a:lnSpc>
              <a:buFont typeface="Arial"/>
              <a:buChar char="•"/>
            </a:pPr>
            <a:r>
              <a:rPr lang="en-US" sz="2603">
                <a:solidFill>
                  <a:srgbClr val="FFFFFF"/>
                </a:solidFill>
                <a:latin typeface="Filson Soft 2"/>
              </a:rPr>
              <a:t>turns to caregiver for comfort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122518"/>
            <a:ext cx="4421478" cy="12532036"/>
          </a:xfrm>
          <a:custGeom>
            <a:avLst/>
            <a:gdLst/>
            <a:ahLst/>
            <a:cxnLst/>
            <a:rect r="r" b="b" t="t" l="l"/>
            <a:pathLst>
              <a:path h="12532036" w="4421478">
                <a:moveTo>
                  <a:pt x="0" y="0"/>
                </a:moveTo>
                <a:lnTo>
                  <a:pt x="4421478" y="0"/>
                </a:lnTo>
                <a:lnTo>
                  <a:pt x="4421478" y="12532036"/>
                </a:lnTo>
                <a:lnTo>
                  <a:pt x="0" y="12532036"/>
                </a:lnTo>
                <a:lnTo>
                  <a:pt x="0" y="0"/>
                </a:lnTo>
                <a:close/>
              </a:path>
            </a:pathLst>
          </a:custGeom>
          <a:blipFill>
            <a:blip r:embed="rId2"/>
            <a:stretch>
              <a:fillRect l="-211732" t="0" r="-113686" b="0"/>
            </a:stretch>
          </a:blipFill>
        </p:spPr>
      </p:sp>
      <p:sp>
        <p:nvSpPr>
          <p:cNvPr name="Freeform 3" id="3"/>
          <p:cNvSpPr/>
          <p:nvPr/>
        </p:nvSpPr>
        <p:spPr>
          <a:xfrm flipH="false" flipV="false" rot="0">
            <a:off x="4421478" y="0"/>
            <a:ext cx="4722522" cy="10287000"/>
          </a:xfrm>
          <a:custGeom>
            <a:avLst/>
            <a:gdLst/>
            <a:ahLst/>
            <a:cxnLst/>
            <a:rect r="r" b="b" t="t" l="l"/>
            <a:pathLst>
              <a:path h="10287000" w="4722522">
                <a:moveTo>
                  <a:pt x="0" y="0"/>
                </a:moveTo>
                <a:lnTo>
                  <a:pt x="4722522" y="0"/>
                </a:lnTo>
                <a:lnTo>
                  <a:pt x="4722522" y="10287000"/>
                </a:lnTo>
                <a:lnTo>
                  <a:pt x="0" y="10287000"/>
                </a:lnTo>
                <a:lnTo>
                  <a:pt x="0" y="0"/>
                </a:lnTo>
                <a:close/>
              </a:path>
            </a:pathLst>
          </a:custGeom>
          <a:blipFill>
            <a:blip r:embed="rId3"/>
            <a:stretch>
              <a:fillRect l="-38093" t="0" r="-33602" b="-18306"/>
            </a:stretch>
          </a:blipFill>
        </p:spPr>
      </p:sp>
      <p:sp>
        <p:nvSpPr>
          <p:cNvPr name="Freeform 4" id="4"/>
          <p:cNvSpPr/>
          <p:nvPr/>
        </p:nvSpPr>
        <p:spPr>
          <a:xfrm flipH="false" flipV="false" rot="0">
            <a:off x="8903527" y="0"/>
            <a:ext cx="4876468" cy="10474018"/>
          </a:xfrm>
          <a:custGeom>
            <a:avLst/>
            <a:gdLst/>
            <a:ahLst/>
            <a:cxnLst/>
            <a:rect r="r" b="b" t="t" l="l"/>
            <a:pathLst>
              <a:path h="10474018" w="4876468">
                <a:moveTo>
                  <a:pt x="0" y="0"/>
                </a:moveTo>
                <a:lnTo>
                  <a:pt x="4876468" y="0"/>
                </a:lnTo>
                <a:lnTo>
                  <a:pt x="4876468" y="10474018"/>
                </a:lnTo>
                <a:lnTo>
                  <a:pt x="0" y="10474018"/>
                </a:lnTo>
                <a:lnTo>
                  <a:pt x="0" y="0"/>
                </a:lnTo>
                <a:close/>
              </a:path>
            </a:pathLst>
          </a:custGeom>
          <a:blipFill>
            <a:blip r:embed="rId4"/>
            <a:stretch>
              <a:fillRect l="-117802" t="0" r="-117802" b="0"/>
            </a:stretch>
          </a:blipFill>
        </p:spPr>
      </p:sp>
      <p:sp>
        <p:nvSpPr>
          <p:cNvPr name="Freeform 5" id="5"/>
          <p:cNvSpPr/>
          <p:nvPr/>
        </p:nvSpPr>
        <p:spPr>
          <a:xfrm flipH="false" flipV="false" rot="0">
            <a:off x="13459363" y="0"/>
            <a:ext cx="9413001" cy="10287000"/>
          </a:xfrm>
          <a:custGeom>
            <a:avLst/>
            <a:gdLst/>
            <a:ahLst/>
            <a:cxnLst/>
            <a:rect r="r" b="b" t="t" l="l"/>
            <a:pathLst>
              <a:path h="10287000" w="9413001">
                <a:moveTo>
                  <a:pt x="0" y="0"/>
                </a:moveTo>
                <a:lnTo>
                  <a:pt x="9413002" y="0"/>
                </a:lnTo>
                <a:lnTo>
                  <a:pt x="9413002" y="10287000"/>
                </a:lnTo>
                <a:lnTo>
                  <a:pt x="0" y="10287000"/>
                </a:lnTo>
                <a:lnTo>
                  <a:pt x="0" y="0"/>
                </a:lnTo>
                <a:close/>
              </a:path>
            </a:pathLst>
          </a:custGeom>
          <a:blipFill>
            <a:blip r:embed="rId5"/>
            <a:stretch>
              <a:fillRect l="-32015" t="0" r="-32015"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4"/>
          </p:nvPr>
        </p:nvPicPr>
        <p:blipFill>
          <a:blip r:embed="rId3"/>
          <a:stretch>
            <a:fillRect/>
          </a:stretch>
        </p:blipFill>
        <p:spPr>
          <a:xfrm rot="0">
            <a:off x="455179" y="768567"/>
            <a:ext cx="17377643" cy="8749867"/>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280451" y="4765173"/>
            <a:ext cx="6027938" cy="5015715"/>
            <a:chOff x="0" y="0"/>
            <a:chExt cx="642209" cy="534368"/>
          </a:xfrm>
        </p:grpSpPr>
        <p:sp>
          <p:nvSpPr>
            <p:cNvPr name="Freeform 3" id="3"/>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40B2B5"/>
            </a:solidFill>
          </p:spPr>
        </p:sp>
        <p:sp>
          <p:nvSpPr>
            <p:cNvPr name="TextBox 4" id="4"/>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547520"/>
            <a:ext cx="5040277" cy="4595980"/>
            <a:chOff x="0" y="0"/>
            <a:chExt cx="10744200" cy="9797106"/>
          </a:xfrm>
        </p:grpSpPr>
        <p:sp>
          <p:nvSpPr>
            <p:cNvPr name="Freeform 6" id="6"/>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2"/>
              <a:stretch>
                <a:fillRect l="-18431" t="0" r="-18431" b="0"/>
              </a:stretch>
            </a:blipFill>
          </p:spPr>
        </p:sp>
      </p:grpSp>
      <p:grpSp>
        <p:nvGrpSpPr>
          <p:cNvPr name="Group 7" id="7"/>
          <p:cNvGrpSpPr/>
          <p:nvPr/>
        </p:nvGrpSpPr>
        <p:grpSpPr>
          <a:xfrm rot="-5400000">
            <a:off x="6142312" y="4765173"/>
            <a:ext cx="6027938" cy="5015715"/>
            <a:chOff x="0" y="0"/>
            <a:chExt cx="642209" cy="534368"/>
          </a:xfrm>
        </p:grpSpPr>
        <p:sp>
          <p:nvSpPr>
            <p:cNvPr name="Freeform 8" id="8"/>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3B51A3"/>
            </a:solidFill>
          </p:spPr>
        </p:sp>
        <p:sp>
          <p:nvSpPr>
            <p:cNvPr name="TextBox 9" id="9"/>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5400000">
            <a:off x="12004173" y="4765173"/>
            <a:ext cx="6027938" cy="5015715"/>
            <a:chOff x="0" y="0"/>
            <a:chExt cx="642209" cy="534368"/>
          </a:xfrm>
        </p:grpSpPr>
        <p:sp>
          <p:nvSpPr>
            <p:cNvPr name="Freeform 11" id="11"/>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8688B2"/>
            </a:solidFill>
          </p:spPr>
        </p:sp>
        <p:sp>
          <p:nvSpPr>
            <p:cNvPr name="TextBox 12" id="12"/>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13" id="13"/>
          <p:cNvGrpSpPr/>
          <p:nvPr/>
        </p:nvGrpSpPr>
        <p:grpSpPr>
          <a:xfrm rot="0">
            <a:off x="6623861" y="547520"/>
            <a:ext cx="5040277" cy="4595980"/>
            <a:chOff x="0" y="0"/>
            <a:chExt cx="10744200" cy="9797106"/>
          </a:xfrm>
        </p:grpSpPr>
        <p:sp>
          <p:nvSpPr>
            <p:cNvPr name="Freeform 14" id="14"/>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3"/>
              <a:stretch>
                <a:fillRect l="-18431" t="0" r="-18431" b="0"/>
              </a:stretch>
            </a:blipFill>
          </p:spPr>
        </p:sp>
      </p:grpSp>
      <p:grpSp>
        <p:nvGrpSpPr>
          <p:cNvPr name="Group 15" id="15"/>
          <p:cNvGrpSpPr/>
          <p:nvPr/>
        </p:nvGrpSpPr>
        <p:grpSpPr>
          <a:xfrm rot="0">
            <a:off x="12511864" y="547520"/>
            <a:ext cx="5040277" cy="4595980"/>
            <a:chOff x="0" y="0"/>
            <a:chExt cx="10744200" cy="9797106"/>
          </a:xfrm>
        </p:grpSpPr>
        <p:sp>
          <p:nvSpPr>
            <p:cNvPr name="Freeform 16" id="16"/>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4"/>
              <a:stretch>
                <a:fillRect l="-18303" t="0" r="-18303" b="0"/>
              </a:stretch>
            </a:blipFill>
          </p:spPr>
        </p:sp>
      </p:grpSp>
      <p:sp>
        <p:nvSpPr>
          <p:cNvPr name="TextBox 17" id="17"/>
          <p:cNvSpPr txBox="true"/>
          <p:nvPr/>
        </p:nvSpPr>
        <p:spPr>
          <a:xfrm rot="0">
            <a:off x="786562" y="5699376"/>
            <a:ext cx="5014136"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Brain </a:t>
            </a:r>
          </a:p>
          <a:p>
            <a:pPr algn="ctr">
              <a:lnSpc>
                <a:spcPts val="4405"/>
              </a:lnSpc>
            </a:pPr>
            <a:r>
              <a:rPr lang="en-US" sz="4004" spc="-80">
                <a:solidFill>
                  <a:srgbClr val="F5F1ED"/>
                </a:solidFill>
                <a:latin typeface="Filson Soft 1 Bold"/>
              </a:rPr>
              <a:t>Development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280451" y="4765173"/>
            <a:ext cx="6027938" cy="5015715"/>
            <a:chOff x="0" y="0"/>
            <a:chExt cx="642209" cy="534368"/>
          </a:xfrm>
        </p:grpSpPr>
        <p:sp>
          <p:nvSpPr>
            <p:cNvPr name="Freeform 3" id="3"/>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40B2B5"/>
            </a:solidFill>
          </p:spPr>
        </p:sp>
        <p:sp>
          <p:nvSpPr>
            <p:cNvPr name="TextBox 4" id="4"/>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547520"/>
            <a:ext cx="5040277" cy="4595980"/>
            <a:chOff x="0" y="0"/>
            <a:chExt cx="10744200" cy="9797106"/>
          </a:xfrm>
        </p:grpSpPr>
        <p:sp>
          <p:nvSpPr>
            <p:cNvPr name="Freeform 6" id="6"/>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2"/>
              <a:stretch>
                <a:fillRect l="-18431" t="0" r="-18431" b="0"/>
              </a:stretch>
            </a:blipFill>
          </p:spPr>
        </p:sp>
      </p:grpSp>
      <p:grpSp>
        <p:nvGrpSpPr>
          <p:cNvPr name="Group 7" id="7"/>
          <p:cNvGrpSpPr/>
          <p:nvPr/>
        </p:nvGrpSpPr>
        <p:grpSpPr>
          <a:xfrm rot="-5400000">
            <a:off x="6142312" y="4765173"/>
            <a:ext cx="6027938" cy="5015715"/>
            <a:chOff x="0" y="0"/>
            <a:chExt cx="642209" cy="534368"/>
          </a:xfrm>
        </p:grpSpPr>
        <p:sp>
          <p:nvSpPr>
            <p:cNvPr name="Freeform 8" id="8"/>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3B51A3"/>
            </a:solidFill>
          </p:spPr>
        </p:sp>
        <p:sp>
          <p:nvSpPr>
            <p:cNvPr name="TextBox 9" id="9"/>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5400000">
            <a:off x="12004173" y="4765173"/>
            <a:ext cx="6027938" cy="5015715"/>
            <a:chOff x="0" y="0"/>
            <a:chExt cx="642209" cy="534368"/>
          </a:xfrm>
        </p:grpSpPr>
        <p:sp>
          <p:nvSpPr>
            <p:cNvPr name="Freeform 11" id="11"/>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8688B2"/>
            </a:solidFill>
          </p:spPr>
        </p:sp>
        <p:sp>
          <p:nvSpPr>
            <p:cNvPr name="TextBox 12" id="12"/>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13" id="13"/>
          <p:cNvGrpSpPr/>
          <p:nvPr/>
        </p:nvGrpSpPr>
        <p:grpSpPr>
          <a:xfrm rot="0">
            <a:off x="6623861" y="547520"/>
            <a:ext cx="5040277" cy="4595980"/>
            <a:chOff x="0" y="0"/>
            <a:chExt cx="10744200" cy="9797106"/>
          </a:xfrm>
        </p:grpSpPr>
        <p:sp>
          <p:nvSpPr>
            <p:cNvPr name="Freeform 14" id="14"/>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3"/>
              <a:stretch>
                <a:fillRect l="-18431" t="0" r="-18431" b="0"/>
              </a:stretch>
            </a:blipFill>
          </p:spPr>
        </p:sp>
      </p:grpSp>
      <p:grpSp>
        <p:nvGrpSpPr>
          <p:cNvPr name="Group 15" id="15"/>
          <p:cNvGrpSpPr/>
          <p:nvPr/>
        </p:nvGrpSpPr>
        <p:grpSpPr>
          <a:xfrm rot="0">
            <a:off x="12511864" y="547520"/>
            <a:ext cx="5040277" cy="4595980"/>
            <a:chOff x="0" y="0"/>
            <a:chExt cx="10744200" cy="9797106"/>
          </a:xfrm>
        </p:grpSpPr>
        <p:sp>
          <p:nvSpPr>
            <p:cNvPr name="Freeform 16" id="16"/>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4"/>
              <a:stretch>
                <a:fillRect l="-18303" t="0" r="-18303" b="0"/>
              </a:stretch>
            </a:blipFill>
          </p:spPr>
        </p:sp>
      </p:grpSp>
      <p:sp>
        <p:nvSpPr>
          <p:cNvPr name="TextBox 17" id="17"/>
          <p:cNvSpPr txBox="true"/>
          <p:nvPr/>
        </p:nvSpPr>
        <p:spPr>
          <a:xfrm rot="0">
            <a:off x="786562" y="5699376"/>
            <a:ext cx="5014136"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Brain </a:t>
            </a:r>
          </a:p>
          <a:p>
            <a:pPr algn="ctr">
              <a:lnSpc>
                <a:spcPts val="4405"/>
              </a:lnSpc>
            </a:pPr>
            <a:r>
              <a:rPr lang="en-US" sz="4004" spc="-80">
                <a:solidFill>
                  <a:srgbClr val="F5F1ED"/>
                </a:solidFill>
                <a:latin typeface="Filson Soft 1 Bold"/>
              </a:rPr>
              <a:t>Development</a:t>
            </a:r>
          </a:p>
        </p:txBody>
      </p:sp>
      <p:sp>
        <p:nvSpPr>
          <p:cNvPr name="TextBox 18" id="18"/>
          <p:cNvSpPr txBox="true"/>
          <p:nvPr/>
        </p:nvSpPr>
        <p:spPr>
          <a:xfrm rot="0">
            <a:off x="6650002" y="5699376"/>
            <a:ext cx="5014136"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Emotional Development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280451" y="4765173"/>
            <a:ext cx="6027938" cy="5015715"/>
            <a:chOff x="0" y="0"/>
            <a:chExt cx="642209" cy="534368"/>
          </a:xfrm>
        </p:grpSpPr>
        <p:sp>
          <p:nvSpPr>
            <p:cNvPr name="Freeform 3" id="3"/>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40B2B5"/>
            </a:solidFill>
          </p:spPr>
        </p:sp>
        <p:sp>
          <p:nvSpPr>
            <p:cNvPr name="TextBox 4" id="4"/>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547520"/>
            <a:ext cx="5040277" cy="4595980"/>
            <a:chOff x="0" y="0"/>
            <a:chExt cx="10744200" cy="9797106"/>
          </a:xfrm>
        </p:grpSpPr>
        <p:sp>
          <p:nvSpPr>
            <p:cNvPr name="Freeform 6" id="6"/>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2"/>
              <a:stretch>
                <a:fillRect l="-18431" t="0" r="-18431" b="0"/>
              </a:stretch>
            </a:blipFill>
          </p:spPr>
        </p:sp>
      </p:grpSp>
      <p:grpSp>
        <p:nvGrpSpPr>
          <p:cNvPr name="Group 7" id="7"/>
          <p:cNvGrpSpPr/>
          <p:nvPr/>
        </p:nvGrpSpPr>
        <p:grpSpPr>
          <a:xfrm rot="-5400000">
            <a:off x="6142312" y="4765173"/>
            <a:ext cx="6027938" cy="5015715"/>
            <a:chOff x="0" y="0"/>
            <a:chExt cx="642209" cy="534368"/>
          </a:xfrm>
        </p:grpSpPr>
        <p:sp>
          <p:nvSpPr>
            <p:cNvPr name="Freeform 8" id="8"/>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3B51A3"/>
            </a:solidFill>
          </p:spPr>
        </p:sp>
        <p:sp>
          <p:nvSpPr>
            <p:cNvPr name="TextBox 9" id="9"/>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5400000">
            <a:off x="12004173" y="4765173"/>
            <a:ext cx="6027938" cy="5015715"/>
            <a:chOff x="0" y="0"/>
            <a:chExt cx="642209" cy="534368"/>
          </a:xfrm>
        </p:grpSpPr>
        <p:sp>
          <p:nvSpPr>
            <p:cNvPr name="Freeform 11" id="11"/>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8688B2"/>
            </a:solidFill>
          </p:spPr>
        </p:sp>
        <p:sp>
          <p:nvSpPr>
            <p:cNvPr name="TextBox 12" id="12"/>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13" id="13"/>
          <p:cNvGrpSpPr/>
          <p:nvPr/>
        </p:nvGrpSpPr>
        <p:grpSpPr>
          <a:xfrm rot="0">
            <a:off x="6623861" y="547520"/>
            <a:ext cx="5040277" cy="4595980"/>
            <a:chOff x="0" y="0"/>
            <a:chExt cx="10744200" cy="9797106"/>
          </a:xfrm>
        </p:grpSpPr>
        <p:sp>
          <p:nvSpPr>
            <p:cNvPr name="Freeform 14" id="14"/>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3"/>
              <a:stretch>
                <a:fillRect l="-18431" t="0" r="-18431" b="0"/>
              </a:stretch>
            </a:blipFill>
          </p:spPr>
        </p:sp>
      </p:grpSp>
      <p:grpSp>
        <p:nvGrpSpPr>
          <p:cNvPr name="Group 15" id="15"/>
          <p:cNvGrpSpPr/>
          <p:nvPr/>
        </p:nvGrpSpPr>
        <p:grpSpPr>
          <a:xfrm rot="0">
            <a:off x="12511864" y="547520"/>
            <a:ext cx="5040277" cy="4595980"/>
            <a:chOff x="0" y="0"/>
            <a:chExt cx="10744200" cy="9797106"/>
          </a:xfrm>
        </p:grpSpPr>
        <p:sp>
          <p:nvSpPr>
            <p:cNvPr name="Freeform 16" id="16"/>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4"/>
              <a:stretch>
                <a:fillRect l="-18303" t="0" r="-18303" b="0"/>
              </a:stretch>
            </a:blipFill>
          </p:spPr>
        </p:sp>
      </p:grpSp>
      <p:sp>
        <p:nvSpPr>
          <p:cNvPr name="TextBox 17" id="17"/>
          <p:cNvSpPr txBox="true"/>
          <p:nvPr/>
        </p:nvSpPr>
        <p:spPr>
          <a:xfrm rot="0">
            <a:off x="786562" y="5699376"/>
            <a:ext cx="5014136"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Brain </a:t>
            </a:r>
          </a:p>
          <a:p>
            <a:pPr algn="ctr">
              <a:lnSpc>
                <a:spcPts val="4405"/>
              </a:lnSpc>
            </a:pPr>
            <a:r>
              <a:rPr lang="en-US" sz="4004" spc="-80">
                <a:solidFill>
                  <a:srgbClr val="F5F1ED"/>
                </a:solidFill>
                <a:latin typeface="Filson Soft 1 Bold"/>
              </a:rPr>
              <a:t>Development</a:t>
            </a:r>
          </a:p>
        </p:txBody>
      </p:sp>
      <p:sp>
        <p:nvSpPr>
          <p:cNvPr name="TextBox 18" id="18"/>
          <p:cNvSpPr txBox="true"/>
          <p:nvPr/>
        </p:nvSpPr>
        <p:spPr>
          <a:xfrm rot="0">
            <a:off x="6650002" y="5699376"/>
            <a:ext cx="5014136"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Emotional Development</a:t>
            </a:r>
          </a:p>
        </p:txBody>
      </p:sp>
      <p:sp>
        <p:nvSpPr>
          <p:cNvPr name="TextBox 19" id="19"/>
          <p:cNvSpPr txBox="true"/>
          <p:nvPr/>
        </p:nvSpPr>
        <p:spPr>
          <a:xfrm rot="0">
            <a:off x="12538005" y="5699376"/>
            <a:ext cx="5014136"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Self </a:t>
            </a:r>
          </a:p>
          <a:p>
            <a:pPr algn="ctr">
              <a:lnSpc>
                <a:spcPts val="4405"/>
              </a:lnSpc>
            </a:pPr>
            <a:r>
              <a:rPr lang="en-US" sz="4004" spc="-80">
                <a:solidFill>
                  <a:srgbClr val="F5F1ED"/>
                </a:solidFill>
                <a:latin typeface="Filson Soft 1 Bold"/>
              </a:rPr>
              <a:t>Regulation</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9136" y="-4237891"/>
            <a:ext cx="29900421" cy="19921155"/>
          </a:xfrm>
          <a:custGeom>
            <a:avLst/>
            <a:gdLst/>
            <a:ahLst/>
            <a:cxnLst/>
            <a:rect r="r" b="b" t="t" l="l"/>
            <a:pathLst>
              <a:path h="19921155" w="29900421">
                <a:moveTo>
                  <a:pt x="0" y="0"/>
                </a:moveTo>
                <a:lnTo>
                  <a:pt x="29900421" y="0"/>
                </a:lnTo>
                <a:lnTo>
                  <a:pt x="29900421" y="19921156"/>
                </a:lnTo>
                <a:lnTo>
                  <a:pt x="0" y="19921156"/>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14400"/>
            <a:ext cx="11684000" cy="1265555"/>
          </a:xfrm>
          <a:prstGeom prst="rect">
            <a:avLst/>
          </a:prstGeom>
        </p:spPr>
        <p:txBody>
          <a:bodyPr anchor="t" rtlCol="false" tIns="0" lIns="0" bIns="0" rIns="0">
            <a:spAutoFit/>
          </a:bodyPr>
          <a:lstStyle/>
          <a:p>
            <a:pPr algn="l">
              <a:lnSpc>
                <a:spcPts val="9879"/>
              </a:lnSpc>
            </a:pPr>
            <a:r>
              <a:rPr lang="en-US" sz="7599">
                <a:solidFill>
                  <a:srgbClr val="3B51A3"/>
                </a:solidFill>
                <a:latin typeface="Filson Soft 1 Bold"/>
              </a:rPr>
              <a:t>Objectives</a:t>
            </a:r>
          </a:p>
        </p:txBody>
      </p:sp>
      <p:sp>
        <p:nvSpPr>
          <p:cNvPr name="TextBox 8" id="8"/>
          <p:cNvSpPr txBox="true"/>
          <p:nvPr/>
        </p:nvSpPr>
        <p:spPr>
          <a:xfrm rot="0">
            <a:off x="1085850" y="3123931"/>
            <a:ext cx="14314873" cy="6511927"/>
          </a:xfrm>
          <a:prstGeom prst="rect">
            <a:avLst/>
          </a:prstGeom>
        </p:spPr>
        <p:txBody>
          <a:bodyPr anchor="t" rtlCol="false" tIns="0" lIns="0" bIns="0" rIns="0">
            <a:spAutoFit/>
          </a:bodyPr>
          <a:lstStyle/>
          <a:p>
            <a:pPr algn="l" marL="1079481" indent="-539741" lvl="1">
              <a:lnSpc>
                <a:spcPts val="6999"/>
              </a:lnSpc>
              <a:buFont typeface="Arial"/>
              <a:buChar char="•"/>
            </a:pPr>
            <a:r>
              <a:rPr lang="en-US" sz="4999">
                <a:solidFill>
                  <a:srgbClr val="3B51A3"/>
                </a:solidFill>
                <a:latin typeface="Filson Soft 3"/>
              </a:rPr>
              <a:t>Understand attachment and the impact of relational health on child development</a:t>
            </a:r>
          </a:p>
          <a:p>
            <a:pPr algn="l" marL="1079481" indent="-539741" lvl="1">
              <a:lnSpc>
                <a:spcPts val="6999"/>
              </a:lnSpc>
              <a:buFont typeface="Arial"/>
              <a:buChar char="•"/>
            </a:pPr>
            <a:r>
              <a:rPr lang="en-US" sz="4999">
                <a:solidFill>
                  <a:srgbClr val="3B51A3"/>
                </a:solidFill>
                <a:latin typeface="Filson Soft 3"/>
              </a:rPr>
              <a:t>Discuss connections with children’s family of origin and adoption disclosure</a:t>
            </a:r>
          </a:p>
          <a:p>
            <a:pPr algn="l" marL="1079481" indent="-539741" lvl="1">
              <a:lnSpc>
                <a:spcPts val="6999"/>
              </a:lnSpc>
              <a:buFont typeface="Arial"/>
              <a:buChar char="•"/>
            </a:pPr>
            <a:r>
              <a:rPr lang="en-US" sz="4999">
                <a:solidFill>
                  <a:srgbClr val="3B51A3"/>
                </a:solidFill>
                <a:latin typeface="Filson Soft 3"/>
              </a:rPr>
              <a:t>Explore the concept of “shark music” </a:t>
            </a:r>
          </a:p>
          <a:p>
            <a:pPr algn="l" marL="1079481" indent="-539741" lvl="1">
              <a:lnSpc>
                <a:spcPts val="6999"/>
              </a:lnSpc>
              <a:buFont typeface="Arial"/>
              <a:buChar char="•"/>
            </a:pPr>
            <a:r>
              <a:rPr lang="en-US" sz="4999">
                <a:solidFill>
                  <a:srgbClr val="3B51A3"/>
                </a:solidFill>
                <a:latin typeface="Filson Soft 3"/>
              </a:rPr>
              <a:t>Questions and r</a:t>
            </a:r>
            <a:r>
              <a:rPr lang="en-US" sz="4999">
                <a:solidFill>
                  <a:srgbClr val="3B51A3"/>
                </a:solidFill>
                <a:latin typeface="Filson Soft 3"/>
              </a:rPr>
              <a:t>eflections </a:t>
            </a:r>
          </a:p>
          <a:p>
            <a:pPr algn="r">
              <a:lnSpc>
                <a:spcPts val="6999"/>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404246" y="-2061012"/>
            <a:ext cx="21079608" cy="14044289"/>
          </a:xfrm>
          <a:custGeom>
            <a:avLst/>
            <a:gdLst/>
            <a:ahLst/>
            <a:cxnLst/>
            <a:rect r="r" b="b" t="t" l="l"/>
            <a:pathLst>
              <a:path h="14044289" w="21079608">
                <a:moveTo>
                  <a:pt x="21079608" y="0"/>
                </a:moveTo>
                <a:lnTo>
                  <a:pt x="0" y="0"/>
                </a:lnTo>
                <a:lnTo>
                  <a:pt x="0" y="14044288"/>
                </a:lnTo>
                <a:lnTo>
                  <a:pt x="21079608" y="14044288"/>
                </a:lnTo>
                <a:lnTo>
                  <a:pt x="21079608" y="0"/>
                </a:lnTo>
                <a:close/>
              </a:path>
            </a:pathLst>
          </a:custGeom>
          <a:blipFill>
            <a:blip r:embed="rId2"/>
            <a:stretch>
              <a:fillRect l="0" t="0" r="0" b="0"/>
            </a:stretch>
          </a:blipFill>
        </p:spPr>
      </p:sp>
      <p:sp>
        <p:nvSpPr>
          <p:cNvPr name="Freeform 3" id="3"/>
          <p:cNvSpPr/>
          <p:nvPr/>
        </p:nvSpPr>
        <p:spPr>
          <a:xfrm flipH="false" flipV="false" rot="0">
            <a:off x="17259300" y="8704222"/>
            <a:ext cx="635324" cy="1108155"/>
          </a:xfrm>
          <a:custGeom>
            <a:avLst/>
            <a:gdLst/>
            <a:ahLst/>
            <a:cxnLst/>
            <a:rect r="r" b="b" t="t" l="l"/>
            <a:pathLst>
              <a:path h="1108155" w="635324">
                <a:moveTo>
                  <a:pt x="0" y="0"/>
                </a:moveTo>
                <a:lnTo>
                  <a:pt x="635324" y="0"/>
                </a:lnTo>
                <a:lnTo>
                  <a:pt x="635324" y="1108156"/>
                </a:lnTo>
                <a:lnTo>
                  <a:pt x="0" y="1108156"/>
                </a:lnTo>
                <a:lnTo>
                  <a:pt x="0" y="0"/>
                </a:lnTo>
                <a:close/>
              </a:path>
            </a:pathLst>
          </a:custGeom>
          <a:blipFill>
            <a:blip r:embed="rId3"/>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667035" cy="10287000"/>
          </a:xfrm>
          <a:custGeom>
            <a:avLst/>
            <a:gdLst/>
            <a:ahLst/>
            <a:cxnLst/>
            <a:rect r="r" b="b" t="t" l="l"/>
            <a:pathLst>
              <a:path h="10287000" w="19667035">
                <a:moveTo>
                  <a:pt x="0" y="0"/>
                </a:moveTo>
                <a:lnTo>
                  <a:pt x="19667035" y="0"/>
                </a:lnTo>
                <a:lnTo>
                  <a:pt x="19667035" y="10287000"/>
                </a:lnTo>
                <a:lnTo>
                  <a:pt x="0" y="10287000"/>
                </a:lnTo>
                <a:lnTo>
                  <a:pt x="0" y="0"/>
                </a:lnTo>
                <a:close/>
              </a:path>
            </a:pathLst>
          </a:custGeom>
          <a:blipFill>
            <a:blip r:embed="rId2"/>
            <a:stretch>
              <a:fillRect l="-6640" t="-48753" r="0" b="-48753"/>
            </a:stretch>
          </a:blipFill>
        </p:spPr>
      </p:sp>
      <p:grpSp>
        <p:nvGrpSpPr>
          <p:cNvPr name="Group 3" id="3"/>
          <p:cNvGrpSpPr/>
          <p:nvPr/>
        </p:nvGrpSpPr>
        <p:grpSpPr>
          <a:xfrm rot="-5400000">
            <a:off x="347659" y="851952"/>
            <a:ext cx="9439504" cy="9000683"/>
            <a:chOff x="0" y="0"/>
            <a:chExt cx="1005673" cy="958922"/>
          </a:xfrm>
        </p:grpSpPr>
        <p:sp>
          <p:nvSpPr>
            <p:cNvPr name="Freeform 4" id="4"/>
            <p:cNvSpPr/>
            <p:nvPr/>
          </p:nvSpPr>
          <p:spPr>
            <a:xfrm flipH="false" flipV="false" rot="0">
              <a:off x="0" y="0"/>
              <a:ext cx="1005673" cy="958922"/>
            </a:xfrm>
            <a:custGeom>
              <a:avLst/>
              <a:gdLst/>
              <a:ahLst/>
              <a:cxnLst/>
              <a:rect r="r" b="b" t="t" l="l"/>
              <a:pathLst>
                <a:path h="958922" w="1005673">
                  <a:moveTo>
                    <a:pt x="0" y="0"/>
                  </a:moveTo>
                  <a:lnTo>
                    <a:pt x="1005673" y="0"/>
                  </a:lnTo>
                  <a:lnTo>
                    <a:pt x="1005673" y="958922"/>
                  </a:lnTo>
                  <a:lnTo>
                    <a:pt x="0" y="958922"/>
                  </a:lnTo>
                  <a:close/>
                </a:path>
              </a:pathLst>
            </a:custGeom>
            <a:solidFill>
              <a:srgbClr val="3B51A3"/>
            </a:solidFill>
          </p:spPr>
        </p:sp>
        <p:sp>
          <p:nvSpPr>
            <p:cNvPr name="TextBox 5" id="5"/>
            <p:cNvSpPr txBox="true"/>
            <p:nvPr/>
          </p:nvSpPr>
          <p:spPr>
            <a:xfrm>
              <a:off x="0" y="19050"/>
              <a:ext cx="1005673" cy="939872"/>
            </a:xfrm>
            <a:prstGeom prst="rect">
              <a:avLst/>
            </a:prstGeom>
          </p:spPr>
          <p:txBody>
            <a:bodyPr anchor="ctr" rtlCol="false" tIns="53434" lIns="53434" bIns="53434" rIns="53434"/>
            <a:lstStyle/>
            <a:p>
              <a:pPr algn="ctr">
                <a:lnSpc>
                  <a:spcPts val="2419"/>
                </a:lnSpc>
              </a:pPr>
            </a:p>
          </p:txBody>
        </p:sp>
      </p:grpSp>
      <p:sp>
        <p:nvSpPr>
          <p:cNvPr name="Freeform 6" id="6"/>
          <p:cNvSpPr/>
          <p:nvPr/>
        </p:nvSpPr>
        <p:spPr>
          <a:xfrm flipH="false" flipV="false" rot="0">
            <a:off x="1829116" y="1524268"/>
            <a:ext cx="831315" cy="574309"/>
          </a:xfrm>
          <a:custGeom>
            <a:avLst/>
            <a:gdLst/>
            <a:ahLst/>
            <a:cxnLst/>
            <a:rect r="r" b="b" t="t" l="l"/>
            <a:pathLst>
              <a:path h="574309" w="831315">
                <a:moveTo>
                  <a:pt x="0" y="0"/>
                </a:moveTo>
                <a:lnTo>
                  <a:pt x="831315" y="0"/>
                </a:lnTo>
                <a:lnTo>
                  <a:pt x="831315" y="574309"/>
                </a:lnTo>
                <a:lnTo>
                  <a:pt x="0" y="5743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211376" y="8661120"/>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5"/>
            <a:stretch>
              <a:fillRect l="0" t="0" r="0" b="0"/>
            </a:stretch>
          </a:blipFill>
        </p:spPr>
      </p:sp>
      <p:sp>
        <p:nvSpPr>
          <p:cNvPr name="TextBox 8" id="8"/>
          <p:cNvSpPr txBox="true"/>
          <p:nvPr/>
        </p:nvSpPr>
        <p:spPr>
          <a:xfrm rot="0">
            <a:off x="1829116" y="2577642"/>
            <a:ext cx="6672302" cy="4781550"/>
          </a:xfrm>
          <a:prstGeom prst="rect">
            <a:avLst/>
          </a:prstGeom>
        </p:spPr>
        <p:txBody>
          <a:bodyPr anchor="t" rtlCol="false" tIns="0" lIns="0" bIns="0" rIns="0">
            <a:spAutoFit/>
          </a:bodyPr>
          <a:lstStyle/>
          <a:p>
            <a:pPr algn="l" marL="0" indent="0" lvl="0">
              <a:lnSpc>
                <a:spcPts val="6240"/>
              </a:lnSpc>
              <a:spcBef>
                <a:spcPct val="0"/>
              </a:spcBef>
            </a:pPr>
            <a:r>
              <a:rPr lang="en-US" sz="5200">
                <a:solidFill>
                  <a:srgbClr val="FFFFFF"/>
                </a:solidFill>
                <a:latin typeface="Filson Soft 2"/>
              </a:rPr>
              <a:t>“The more healthy relationships a child has, the more likely he will be to recover from trauma and thrive.”</a:t>
            </a:r>
          </a:p>
        </p:txBody>
      </p:sp>
      <p:sp>
        <p:nvSpPr>
          <p:cNvPr name="TextBox 9" id="9"/>
          <p:cNvSpPr txBox="true"/>
          <p:nvPr/>
        </p:nvSpPr>
        <p:spPr>
          <a:xfrm rot="0">
            <a:off x="3674650" y="7844865"/>
            <a:ext cx="4826768" cy="967105"/>
          </a:xfrm>
          <a:prstGeom prst="rect">
            <a:avLst/>
          </a:prstGeom>
        </p:spPr>
        <p:txBody>
          <a:bodyPr anchor="t" rtlCol="false" tIns="0" lIns="0" bIns="0" rIns="0">
            <a:spAutoFit/>
          </a:bodyPr>
          <a:lstStyle/>
          <a:p>
            <a:pPr algn="l">
              <a:lnSpc>
                <a:spcPts val="3919"/>
              </a:lnSpc>
            </a:pPr>
            <a:r>
              <a:rPr lang="en-US" sz="2799">
                <a:solidFill>
                  <a:srgbClr val="FFFFFF"/>
                </a:solidFill>
                <a:latin typeface="Montserrat"/>
              </a:rPr>
              <a:t>Bruce D. Perry, M.D., Ph.D.</a:t>
            </a:r>
          </a:p>
          <a:p>
            <a:pPr algn="l" marL="0" indent="0" lvl="0">
              <a:lnSpc>
                <a:spcPts val="3919"/>
              </a:lnSpc>
              <a:spcBef>
                <a:spcPct val="0"/>
              </a:spcBef>
            </a:pPr>
          </a:p>
        </p:txBody>
      </p:sp>
      <p:sp>
        <p:nvSpPr>
          <p:cNvPr name="TextBox 10" id="10"/>
          <p:cNvSpPr txBox="true"/>
          <p:nvPr/>
        </p:nvSpPr>
        <p:spPr>
          <a:xfrm rot="0">
            <a:off x="846930" y="9607093"/>
            <a:ext cx="2154873"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(Perry &amp; Szalavitz, 2017, p.258)</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667035" cy="10287000"/>
          </a:xfrm>
          <a:custGeom>
            <a:avLst/>
            <a:gdLst/>
            <a:ahLst/>
            <a:cxnLst/>
            <a:rect r="r" b="b" t="t" l="l"/>
            <a:pathLst>
              <a:path h="10287000" w="19667035">
                <a:moveTo>
                  <a:pt x="0" y="0"/>
                </a:moveTo>
                <a:lnTo>
                  <a:pt x="19667035" y="0"/>
                </a:lnTo>
                <a:lnTo>
                  <a:pt x="19667035" y="10287000"/>
                </a:lnTo>
                <a:lnTo>
                  <a:pt x="0" y="10287000"/>
                </a:lnTo>
                <a:lnTo>
                  <a:pt x="0" y="0"/>
                </a:lnTo>
                <a:close/>
              </a:path>
            </a:pathLst>
          </a:custGeom>
          <a:blipFill>
            <a:blip r:embed="rId2"/>
            <a:stretch>
              <a:fillRect l="-6640" t="-48753" r="0" b="-48753"/>
            </a:stretch>
          </a:blipFill>
        </p:spPr>
      </p:sp>
      <p:grpSp>
        <p:nvGrpSpPr>
          <p:cNvPr name="Group 3" id="3"/>
          <p:cNvGrpSpPr/>
          <p:nvPr/>
        </p:nvGrpSpPr>
        <p:grpSpPr>
          <a:xfrm rot="-5400000">
            <a:off x="347659" y="851952"/>
            <a:ext cx="9439504" cy="9000683"/>
            <a:chOff x="0" y="0"/>
            <a:chExt cx="1005673" cy="958922"/>
          </a:xfrm>
        </p:grpSpPr>
        <p:sp>
          <p:nvSpPr>
            <p:cNvPr name="Freeform 4" id="4"/>
            <p:cNvSpPr/>
            <p:nvPr/>
          </p:nvSpPr>
          <p:spPr>
            <a:xfrm flipH="false" flipV="false" rot="0">
              <a:off x="0" y="0"/>
              <a:ext cx="1005673" cy="958922"/>
            </a:xfrm>
            <a:custGeom>
              <a:avLst/>
              <a:gdLst/>
              <a:ahLst/>
              <a:cxnLst/>
              <a:rect r="r" b="b" t="t" l="l"/>
              <a:pathLst>
                <a:path h="958922" w="1005673">
                  <a:moveTo>
                    <a:pt x="0" y="0"/>
                  </a:moveTo>
                  <a:lnTo>
                    <a:pt x="1005673" y="0"/>
                  </a:lnTo>
                  <a:lnTo>
                    <a:pt x="1005673" y="958922"/>
                  </a:lnTo>
                  <a:lnTo>
                    <a:pt x="0" y="958922"/>
                  </a:lnTo>
                  <a:close/>
                </a:path>
              </a:pathLst>
            </a:custGeom>
            <a:solidFill>
              <a:srgbClr val="3B51A3"/>
            </a:solidFill>
          </p:spPr>
        </p:sp>
        <p:sp>
          <p:nvSpPr>
            <p:cNvPr name="TextBox 5" id="5"/>
            <p:cNvSpPr txBox="true"/>
            <p:nvPr/>
          </p:nvSpPr>
          <p:spPr>
            <a:xfrm>
              <a:off x="0" y="19050"/>
              <a:ext cx="1005673" cy="939872"/>
            </a:xfrm>
            <a:prstGeom prst="rect">
              <a:avLst/>
            </a:prstGeom>
          </p:spPr>
          <p:txBody>
            <a:bodyPr anchor="ctr" rtlCol="false" tIns="53434" lIns="53434" bIns="53434" rIns="53434"/>
            <a:lstStyle/>
            <a:p>
              <a:pPr algn="ctr">
                <a:lnSpc>
                  <a:spcPts val="2419"/>
                </a:lnSpc>
              </a:pPr>
            </a:p>
          </p:txBody>
        </p:sp>
      </p:grpSp>
      <p:sp>
        <p:nvSpPr>
          <p:cNvPr name="Freeform 6" id="6"/>
          <p:cNvSpPr/>
          <p:nvPr/>
        </p:nvSpPr>
        <p:spPr>
          <a:xfrm flipH="false" flipV="false" rot="0">
            <a:off x="17211376" y="8661120"/>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7" id="7"/>
          <p:cNvSpPr txBox="true"/>
          <p:nvPr/>
        </p:nvSpPr>
        <p:spPr>
          <a:xfrm rot="0">
            <a:off x="1829116" y="2577642"/>
            <a:ext cx="6672302" cy="4781550"/>
          </a:xfrm>
          <a:prstGeom prst="rect">
            <a:avLst/>
          </a:prstGeom>
        </p:spPr>
        <p:txBody>
          <a:bodyPr anchor="t" rtlCol="false" tIns="0" lIns="0" bIns="0" rIns="0">
            <a:spAutoFit/>
          </a:bodyPr>
          <a:lstStyle/>
          <a:p>
            <a:pPr algn="l" marL="0" indent="0" lvl="0">
              <a:lnSpc>
                <a:spcPts val="6240"/>
              </a:lnSpc>
              <a:spcBef>
                <a:spcPct val="0"/>
              </a:spcBef>
            </a:pPr>
            <a:r>
              <a:rPr lang="en-US" sz="5200">
                <a:solidFill>
                  <a:srgbClr val="FFFFFF"/>
                </a:solidFill>
                <a:latin typeface="Filson Soft 2"/>
              </a:rPr>
              <a:t>For many children and youth, this will include relationships with the child’s family of origin.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5927" y="2016539"/>
            <a:ext cx="1445546" cy="1338842"/>
          </a:xfrm>
          <a:custGeom>
            <a:avLst/>
            <a:gdLst/>
            <a:ahLst/>
            <a:cxnLst/>
            <a:rect r="r" b="b" t="t" l="l"/>
            <a:pathLst>
              <a:path h="1338842" w="1445546">
                <a:moveTo>
                  <a:pt x="0" y="0"/>
                </a:moveTo>
                <a:lnTo>
                  <a:pt x="1445546" y="0"/>
                </a:lnTo>
                <a:lnTo>
                  <a:pt x="1445546"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1663671"/>
            <a:chOff x="0" y="0"/>
            <a:chExt cx="8239497" cy="749552"/>
          </a:xfrm>
        </p:grpSpPr>
        <p:sp>
          <p:nvSpPr>
            <p:cNvPr name="Freeform 4" id="4"/>
            <p:cNvSpPr/>
            <p:nvPr/>
          </p:nvSpPr>
          <p:spPr>
            <a:xfrm flipH="false" flipV="false" rot="0">
              <a:off x="0" y="0"/>
              <a:ext cx="8239496" cy="749552"/>
            </a:xfrm>
            <a:custGeom>
              <a:avLst/>
              <a:gdLst/>
              <a:ahLst/>
              <a:cxnLst/>
              <a:rect r="r" b="b" t="t" l="l"/>
              <a:pathLst>
                <a:path h="749552" w="8239496">
                  <a:moveTo>
                    <a:pt x="0" y="0"/>
                  </a:moveTo>
                  <a:lnTo>
                    <a:pt x="8239496" y="0"/>
                  </a:lnTo>
                  <a:lnTo>
                    <a:pt x="8239496" y="749552"/>
                  </a:lnTo>
                  <a:lnTo>
                    <a:pt x="0" y="749552"/>
                  </a:lnTo>
                  <a:close/>
                </a:path>
              </a:pathLst>
            </a:custGeom>
            <a:solidFill>
              <a:srgbClr val="3B51A3"/>
            </a:solidFill>
          </p:spPr>
        </p:sp>
        <p:sp>
          <p:nvSpPr>
            <p:cNvPr name="TextBox 5" id="5"/>
            <p:cNvSpPr txBox="true"/>
            <p:nvPr/>
          </p:nvSpPr>
          <p:spPr>
            <a:xfrm>
              <a:off x="0" y="-19050"/>
              <a:ext cx="8239497" cy="768602"/>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false" flipV="true" rot="-2699999">
            <a:off x="14316598" y="-7337397"/>
            <a:ext cx="13085237" cy="8718039"/>
          </a:xfrm>
          <a:custGeom>
            <a:avLst/>
            <a:gdLst/>
            <a:ahLst/>
            <a:cxnLst/>
            <a:rect r="r" b="b" t="t" l="l"/>
            <a:pathLst>
              <a:path h="8718039" w="13085237">
                <a:moveTo>
                  <a:pt x="0" y="8718040"/>
                </a:moveTo>
                <a:lnTo>
                  <a:pt x="13085237" y="8718040"/>
                </a:lnTo>
                <a:lnTo>
                  <a:pt x="13085237" y="0"/>
                </a:lnTo>
                <a:lnTo>
                  <a:pt x="0" y="0"/>
                </a:lnTo>
                <a:lnTo>
                  <a:pt x="0" y="871804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380227" y="4155481"/>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380227" y="6297316"/>
            <a:ext cx="1445546" cy="1338842"/>
          </a:xfrm>
          <a:custGeom>
            <a:avLst/>
            <a:gdLst/>
            <a:ahLst/>
            <a:cxnLst/>
            <a:rect r="r" b="b" t="t" l="l"/>
            <a:pathLst>
              <a:path h="1338842" w="1445546">
                <a:moveTo>
                  <a:pt x="0" y="0"/>
                </a:moveTo>
                <a:lnTo>
                  <a:pt x="1445547" y="0"/>
                </a:lnTo>
                <a:lnTo>
                  <a:pt x="1445547" y="1338841"/>
                </a:lnTo>
                <a:lnTo>
                  <a:pt x="0" y="13388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454528" y="8439150"/>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6727590" y="28331"/>
            <a:ext cx="899482" cy="1568909"/>
          </a:xfrm>
          <a:custGeom>
            <a:avLst/>
            <a:gdLst/>
            <a:ahLst/>
            <a:cxnLst/>
            <a:rect r="r" b="b" t="t" l="l"/>
            <a:pathLst>
              <a:path h="1568909" w="899482">
                <a:moveTo>
                  <a:pt x="0" y="0"/>
                </a:moveTo>
                <a:lnTo>
                  <a:pt x="899482" y="0"/>
                </a:lnTo>
                <a:lnTo>
                  <a:pt x="899482" y="1568909"/>
                </a:lnTo>
                <a:lnTo>
                  <a:pt x="0" y="1568909"/>
                </a:lnTo>
                <a:lnTo>
                  <a:pt x="0" y="0"/>
                </a:lnTo>
                <a:close/>
              </a:path>
            </a:pathLst>
          </a:custGeom>
          <a:blipFill>
            <a:blip r:embed="rId6"/>
            <a:stretch>
              <a:fillRect l="0" t="0" r="0" b="0"/>
            </a:stretch>
          </a:blipFill>
        </p:spPr>
      </p:sp>
      <p:sp>
        <p:nvSpPr>
          <p:cNvPr name="TextBox 11" id="11"/>
          <p:cNvSpPr txBox="true"/>
          <p:nvPr/>
        </p:nvSpPr>
        <p:spPr>
          <a:xfrm rot="0">
            <a:off x="2209518" y="2202856"/>
            <a:ext cx="15623953" cy="8763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Ongoing contact with birth family or other relatives reduces the adopted child’s sense of “divided loyalties” (Neil , 2018) and self-blame or shame. (Riley &amp; Singer, 2019)</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5927" y="2016539"/>
            <a:ext cx="1445546" cy="1338842"/>
          </a:xfrm>
          <a:custGeom>
            <a:avLst/>
            <a:gdLst/>
            <a:ahLst/>
            <a:cxnLst/>
            <a:rect r="r" b="b" t="t" l="l"/>
            <a:pathLst>
              <a:path h="1338842" w="1445546">
                <a:moveTo>
                  <a:pt x="0" y="0"/>
                </a:moveTo>
                <a:lnTo>
                  <a:pt x="1445546" y="0"/>
                </a:lnTo>
                <a:lnTo>
                  <a:pt x="1445546" y="1338842"/>
                </a:lnTo>
                <a:lnTo>
                  <a:pt x="0" y="13388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0" y="0"/>
            <a:ext cx="18288000" cy="1663671"/>
            <a:chOff x="0" y="0"/>
            <a:chExt cx="8239497" cy="749552"/>
          </a:xfrm>
        </p:grpSpPr>
        <p:sp>
          <p:nvSpPr>
            <p:cNvPr name="Freeform 4" id="4"/>
            <p:cNvSpPr/>
            <p:nvPr/>
          </p:nvSpPr>
          <p:spPr>
            <a:xfrm flipH="false" flipV="false" rot="0">
              <a:off x="0" y="0"/>
              <a:ext cx="8239496" cy="749552"/>
            </a:xfrm>
            <a:custGeom>
              <a:avLst/>
              <a:gdLst/>
              <a:ahLst/>
              <a:cxnLst/>
              <a:rect r="r" b="b" t="t" l="l"/>
              <a:pathLst>
                <a:path h="749552" w="8239496">
                  <a:moveTo>
                    <a:pt x="0" y="0"/>
                  </a:moveTo>
                  <a:lnTo>
                    <a:pt x="8239496" y="0"/>
                  </a:lnTo>
                  <a:lnTo>
                    <a:pt x="8239496" y="749552"/>
                  </a:lnTo>
                  <a:lnTo>
                    <a:pt x="0" y="749552"/>
                  </a:lnTo>
                  <a:close/>
                </a:path>
              </a:pathLst>
            </a:custGeom>
            <a:solidFill>
              <a:srgbClr val="3B51A3"/>
            </a:solidFill>
          </p:spPr>
        </p:sp>
        <p:sp>
          <p:nvSpPr>
            <p:cNvPr name="TextBox 5" id="5"/>
            <p:cNvSpPr txBox="true"/>
            <p:nvPr/>
          </p:nvSpPr>
          <p:spPr>
            <a:xfrm>
              <a:off x="0" y="-19050"/>
              <a:ext cx="8239497" cy="768602"/>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false" flipV="true" rot="-2699999">
            <a:off x="14316598" y="-7337397"/>
            <a:ext cx="13085237" cy="8718039"/>
          </a:xfrm>
          <a:custGeom>
            <a:avLst/>
            <a:gdLst/>
            <a:ahLst/>
            <a:cxnLst/>
            <a:rect r="r" b="b" t="t" l="l"/>
            <a:pathLst>
              <a:path h="8718039" w="13085237">
                <a:moveTo>
                  <a:pt x="0" y="8718040"/>
                </a:moveTo>
                <a:lnTo>
                  <a:pt x="13085237" y="8718040"/>
                </a:lnTo>
                <a:lnTo>
                  <a:pt x="13085237" y="0"/>
                </a:lnTo>
                <a:lnTo>
                  <a:pt x="0" y="0"/>
                </a:lnTo>
                <a:lnTo>
                  <a:pt x="0" y="871804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380227" y="4155481"/>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380227" y="6297316"/>
            <a:ext cx="1445546" cy="1338842"/>
          </a:xfrm>
          <a:custGeom>
            <a:avLst/>
            <a:gdLst/>
            <a:ahLst/>
            <a:cxnLst/>
            <a:rect r="r" b="b" t="t" l="l"/>
            <a:pathLst>
              <a:path h="1338842" w="1445546">
                <a:moveTo>
                  <a:pt x="0" y="0"/>
                </a:moveTo>
                <a:lnTo>
                  <a:pt x="1445547" y="0"/>
                </a:lnTo>
                <a:lnTo>
                  <a:pt x="1445547" y="1338841"/>
                </a:lnTo>
                <a:lnTo>
                  <a:pt x="0" y="13388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454528" y="8439150"/>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16727590" y="28331"/>
            <a:ext cx="899482" cy="1568909"/>
          </a:xfrm>
          <a:custGeom>
            <a:avLst/>
            <a:gdLst/>
            <a:ahLst/>
            <a:cxnLst/>
            <a:rect r="r" b="b" t="t" l="l"/>
            <a:pathLst>
              <a:path h="1568909" w="899482">
                <a:moveTo>
                  <a:pt x="0" y="0"/>
                </a:moveTo>
                <a:lnTo>
                  <a:pt x="899482" y="0"/>
                </a:lnTo>
                <a:lnTo>
                  <a:pt x="899482" y="1568909"/>
                </a:lnTo>
                <a:lnTo>
                  <a:pt x="0" y="1568909"/>
                </a:lnTo>
                <a:lnTo>
                  <a:pt x="0" y="0"/>
                </a:lnTo>
                <a:close/>
              </a:path>
            </a:pathLst>
          </a:custGeom>
          <a:blipFill>
            <a:blip r:embed="rId7"/>
            <a:stretch>
              <a:fillRect l="0" t="0" r="0" b="0"/>
            </a:stretch>
          </a:blipFill>
        </p:spPr>
      </p:sp>
      <p:sp>
        <p:nvSpPr>
          <p:cNvPr name="TextBox 11" id="11"/>
          <p:cNvSpPr txBox="true"/>
          <p:nvPr/>
        </p:nvSpPr>
        <p:spPr>
          <a:xfrm rot="0">
            <a:off x="2209518" y="2202856"/>
            <a:ext cx="15623953" cy="8763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Ongoing contact with birth family or other relatives reduces the adopted child’s sense of “divided loyalties” (Neil , 2018) and self-blame or shame. (Riley &amp; Singer, 2019)</a:t>
            </a:r>
          </a:p>
        </p:txBody>
      </p:sp>
      <p:sp>
        <p:nvSpPr>
          <p:cNvPr name="TextBox 12" id="12"/>
          <p:cNvSpPr txBox="true"/>
          <p:nvPr/>
        </p:nvSpPr>
        <p:spPr>
          <a:xfrm rot="0">
            <a:off x="2283819" y="4250731"/>
            <a:ext cx="15623953" cy="8763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Post-permanency connections with birth family strengthens the child’s understanding of their cultural, racial and ethnic identity. (Child Information Gateway, 2019)</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5927" y="2016539"/>
            <a:ext cx="1445546" cy="1338842"/>
          </a:xfrm>
          <a:custGeom>
            <a:avLst/>
            <a:gdLst/>
            <a:ahLst/>
            <a:cxnLst/>
            <a:rect r="r" b="b" t="t" l="l"/>
            <a:pathLst>
              <a:path h="1338842" w="1445546">
                <a:moveTo>
                  <a:pt x="0" y="0"/>
                </a:moveTo>
                <a:lnTo>
                  <a:pt x="1445546" y="0"/>
                </a:lnTo>
                <a:lnTo>
                  <a:pt x="1445546"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1663671"/>
            <a:chOff x="0" y="0"/>
            <a:chExt cx="8239497" cy="749552"/>
          </a:xfrm>
        </p:grpSpPr>
        <p:sp>
          <p:nvSpPr>
            <p:cNvPr name="Freeform 4" id="4"/>
            <p:cNvSpPr/>
            <p:nvPr/>
          </p:nvSpPr>
          <p:spPr>
            <a:xfrm flipH="false" flipV="false" rot="0">
              <a:off x="0" y="0"/>
              <a:ext cx="8239496" cy="749552"/>
            </a:xfrm>
            <a:custGeom>
              <a:avLst/>
              <a:gdLst/>
              <a:ahLst/>
              <a:cxnLst/>
              <a:rect r="r" b="b" t="t" l="l"/>
              <a:pathLst>
                <a:path h="749552" w="8239496">
                  <a:moveTo>
                    <a:pt x="0" y="0"/>
                  </a:moveTo>
                  <a:lnTo>
                    <a:pt x="8239496" y="0"/>
                  </a:lnTo>
                  <a:lnTo>
                    <a:pt x="8239496" y="749552"/>
                  </a:lnTo>
                  <a:lnTo>
                    <a:pt x="0" y="749552"/>
                  </a:lnTo>
                  <a:close/>
                </a:path>
              </a:pathLst>
            </a:custGeom>
            <a:solidFill>
              <a:srgbClr val="3B51A3"/>
            </a:solidFill>
          </p:spPr>
        </p:sp>
        <p:sp>
          <p:nvSpPr>
            <p:cNvPr name="TextBox 5" id="5"/>
            <p:cNvSpPr txBox="true"/>
            <p:nvPr/>
          </p:nvSpPr>
          <p:spPr>
            <a:xfrm>
              <a:off x="0" y="-19050"/>
              <a:ext cx="8239497" cy="768602"/>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false" flipV="true" rot="-2699999">
            <a:off x="14316598" y="-7337397"/>
            <a:ext cx="13085237" cy="8718039"/>
          </a:xfrm>
          <a:custGeom>
            <a:avLst/>
            <a:gdLst/>
            <a:ahLst/>
            <a:cxnLst/>
            <a:rect r="r" b="b" t="t" l="l"/>
            <a:pathLst>
              <a:path h="8718039" w="13085237">
                <a:moveTo>
                  <a:pt x="0" y="8718040"/>
                </a:moveTo>
                <a:lnTo>
                  <a:pt x="13085237" y="8718040"/>
                </a:lnTo>
                <a:lnTo>
                  <a:pt x="13085237" y="0"/>
                </a:lnTo>
                <a:lnTo>
                  <a:pt x="0" y="0"/>
                </a:lnTo>
                <a:lnTo>
                  <a:pt x="0" y="871804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380227" y="4155481"/>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380227" y="6297316"/>
            <a:ext cx="1445546" cy="1338842"/>
          </a:xfrm>
          <a:custGeom>
            <a:avLst/>
            <a:gdLst/>
            <a:ahLst/>
            <a:cxnLst/>
            <a:rect r="r" b="b" t="t" l="l"/>
            <a:pathLst>
              <a:path h="1338842" w="1445546">
                <a:moveTo>
                  <a:pt x="0" y="0"/>
                </a:moveTo>
                <a:lnTo>
                  <a:pt x="1445547" y="0"/>
                </a:lnTo>
                <a:lnTo>
                  <a:pt x="1445547" y="1338841"/>
                </a:lnTo>
                <a:lnTo>
                  <a:pt x="0" y="13388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454528" y="8439150"/>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6727590" y="28331"/>
            <a:ext cx="899482" cy="1568909"/>
          </a:xfrm>
          <a:custGeom>
            <a:avLst/>
            <a:gdLst/>
            <a:ahLst/>
            <a:cxnLst/>
            <a:rect r="r" b="b" t="t" l="l"/>
            <a:pathLst>
              <a:path h="1568909" w="899482">
                <a:moveTo>
                  <a:pt x="0" y="0"/>
                </a:moveTo>
                <a:lnTo>
                  <a:pt x="899482" y="0"/>
                </a:lnTo>
                <a:lnTo>
                  <a:pt x="899482" y="1568909"/>
                </a:lnTo>
                <a:lnTo>
                  <a:pt x="0" y="1568909"/>
                </a:lnTo>
                <a:lnTo>
                  <a:pt x="0" y="0"/>
                </a:lnTo>
                <a:close/>
              </a:path>
            </a:pathLst>
          </a:custGeom>
          <a:blipFill>
            <a:blip r:embed="rId6"/>
            <a:stretch>
              <a:fillRect l="0" t="0" r="0" b="0"/>
            </a:stretch>
          </a:blipFill>
        </p:spPr>
      </p:sp>
      <p:sp>
        <p:nvSpPr>
          <p:cNvPr name="TextBox 11" id="11"/>
          <p:cNvSpPr txBox="true"/>
          <p:nvPr/>
        </p:nvSpPr>
        <p:spPr>
          <a:xfrm rot="0">
            <a:off x="2209518" y="2202856"/>
            <a:ext cx="15623953" cy="8763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Ongoing contact with birth family or other relatives reduces the adopted child’s sense of “divided loyalties” (Neil , 2018) and self-blame or shame. (Riley &amp; Singer, 2019)</a:t>
            </a:r>
          </a:p>
        </p:txBody>
      </p:sp>
      <p:sp>
        <p:nvSpPr>
          <p:cNvPr name="TextBox 12" id="12"/>
          <p:cNvSpPr txBox="true"/>
          <p:nvPr/>
        </p:nvSpPr>
        <p:spPr>
          <a:xfrm rot="0">
            <a:off x="2283819" y="4250731"/>
            <a:ext cx="15623953" cy="12954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Post-permanency connections with birth family strengthens the child’s understanding of their cultural, racial and ethnic identity. (Child Information Gateway, 2019)</a:t>
            </a:r>
          </a:p>
          <a:p>
            <a:pPr algn="l">
              <a:lnSpc>
                <a:spcPts val="3300"/>
              </a:lnSpc>
            </a:pPr>
          </a:p>
        </p:txBody>
      </p:sp>
      <p:sp>
        <p:nvSpPr>
          <p:cNvPr name="TextBox 13" id="13"/>
          <p:cNvSpPr txBox="true"/>
          <p:nvPr/>
        </p:nvSpPr>
        <p:spPr>
          <a:xfrm rot="0">
            <a:off x="2283819" y="6297316"/>
            <a:ext cx="15623953" cy="12954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Contact and shared information about the family of origin can alleviate a child’s feelings of abandonment or anxiety regarding the birth family’s wellbeing.  (Riley &amp; Singer, 2019)</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5927" y="2016539"/>
            <a:ext cx="1445546" cy="1338842"/>
          </a:xfrm>
          <a:custGeom>
            <a:avLst/>
            <a:gdLst/>
            <a:ahLst/>
            <a:cxnLst/>
            <a:rect r="r" b="b" t="t" l="l"/>
            <a:pathLst>
              <a:path h="1338842" w="1445546">
                <a:moveTo>
                  <a:pt x="0" y="0"/>
                </a:moveTo>
                <a:lnTo>
                  <a:pt x="1445546" y="0"/>
                </a:lnTo>
                <a:lnTo>
                  <a:pt x="1445546"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1663671"/>
            <a:chOff x="0" y="0"/>
            <a:chExt cx="8239497" cy="749552"/>
          </a:xfrm>
        </p:grpSpPr>
        <p:sp>
          <p:nvSpPr>
            <p:cNvPr name="Freeform 4" id="4"/>
            <p:cNvSpPr/>
            <p:nvPr/>
          </p:nvSpPr>
          <p:spPr>
            <a:xfrm flipH="false" flipV="false" rot="0">
              <a:off x="0" y="0"/>
              <a:ext cx="8239496" cy="749552"/>
            </a:xfrm>
            <a:custGeom>
              <a:avLst/>
              <a:gdLst/>
              <a:ahLst/>
              <a:cxnLst/>
              <a:rect r="r" b="b" t="t" l="l"/>
              <a:pathLst>
                <a:path h="749552" w="8239496">
                  <a:moveTo>
                    <a:pt x="0" y="0"/>
                  </a:moveTo>
                  <a:lnTo>
                    <a:pt x="8239496" y="0"/>
                  </a:lnTo>
                  <a:lnTo>
                    <a:pt x="8239496" y="749552"/>
                  </a:lnTo>
                  <a:lnTo>
                    <a:pt x="0" y="749552"/>
                  </a:lnTo>
                  <a:close/>
                </a:path>
              </a:pathLst>
            </a:custGeom>
            <a:solidFill>
              <a:srgbClr val="3B51A3"/>
            </a:solidFill>
          </p:spPr>
        </p:sp>
        <p:sp>
          <p:nvSpPr>
            <p:cNvPr name="TextBox 5" id="5"/>
            <p:cNvSpPr txBox="true"/>
            <p:nvPr/>
          </p:nvSpPr>
          <p:spPr>
            <a:xfrm>
              <a:off x="0" y="-19050"/>
              <a:ext cx="8239497" cy="768602"/>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false" flipV="true" rot="-2699999">
            <a:off x="14316598" y="-7337397"/>
            <a:ext cx="13085237" cy="8718039"/>
          </a:xfrm>
          <a:custGeom>
            <a:avLst/>
            <a:gdLst/>
            <a:ahLst/>
            <a:cxnLst/>
            <a:rect r="r" b="b" t="t" l="l"/>
            <a:pathLst>
              <a:path h="8718039" w="13085237">
                <a:moveTo>
                  <a:pt x="0" y="8718040"/>
                </a:moveTo>
                <a:lnTo>
                  <a:pt x="13085237" y="8718040"/>
                </a:lnTo>
                <a:lnTo>
                  <a:pt x="13085237" y="0"/>
                </a:lnTo>
                <a:lnTo>
                  <a:pt x="0" y="0"/>
                </a:lnTo>
                <a:lnTo>
                  <a:pt x="0" y="871804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380227" y="4155481"/>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380227" y="6297316"/>
            <a:ext cx="1445546" cy="1338842"/>
          </a:xfrm>
          <a:custGeom>
            <a:avLst/>
            <a:gdLst/>
            <a:ahLst/>
            <a:cxnLst/>
            <a:rect r="r" b="b" t="t" l="l"/>
            <a:pathLst>
              <a:path h="1338842" w="1445546">
                <a:moveTo>
                  <a:pt x="0" y="0"/>
                </a:moveTo>
                <a:lnTo>
                  <a:pt x="1445547" y="0"/>
                </a:lnTo>
                <a:lnTo>
                  <a:pt x="1445547" y="1338841"/>
                </a:lnTo>
                <a:lnTo>
                  <a:pt x="0" y="13388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454528" y="8439150"/>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6727590" y="28331"/>
            <a:ext cx="899482" cy="1568909"/>
          </a:xfrm>
          <a:custGeom>
            <a:avLst/>
            <a:gdLst/>
            <a:ahLst/>
            <a:cxnLst/>
            <a:rect r="r" b="b" t="t" l="l"/>
            <a:pathLst>
              <a:path h="1568909" w="899482">
                <a:moveTo>
                  <a:pt x="0" y="0"/>
                </a:moveTo>
                <a:lnTo>
                  <a:pt x="899482" y="0"/>
                </a:lnTo>
                <a:lnTo>
                  <a:pt x="899482" y="1568909"/>
                </a:lnTo>
                <a:lnTo>
                  <a:pt x="0" y="1568909"/>
                </a:lnTo>
                <a:lnTo>
                  <a:pt x="0" y="0"/>
                </a:lnTo>
                <a:close/>
              </a:path>
            </a:pathLst>
          </a:custGeom>
          <a:blipFill>
            <a:blip r:embed="rId6"/>
            <a:stretch>
              <a:fillRect l="0" t="0" r="0" b="0"/>
            </a:stretch>
          </a:blipFill>
        </p:spPr>
      </p:sp>
      <p:sp>
        <p:nvSpPr>
          <p:cNvPr name="TextBox 11" id="11"/>
          <p:cNvSpPr txBox="true"/>
          <p:nvPr/>
        </p:nvSpPr>
        <p:spPr>
          <a:xfrm rot="0">
            <a:off x="2209518" y="2202856"/>
            <a:ext cx="15623953" cy="8763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Ongoing contact with birth family or other relatives reduces the adopted child’s sense of “divided loyalties” (Neil , 2018) and self-blame or shame. (Riley &amp; Singer, 2019)</a:t>
            </a:r>
          </a:p>
        </p:txBody>
      </p:sp>
      <p:sp>
        <p:nvSpPr>
          <p:cNvPr name="TextBox 12" id="12"/>
          <p:cNvSpPr txBox="true"/>
          <p:nvPr/>
        </p:nvSpPr>
        <p:spPr>
          <a:xfrm rot="0">
            <a:off x="2283819" y="4250731"/>
            <a:ext cx="15623953" cy="12954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Post-permanency connections with birth family strengthens the child’s understanding of their cultural, racial and ethnic identity. (Child Information Gateway, 2019)</a:t>
            </a:r>
          </a:p>
          <a:p>
            <a:pPr algn="l">
              <a:lnSpc>
                <a:spcPts val="3300"/>
              </a:lnSpc>
            </a:pPr>
          </a:p>
        </p:txBody>
      </p:sp>
      <p:sp>
        <p:nvSpPr>
          <p:cNvPr name="TextBox 13" id="13"/>
          <p:cNvSpPr txBox="true"/>
          <p:nvPr/>
        </p:nvSpPr>
        <p:spPr>
          <a:xfrm rot="0">
            <a:off x="2283819" y="6297316"/>
            <a:ext cx="15623953" cy="12954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Contact and shared information about the family of origin can alleviate a child’s feelings of abandonment  or anxiety regarding the birth family’s well being.  (Riley &amp; Singer, 2019)</a:t>
            </a:r>
          </a:p>
        </p:txBody>
      </p:sp>
      <p:sp>
        <p:nvSpPr>
          <p:cNvPr name="TextBox 14" id="14"/>
          <p:cNvSpPr txBox="true"/>
          <p:nvPr/>
        </p:nvSpPr>
        <p:spPr>
          <a:xfrm rot="0">
            <a:off x="2358120" y="8439150"/>
            <a:ext cx="15623953" cy="17145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Ongoing contact promotes and supports the child’s attachment with their adoptive parents.  (Riley &amp; Singer, 2019) In fact youth with access to information regarding their birth families report better communication with their adoptive parents. (Farr, et.al, 2014)</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454027" y="767986"/>
            <a:ext cx="17379947" cy="8751027"/>
          </a:xfrm>
          <a:prstGeom prst="rect">
            <a:avLst/>
          </a:prstGeom>
        </p:spPr>
      </p:pic>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008962" y="-963338"/>
            <a:ext cx="6027938" cy="16472738"/>
            <a:chOff x="0" y="0"/>
            <a:chExt cx="642209" cy="1754985"/>
          </a:xfrm>
        </p:grpSpPr>
        <p:sp>
          <p:nvSpPr>
            <p:cNvPr name="Freeform 3" id="3"/>
            <p:cNvSpPr/>
            <p:nvPr/>
          </p:nvSpPr>
          <p:spPr>
            <a:xfrm flipH="false" flipV="false" rot="0">
              <a:off x="0" y="0"/>
              <a:ext cx="642209" cy="1754985"/>
            </a:xfrm>
            <a:custGeom>
              <a:avLst/>
              <a:gdLst/>
              <a:ahLst/>
              <a:cxnLst/>
              <a:rect r="r" b="b" t="t" l="l"/>
              <a:pathLst>
                <a:path h="1754985" w="642209">
                  <a:moveTo>
                    <a:pt x="0" y="0"/>
                  </a:moveTo>
                  <a:lnTo>
                    <a:pt x="642209" y="0"/>
                  </a:lnTo>
                  <a:lnTo>
                    <a:pt x="642209" y="1754985"/>
                  </a:lnTo>
                  <a:lnTo>
                    <a:pt x="0" y="1754985"/>
                  </a:lnTo>
                  <a:close/>
                </a:path>
              </a:pathLst>
            </a:custGeom>
            <a:solidFill>
              <a:srgbClr val="40B2B5"/>
            </a:solidFill>
          </p:spPr>
        </p:sp>
        <p:sp>
          <p:nvSpPr>
            <p:cNvPr name="TextBox 4" id="4"/>
            <p:cNvSpPr txBox="true"/>
            <p:nvPr/>
          </p:nvSpPr>
          <p:spPr>
            <a:xfrm>
              <a:off x="0" y="19050"/>
              <a:ext cx="642209" cy="1735935"/>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345795"/>
            <a:ext cx="16497300" cy="4797705"/>
            <a:chOff x="0" y="0"/>
            <a:chExt cx="35166773" cy="10227116"/>
          </a:xfrm>
        </p:grpSpPr>
        <p:sp>
          <p:nvSpPr>
            <p:cNvPr name="Freeform 6" id="6"/>
            <p:cNvSpPr/>
            <p:nvPr/>
          </p:nvSpPr>
          <p:spPr>
            <a:xfrm flipH="false" flipV="false" rot="0">
              <a:off x="0" y="0"/>
              <a:ext cx="35166774" cy="10227116"/>
            </a:xfrm>
            <a:custGeom>
              <a:avLst/>
              <a:gdLst/>
              <a:ahLst/>
              <a:cxnLst/>
              <a:rect r="r" b="b" t="t" l="l"/>
              <a:pathLst>
                <a:path h="10227116" w="35166774">
                  <a:moveTo>
                    <a:pt x="17583387" y="0"/>
                  </a:moveTo>
                  <a:cubicBezTo>
                    <a:pt x="27293742" y="0"/>
                    <a:pt x="35166774" y="2288829"/>
                    <a:pt x="35166774" y="5113558"/>
                  </a:cubicBezTo>
                  <a:cubicBezTo>
                    <a:pt x="35166774" y="7938288"/>
                    <a:pt x="27293739" y="10227116"/>
                    <a:pt x="17583387" y="10227116"/>
                  </a:cubicBezTo>
                  <a:cubicBezTo>
                    <a:pt x="7873035" y="10227116"/>
                    <a:pt x="0" y="7938288"/>
                    <a:pt x="0" y="5113558"/>
                  </a:cubicBezTo>
                  <a:cubicBezTo>
                    <a:pt x="0" y="2288829"/>
                    <a:pt x="7873034" y="0"/>
                    <a:pt x="17583387" y="0"/>
                  </a:cubicBezTo>
                  <a:close/>
                </a:path>
              </a:pathLst>
            </a:custGeom>
            <a:blipFill>
              <a:blip r:embed="rId2"/>
              <a:stretch>
                <a:fillRect l="0" t="-13328" r="0" b="-116196"/>
              </a:stretch>
            </a:blipFill>
          </p:spPr>
        </p:sp>
      </p:grpSp>
      <p:sp>
        <p:nvSpPr>
          <p:cNvPr name="Freeform 7" id="7"/>
          <p:cNvSpPr/>
          <p:nvPr/>
        </p:nvSpPr>
        <p:spPr>
          <a:xfrm flipH="false" flipV="false" rot="0">
            <a:off x="17087639" y="345795"/>
            <a:ext cx="783042" cy="1365810"/>
          </a:xfrm>
          <a:custGeom>
            <a:avLst/>
            <a:gdLst/>
            <a:ahLst/>
            <a:cxnLst/>
            <a:rect r="r" b="b" t="t" l="l"/>
            <a:pathLst>
              <a:path h="1365810" w="783042">
                <a:moveTo>
                  <a:pt x="0" y="0"/>
                </a:moveTo>
                <a:lnTo>
                  <a:pt x="783043" y="0"/>
                </a:lnTo>
                <a:lnTo>
                  <a:pt x="783043" y="1365810"/>
                </a:lnTo>
                <a:lnTo>
                  <a:pt x="0" y="1365810"/>
                </a:lnTo>
                <a:lnTo>
                  <a:pt x="0" y="0"/>
                </a:lnTo>
                <a:close/>
              </a:path>
            </a:pathLst>
          </a:custGeom>
          <a:blipFill>
            <a:blip r:embed="rId3"/>
            <a:stretch>
              <a:fillRect l="0" t="0" r="0" b="0"/>
            </a:stretch>
          </a:blipFill>
        </p:spPr>
      </p:sp>
      <p:sp>
        <p:nvSpPr>
          <p:cNvPr name="TextBox 8" id="8"/>
          <p:cNvSpPr txBox="true"/>
          <p:nvPr/>
        </p:nvSpPr>
        <p:spPr>
          <a:xfrm rot="0">
            <a:off x="1298880" y="5191062"/>
            <a:ext cx="15396102" cy="4975860"/>
          </a:xfrm>
          <a:prstGeom prst="rect">
            <a:avLst/>
          </a:prstGeom>
        </p:spPr>
        <p:txBody>
          <a:bodyPr anchor="t" rtlCol="false" tIns="0" lIns="0" bIns="0" rIns="0">
            <a:spAutoFit/>
          </a:bodyPr>
          <a:lstStyle/>
          <a:p>
            <a:pPr algn="l">
              <a:lnSpc>
                <a:spcPts val="6719"/>
              </a:lnSpc>
            </a:pPr>
            <a:r>
              <a:rPr lang="en-US" sz="4799">
                <a:solidFill>
                  <a:srgbClr val="FFFFFF"/>
                </a:solidFill>
                <a:latin typeface="Filson Soft 1"/>
              </a:rPr>
              <a:t>Disclosure: </a:t>
            </a:r>
          </a:p>
          <a:p>
            <a:pPr algn="l">
              <a:lnSpc>
                <a:spcPts val="5599"/>
              </a:lnSpc>
            </a:pPr>
            <a:r>
              <a:rPr lang="en-US" sz="3999">
                <a:solidFill>
                  <a:srgbClr val="FFFFFF"/>
                </a:solidFill>
                <a:latin typeface="Filson Soft 1"/>
              </a:rPr>
              <a:t>Parents proactively telling a child of his or her adoption</a:t>
            </a:r>
          </a:p>
          <a:p>
            <a:pPr algn="l">
              <a:lnSpc>
                <a:spcPts val="5599"/>
              </a:lnSpc>
            </a:pPr>
          </a:p>
          <a:p>
            <a:pPr algn="l">
              <a:lnSpc>
                <a:spcPts val="6719"/>
              </a:lnSpc>
            </a:pPr>
            <a:r>
              <a:rPr lang="en-US" sz="4799">
                <a:solidFill>
                  <a:srgbClr val="FFFFFF"/>
                </a:solidFill>
                <a:latin typeface="Filson Soft 1"/>
              </a:rPr>
              <a:t>Nondisclosure: </a:t>
            </a:r>
          </a:p>
          <a:p>
            <a:pPr algn="l">
              <a:lnSpc>
                <a:spcPts val="5599"/>
              </a:lnSpc>
            </a:pPr>
            <a:r>
              <a:rPr lang="en-US" sz="3999">
                <a:solidFill>
                  <a:srgbClr val="FFFFFF"/>
                </a:solidFill>
                <a:latin typeface="Filson Soft 1"/>
              </a:rPr>
              <a:t>Waiting until the child discovers on his own or is told by a third party about the adoption</a:t>
            </a:r>
          </a:p>
          <a:p>
            <a:pPr algn="ctr">
              <a:lnSpc>
                <a:spcPts val="3359"/>
              </a:lnSpc>
            </a:pPr>
          </a:p>
        </p:txBody>
      </p:sp>
      <p:sp>
        <p:nvSpPr>
          <p:cNvPr name="TextBox 9" id="9"/>
          <p:cNvSpPr txBox="true"/>
          <p:nvPr/>
        </p:nvSpPr>
        <p:spPr>
          <a:xfrm rot="0">
            <a:off x="1028700" y="9961182"/>
            <a:ext cx="174498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(MacIntyre, 1990, p. 828)</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821304"/>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821304"/>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508929"/>
            <a:ext cx="3050321" cy="2128577"/>
            <a:chOff x="0" y="0"/>
            <a:chExt cx="1724308" cy="1203258"/>
          </a:xfrm>
        </p:grpSpPr>
        <p:sp>
          <p:nvSpPr>
            <p:cNvPr name="Freeform 9" id="9"/>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8587664"/>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14" id="14"/>
          <p:cNvGrpSpPr/>
          <p:nvPr/>
        </p:nvGrpSpPr>
        <p:grpSpPr>
          <a:xfrm rot="0">
            <a:off x="6811616" y="1820080"/>
            <a:ext cx="4662834" cy="7242610"/>
            <a:chOff x="0" y="0"/>
            <a:chExt cx="1496337" cy="2324206"/>
          </a:xfrm>
        </p:grpSpPr>
        <p:sp>
          <p:nvSpPr>
            <p:cNvPr name="Freeform 15" id="15"/>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16" id="16"/>
            <p:cNvSpPr txBox="true"/>
            <p:nvPr/>
          </p:nvSpPr>
          <p:spPr>
            <a:xfrm>
              <a:off x="0" y="9525"/>
              <a:ext cx="1496337" cy="2314681"/>
            </a:xfrm>
            <a:prstGeom prst="rect">
              <a:avLst/>
            </a:prstGeom>
          </p:spPr>
          <p:txBody>
            <a:bodyPr anchor="ctr" rtlCol="false" tIns="55523" lIns="55523" bIns="55523" rIns="55523"/>
            <a:lstStyle/>
            <a:p>
              <a:pPr algn="ctr">
                <a:lnSpc>
                  <a:spcPts val="2969"/>
                </a:lnSpc>
              </a:pPr>
            </a:p>
          </p:txBody>
        </p:sp>
      </p:grpSp>
      <p:grpSp>
        <p:nvGrpSpPr>
          <p:cNvPr name="Group 17" id="17"/>
          <p:cNvGrpSpPr/>
          <p:nvPr/>
        </p:nvGrpSpPr>
        <p:grpSpPr>
          <a:xfrm rot="0">
            <a:off x="6811616" y="1820692"/>
            <a:ext cx="4662834" cy="2355116"/>
            <a:chOff x="0" y="0"/>
            <a:chExt cx="1496337" cy="755774"/>
          </a:xfrm>
        </p:grpSpPr>
        <p:sp>
          <p:nvSpPr>
            <p:cNvPr name="Freeform 18" id="18"/>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9" id="19"/>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7617872" y="2508929"/>
            <a:ext cx="3050321" cy="2127354"/>
            <a:chOff x="0" y="0"/>
            <a:chExt cx="1724308" cy="1202566"/>
          </a:xfrm>
        </p:grpSpPr>
        <p:sp>
          <p:nvSpPr>
            <p:cNvPr name="Freeform 21" id="21"/>
            <p:cNvSpPr/>
            <p:nvPr/>
          </p:nvSpPr>
          <p:spPr>
            <a:xfrm flipH="false" flipV="false" rot="0">
              <a:off x="0" y="0"/>
              <a:ext cx="1724308" cy="1202566"/>
            </a:xfrm>
            <a:custGeom>
              <a:avLst/>
              <a:gdLst/>
              <a:ahLst/>
              <a:cxnLst/>
              <a:rect r="r" b="b" t="t" l="l"/>
              <a:pathLst>
                <a:path h="1202566" w="1724308">
                  <a:moveTo>
                    <a:pt x="0" y="0"/>
                  </a:moveTo>
                  <a:lnTo>
                    <a:pt x="1724308" y="0"/>
                  </a:lnTo>
                  <a:lnTo>
                    <a:pt x="1724308" y="1202566"/>
                  </a:lnTo>
                  <a:lnTo>
                    <a:pt x="0" y="1202566"/>
                  </a:lnTo>
                  <a:close/>
                </a:path>
              </a:pathLst>
            </a:custGeom>
            <a:solidFill>
              <a:srgbClr val="FFFFFF"/>
            </a:solidFill>
            <a:ln w="19050" cap="sq">
              <a:solidFill>
                <a:srgbClr val="3B51A3"/>
              </a:solidFill>
              <a:prstDash val="solid"/>
              <a:miter/>
            </a:ln>
          </p:spPr>
        </p:sp>
        <p:sp>
          <p:nvSpPr>
            <p:cNvPr name="TextBox 22" id="22"/>
            <p:cNvSpPr txBox="true"/>
            <p:nvPr/>
          </p:nvSpPr>
          <p:spPr>
            <a:xfrm>
              <a:off x="0" y="19050"/>
              <a:ext cx="1724308" cy="118351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8666783" y="8489823"/>
            <a:ext cx="952500" cy="95250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25" id="25"/>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26" id="26"/>
          <p:cNvGrpSpPr/>
          <p:nvPr/>
        </p:nvGrpSpPr>
        <p:grpSpPr>
          <a:xfrm rot="0">
            <a:off x="12198350" y="1821304"/>
            <a:ext cx="4662834" cy="7242610"/>
            <a:chOff x="0" y="0"/>
            <a:chExt cx="1496337" cy="2324206"/>
          </a:xfrm>
        </p:grpSpPr>
        <p:sp>
          <p:nvSpPr>
            <p:cNvPr name="Freeform 27" id="27"/>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28" id="28"/>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9" id="29"/>
          <p:cNvGrpSpPr/>
          <p:nvPr/>
        </p:nvGrpSpPr>
        <p:grpSpPr>
          <a:xfrm rot="0">
            <a:off x="12198350" y="1821916"/>
            <a:ext cx="4662834" cy="2355116"/>
            <a:chOff x="0" y="0"/>
            <a:chExt cx="1496337" cy="755774"/>
          </a:xfrm>
        </p:grpSpPr>
        <p:sp>
          <p:nvSpPr>
            <p:cNvPr name="Freeform 30" id="30"/>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31" id="31"/>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32" id="32"/>
          <p:cNvGrpSpPr/>
          <p:nvPr/>
        </p:nvGrpSpPr>
        <p:grpSpPr>
          <a:xfrm rot="0">
            <a:off x="13004607" y="2508929"/>
            <a:ext cx="3050321" cy="2128577"/>
            <a:chOff x="0" y="0"/>
            <a:chExt cx="1724308" cy="1203258"/>
          </a:xfrm>
        </p:grpSpPr>
        <p:sp>
          <p:nvSpPr>
            <p:cNvPr name="Freeform 33" id="33"/>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34" id="34"/>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35" id="35"/>
          <p:cNvGrpSpPr/>
          <p:nvPr/>
        </p:nvGrpSpPr>
        <p:grpSpPr>
          <a:xfrm rot="0">
            <a:off x="14053517" y="8401241"/>
            <a:ext cx="952500" cy="95250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37" id="37"/>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38" id="38"/>
          <p:cNvSpPr/>
          <p:nvPr/>
        </p:nvSpPr>
        <p:spPr>
          <a:xfrm flipH="false" flipV="false" rot="0">
            <a:off x="17306925" y="8776328"/>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39" id="39"/>
          <p:cNvSpPr/>
          <p:nvPr/>
        </p:nvSpPr>
        <p:spPr>
          <a:xfrm flipH="false" flipV="false" rot="0">
            <a:off x="2233072" y="2508929"/>
            <a:ext cx="3045018" cy="2128577"/>
          </a:xfrm>
          <a:custGeom>
            <a:avLst/>
            <a:gdLst/>
            <a:ahLst/>
            <a:cxnLst/>
            <a:rect r="r" b="b" t="t" l="l"/>
            <a:pathLst>
              <a:path h="2128577" w="3045018">
                <a:moveTo>
                  <a:pt x="0" y="0"/>
                </a:moveTo>
                <a:lnTo>
                  <a:pt x="3045019" y="0"/>
                </a:lnTo>
                <a:lnTo>
                  <a:pt x="3045019" y="2128578"/>
                </a:lnTo>
                <a:lnTo>
                  <a:pt x="0" y="2128578"/>
                </a:lnTo>
                <a:lnTo>
                  <a:pt x="0" y="0"/>
                </a:lnTo>
                <a:close/>
              </a:path>
            </a:pathLst>
          </a:custGeom>
          <a:blipFill>
            <a:blip r:embed="rId3"/>
            <a:stretch>
              <a:fillRect l="-2460" t="0" r="-2460" b="0"/>
            </a:stretch>
          </a:blipFill>
        </p:spPr>
      </p:sp>
      <p:sp>
        <p:nvSpPr>
          <p:cNvPr name="Freeform 40" id="40"/>
          <p:cNvSpPr/>
          <p:nvPr/>
        </p:nvSpPr>
        <p:spPr>
          <a:xfrm flipH="false" flipV="false" rot="0">
            <a:off x="13007975" y="2543800"/>
            <a:ext cx="3046953" cy="2058836"/>
          </a:xfrm>
          <a:custGeom>
            <a:avLst/>
            <a:gdLst/>
            <a:ahLst/>
            <a:cxnLst/>
            <a:rect r="r" b="b" t="t" l="l"/>
            <a:pathLst>
              <a:path h="2058836" w="3046953">
                <a:moveTo>
                  <a:pt x="0" y="0"/>
                </a:moveTo>
                <a:lnTo>
                  <a:pt x="3046953" y="0"/>
                </a:lnTo>
                <a:lnTo>
                  <a:pt x="3046953" y="2058836"/>
                </a:lnTo>
                <a:lnTo>
                  <a:pt x="0" y="2058836"/>
                </a:lnTo>
                <a:lnTo>
                  <a:pt x="0" y="0"/>
                </a:lnTo>
                <a:close/>
              </a:path>
            </a:pathLst>
          </a:custGeom>
          <a:blipFill>
            <a:blip r:embed="rId4"/>
            <a:stretch>
              <a:fillRect l="-7198" t="-63905" r="-99551" b="-39952"/>
            </a:stretch>
          </a:blipFill>
        </p:spPr>
      </p:sp>
      <p:sp>
        <p:nvSpPr>
          <p:cNvPr name="Freeform 41" id="41"/>
          <p:cNvSpPr/>
          <p:nvPr/>
        </p:nvSpPr>
        <p:spPr>
          <a:xfrm flipH="false" flipV="false" rot="0">
            <a:off x="7668553" y="2543800"/>
            <a:ext cx="2999640" cy="2093707"/>
          </a:xfrm>
          <a:custGeom>
            <a:avLst/>
            <a:gdLst/>
            <a:ahLst/>
            <a:cxnLst/>
            <a:rect r="r" b="b" t="t" l="l"/>
            <a:pathLst>
              <a:path h="2093707" w="2999640">
                <a:moveTo>
                  <a:pt x="0" y="0"/>
                </a:moveTo>
                <a:lnTo>
                  <a:pt x="2999640" y="0"/>
                </a:lnTo>
                <a:lnTo>
                  <a:pt x="2999640" y="2093707"/>
                </a:lnTo>
                <a:lnTo>
                  <a:pt x="0" y="2093707"/>
                </a:lnTo>
                <a:lnTo>
                  <a:pt x="0" y="0"/>
                </a:lnTo>
                <a:close/>
              </a:path>
            </a:pathLst>
          </a:custGeom>
          <a:blipFill>
            <a:blip r:embed="rId5"/>
            <a:stretch>
              <a:fillRect l="-2381" t="0" r="-2381" b="0"/>
            </a:stretch>
          </a:blipFill>
        </p:spPr>
      </p:sp>
      <p:sp>
        <p:nvSpPr>
          <p:cNvPr name="TextBox 42" id="42"/>
          <p:cNvSpPr txBox="true"/>
          <p:nvPr/>
        </p:nvSpPr>
        <p:spPr>
          <a:xfrm rot="0">
            <a:off x="1693161" y="5007483"/>
            <a:ext cx="4175209" cy="3495675"/>
          </a:xfrm>
          <a:prstGeom prst="rect">
            <a:avLst/>
          </a:prstGeom>
        </p:spPr>
        <p:txBody>
          <a:bodyPr anchor="t" rtlCol="false" tIns="0" lIns="0" bIns="0" rIns="0">
            <a:spAutoFit/>
          </a:bodyPr>
          <a:lstStyle/>
          <a:p>
            <a:pPr algn="ctr">
              <a:lnSpc>
                <a:spcPts val="3239"/>
              </a:lnSpc>
            </a:pPr>
            <a:r>
              <a:rPr lang="en-US" sz="2699">
                <a:solidFill>
                  <a:srgbClr val="000000"/>
                </a:solidFill>
                <a:latin typeface="Filson Soft 2"/>
              </a:rPr>
              <a:t>“...those who discovered their adoptions before age 3 (essentially those who felt they had “always known” of their adoptions) reported better outcomes...” </a:t>
            </a:r>
          </a:p>
          <a:p>
            <a:pPr algn="ctr">
              <a:lnSpc>
                <a:spcPts val="2400"/>
              </a:lnSpc>
            </a:pPr>
          </a:p>
          <a:p>
            <a:pPr algn="ctr">
              <a:lnSpc>
                <a:spcPts val="2400"/>
              </a:lnSpc>
            </a:pPr>
          </a:p>
        </p:txBody>
      </p:sp>
      <p:sp>
        <p:nvSpPr>
          <p:cNvPr name="TextBox 43" id="43"/>
          <p:cNvSpPr txBox="true"/>
          <p:nvPr/>
        </p:nvSpPr>
        <p:spPr>
          <a:xfrm rot="0">
            <a:off x="1501233" y="245913"/>
            <a:ext cx="15359952" cy="1040767"/>
          </a:xfrm>
          <a:prstGeom prst="rect">
            <a:avLst/>
          </a:prstGeom>
        </p:spPr>
        <p:txBody>
          <a:bodyPr anchor="t" rtlCol="false" tIns="0" lIns="0" bIns="0" rIns="0">
            <a:spAutoFit/>
          </a:bodyPr>
          <a:lstStyle/>
          <a:p>
            <a:pPr algn="ctr">
              <a:lnSpc>
                <a:spcPts val="8259"/>
              </a:lnSpc>
            </a:pPr>
            <a:r>
              <a:rPr lang="en-US" sz="5899">
                <a:solidFill>
                  <a:srgbClr val="3B51A3"/>
                </a:solidFill>
                <a:latin typeface="Filson Soft 1"/>
              </a:rPr>
              <a:t>Adoption Disclosure Research</a:t>
            </a:r>
          </a:p>
        </p:txBody>
      </p:sp>
      <p:sp>
        <p:nvSpPr>
          <p:cNvPr name="TextBox 44" id="44"/>
          <p:cNvSpPr txBox="true"/>
          <p:nvPr/>
        </p:nvSpPr>
        <p:spPr>
          <a:xfrm rot="0">
            <a:off x="2645438" y="8079459"/>
            <a:ext cx="466283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(Baden, et al., 2019, p.1160)</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001073"/>
            <a:ext cx="18288000" cy="1283054"/>
            <a:chOff x="0" y="0"/>
            <a:chExt cx="8239497" cy="578069"/>
          </a:xfrm>
        </p:grpSpPr>
        <p:sp>
          <p:nvSpPr>
            <p:cNvPr name="Freeform 3" id="3"/>
            <p:cNvSpPr/>
            <p:nvPr/>
          </p:nvSpPr>
          <p:spPr>
            <a:xfrm flipH="false" flipV="false" rot="0">
              <a:off x="0" y="0"/>
              <a:ext cx="8239496" cy="578069"/>
            </a:xfrm>
            <a:custGeom>
              <a:avLst/>
              <a:gdLst/>
              <a:ahLst/>
              <a:cxnLst/>
              <a:rect r="r" b="b" t="t" l="l"/>
              <a:pathLst>
                <a:path h="578069" w="8239496">
                  <a:moveTo>
                    <a:pt x="0" y="0"/>
                  </a:moveTo>
                  <a:lnTo>
                    <a:pt x="8239496" y="0"/>
                  </a:lnTo>
                  <a:lnTo>
                    <a:pt x="8239496" y="578069"/>
                  </a:lnTo>
                  <a:lnTo>
                    <a:pt x="0" y="578069"/>
                  </a:lnTo>
                  <a:close/>
                </a:path>
              </a:pathLst>
            </a:custGeom>
            <a:solidFill>
              <a:srgbClr val="3B51A3"/>
            </a:solidFill>
          </p:spPr>
        </p:sp>
        <p:sp>
          <p:nvSpPr>
            <p:cNvPr name="TextBox 4" id="4"/>
            <p:cNvSpPr txBox="true"/>
            <p:nvPr/>
          </p:nvSpPr>
          <p:spPr>
            <a:xfrm>
              <a:off x="0" y="-19050"/>
              <a:ext cx="8239497" cy="597119"/>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4043762" y="9129224"/>
            <a:ext cx="5447095" cy="3629127"/>
          </a:xfrm>
          <a:custGeom>
            <a:avLst/>
            <a:gdLst/>
            <a:ahLst/>
            <a:cxnLst/>
            <a:rect r="r" b="b" t="t" l="l"/>
            <a:pathLst>
              <a:path h="3629127" w="5447095">
                <a:moveTo>
                  <a:pt x="5447094" y="0"/>
                </a:moveTo>
                <a:lnTo>
                  <a:pt x="0" y="0"/>
                </a:lnTo>
                <a:lnTo>
                  <a:pt x="0" y="3629127"/>
                </a:lnTo>
                <a:lnTo>
                  <a:pt x="5447094" y="3629127"/>
                </a:lnTo>
                <a:lnTo>
                  <a:pt x="54470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44565" y="9055501"/>
            <a:ext cx="684110" cy="1193249"/>
          </a:xfrm>
          <a:custGeom>
            <a:avLst/>
            <a:gdLst/>
            <a:ahLst/>
            <a:cxnLst/>
            <a:rect r="r" b="b" t="t" l="l"/>
            <a:pathLst>
              <a:path h="1193249" w="684110">
                <a:moveTo>
                  <a:pt x="0" y="0"/>
                </a:moveTo>
                <a:lnTo>
                  <a:pt x="684110" y="0"/>
                </a:lnTo>
                <a:lnTo>
                  <a:pt x="684110" y="1193249"/>
                </a:lnTo>
                <a:lnTo>
                  <a:pt x="0" y="1193249"/>
                </a:lnTo>
                <a:lnTo>
                  <a:pt x="0" y="0"/>
                </a:lnTo>
                <a:close/>
              </a:path>
            </a:pathLst>
          </a:custGeom>
          <a:blipFill>
            <a:blip r:embed="rId4"/>
            <a:stretch>
              <a:fillRect l="0" t="0" r="0" b="0"/>
            </a:stretch>
          </a:blipFill>
        </p:spPr>
      </p:sp>
      <p:sp>
        <p:nvSpPr>
          <p:cNvPr name="TextBox 7" id="7"/>
          <p:cNvSpPr txBox="true"/>
          <p:nvPr/>
        </p:nvSpPr>
        <p:spPr>
          <a:xfrm rot="0">
            <a:off x="1408010" y="2603281"/>
            <a:ext cx="15379700" cy="3076575"/>
          </a:xfrm>
          <a:prstGeom prst="rect">
            <a:avLst/>
          </a:prstGeom>
        </p:spPr>
        <p:txBody>
          <a:bodyPr anchor="t" rtlCol="false" tIns="0" lIns="0" bIns="0" rIns="0">
            <a:spAutoFit/>
          </a:bodyPr>
          <a:lstStyle/>
          <a:p>
            <a:pPr algn="l">
              <a:lnSpc>
                <a:spcPts val="6000"/>
              </a:lnSpc>
            </a:pPr>
            <a:r>
              <a:rPr lang="en-US" sz="5000">
                <a:solidFill>
                  <a:srgbClr val="3B51A3"/>
                </a:solidFill>
                <a:latin typeface="Filson Soft 1 Bold"/>
              </a:rPr>
              <a:t>Attachment is a profound reciprocal physical and emotional relationship between a parent and child that endures and sets the stage for all future intimate and trusting relationships.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821304"/>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821304"/>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508929"/>
            <a:ext cx="3050321" cy="2128577"/>
            <a:chOff x="0" y="0"/>
            <a:chExt cx="1724308" cy="1203258"/>
          </a:xfrm>
        </p:grpSpPr>
        <p:sp>
          <p:nvSpPr>
            <p:cNvPr name="Freeform 9" id="9"/>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8587664"/>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14" id="14"/>
          <p:cNvGrpSpPr/>
          <p:nvPr/>
        </p:nvGrpSpPr>
        <p:grpSpPr>
          <a:xfrm rot="0">
            <a:off x="6811616" y="1820080"/>
            <a:ext cx="4662834" cy="7242610"/>
            <a:chOff x="0" y="0"/>
            <a:chExt cx="1496337" cy="2324206"/>
          </a:xfrm>
        </p:grpSpPr>
        <p:sp>
          <p:nvSpPr>
            <p:cNvPr name="Freeform 15" id="15"/>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16" id="16"/>
            <p:cNvSpPr txBox="true"/>
            <p:nvPr/>
          </p:nvSpPr>
          <p:spPr>
            <a:xfrm>
              <a:off x="0" y="9525"/>
              <a:ext cx="1496337" cy="2314681"/>
            </a:xfrm>
            <a:prstGeom prst="rect">
              <a:avLst/>
            </a:prstGeom>
          </p:spPr>
          <p:txBody>
            <a:bodyPr anchor="ctr" rtlCol="false" tIns="55523" lIns="55523" bIns="55523" rIns="55523"/>
            <a:lstStyle/>
            <a:p>
              <a:pPr algn="ctr">
                <a:lnSpc>
                  <a:spcPts val="2969"/>
                </a:lnSpc>
              </a:pPr>
            </a:p>
          </p:txBody>
        </p:sp>
      </p:grpSp>
      <p:grpSp>
        <p:nvGrpSpPr>
          <p:cNvPr name="Group 17" id="17"/>
          <p:cNvGrpSpPr/>
          <p:nvPr/>
        </p:nvGrpSpPr>
        <p:grpSpPr>
          <a:xfrm rot="0">
            <a:off x="6811616" y="1820692"/>
            <a:ext cx="4662834" cy="2355116"/>
            <a:chOff x="0" y="0"/>
            <a:chExt cx="1496337" cy="755774"/>
          </a:xfrm>
        </p:grpSpPr>
        <p:sp>
          <p:nvSpPr>
            <p:cNvPr name="Freeform 18" id="18"/>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9" id="19"/>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7617872" y="2508929"/>
            <a:ext cx="3050321" cy="2127354"/>
            <a:chOff x="0" y="0"/>
            <a:chExt cx="1724308" cy="1202566"/>
          </a:xfrm>
        </p:grpSpPr>
        <p:sp>
          <p:nvSpPr>
            <p:cNvPr name="Freeform 21" id="21"/>
            <p:cNvSpPr/>
            <p:nvPr/>
          </p:nvSpPr>
          <p:spPr>
            <a:xfrm flipH="false" flipV="false" rot="0">
              <a:off x="0" y="0"/>
              <a:ext cx="1724308" cy="1202566"/>
            </a:xfrm>
            <a:custGeom>
              <a:avLst/>
              <a:gdLst/>
              <a:ahLst/>
              <a:cxnLst/>
              <a:rect r="r" b="b" t="t" l="l"/>
              <a:pathLst>
                <a:path h="1202566" w="1724308">
                  <a:moveTo>
                    <a:pt x="0" y="0"/>
                  </a:moveTo>
                  <a:lnTo>
                    <a:pt x="1724308" y="0"/>
                  </a:lnTo>
                  <a:lnTo>
                    <a:pt x="1724308" y="1202566"/>
                  </a:lnTo>
                  <a:lnTo>
                    <a:pt x="0" y="1202566"/>
                  </a:lnTo>
                  <a:close/>
                </a:path>
              </a:pathLst>
            </a:custGeom>
            <a:solidFill>
              <a:srgbClr val="FFFFFF"/>
            </a:solidFill>
            <a:ln w="19050" cap="sq">
              <a:solidFill>
                <a:srgbClr val="3B51A3"/>
              </a:solidFill>
              <a:prstDash val="solid"/>
              <a:miter/>
            </a:ln>
          </p:spPr>
        </p:sp>
        <p:sp>
          <p:nvSpPr>
            <p:cNvPr name="TextBox 22" id="22"/>
            <p:cNvSpPr txBox="true"/>
            <p:nvPr/>
          </p:nvSpPr>
          <p:spPr>
            <a:xfrm>
              <a:off x="0" y="19050"/>
              <a:ext cx="1724308" cy="118351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8666783" y="8489823"/>
            <a:ext cx="952500" cy="95250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25" id="25"/>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26" id="26"/>
          <p:cNvGrpSpPr/>
          <p:nvPr/>
        </p:nvGrpSpPr>
        <p:grpSpPr>
          <a:xfrm rot="0">
            <a:off x="12198350" y="1821304"/>
            <a:ext cx="4662834" cy="7242610"/>
            <a:chOff x="0" y="0"/>
            <a:chExt cx="1496337" cy="2324206"/>
          </a:xfrm>
        </p:grpSpPr>
        <p:sp>
          <p:nvSpPr>
            <p:cNvPr name="Freeform 27" id="27"/>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28" id="28"/>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9" id="29"/>
          <p:cNvGrpSpPr/>
          <p:nvPr/>
        </p:nvGrpSpPr>
        <p:grpSpPr>
          <a:xfrm rot="0">
            <a:off x="12198350" y="1821916"/>
            <a:ext cx="4662834" cy="2355116"/>
            <a:chOff x="0" y="0"/>
            <a:chExt cx="1496337" cy="755774"/>
          </a:xfrm>
        </p:grpSpPr>
        <p:sp>
          <p:nvSpPr>
            <p:cNvPr name="Freeform 30" id="30"/>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31" id="31"/>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32" id="32"/>
          <p:cNvGrpSpPr/>
          <p:nvPr/>
        </p:nvGrpSpPr>
        <p:grpSpPr>
          <a:xfrm rot="0">
            <a:off x="13004607" y="2508929"/>
            <a:ext cx="3050321" cy="2128577"/>
            <a:chOff x="0" y="0"/>
            <a:chExt cx="1724308" cy="1203258"/>
          </a:xfrm>
        </p:grpSpPr>
        <p:sp>
          <p:nvSpPr>
            <p:cNvPr name="Freeform 33" id="33"/>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34" id="34"/>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35" id="35"/>
          <p:cNvGrpSpPr/>
          <p:nvPr/>
        </p:nvGrpSpPr>
        <p:grpSpPr>
          <a:xfrm rot="0">
            <a:off x="14053517" y="8401241"/>
            <a:ext cx="952500" cy="95250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37" id="37"/>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38" id="38"/>
          <p:cNvSpPr/>
          <p:nvPr/>
        </p:nvSpPr>
        <p:spPr>
          <a:xfrm flipH="false" flipV="false" rot="0">
            <a:off x="17306925" y="8776328"/>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39" id="39"/>
          <p:cNvSpPr/>
          <p:nvPr/>
        </p:nvSpPr>
        <p:spPr>
          <a:xfrm flipH="false" flipV="false" rot="0">
            <a:off x="2233072" y="2508929"/>
            <a:ext cx="3045018" cy="2128577"/>
          </a:xfrm>
          <a:custGeom>
            <a:avLst/>
            <a:gdLst/>
            <a:ahLst/>
            <a:cxnLst/>
            <a:rect r="r" b="b" t="t" l="l"/>
            <a:pathLst>
              <a:path h="2128577" w="3045018">
                <a:moveTo>
                  <a:pt x="0" y="0"/>
                </a:moveTo>
                <a:lnTo>
                  <a:pt x="3045019" y="0"/>
                </a:lnTo>
                <a:lnTo>
                  <a:pt x="3045019" y="2128578"/>
                </a:lnTo>
                <a:lnTo>
                  <a:pt x="0" y="2128578"/>
                </a:lnTo>
                <a:lnTo>
                  <a:pt x="0" y="0"/>
                </a:lnTo>
                <a:close/>
              </a:path>
            </a:pathLst>
          </a:custGeom>
          <a:blipFill>
            <a:blip r:embed="rId3"/>
            <a:stretch>
              <a:fillRect l="-2460" t="0" r="-2460" b="0"/>
            </a:stretch>
          </a:blipFill>
        </p:spPr>
      </p:sp>
      <p:sp>
        <p:nvSpPr>
          <p:cNvPr name="Freeform 40" id="40"/>
          <p:cNvSpPr/>
          <p:nvPr/>
        </p:nvSpPr>
        <p:spPr>
          <a:xfrm flipH="false" flipV="false" rot="0">
            <a:off x="13007975" y="2543800"/>
            <a:ext cx="3046953" cy="2058836"/>
          </a:xfrm>
          <a:custGeom>
            <a:avLst/>
            <a:gdLst/>
            <a:ahLst/>
            <a:cxnLst/>
            <a:rect r="r" b="b" t="t" l="l"/>
            <a:pathLst>
              <a:path h="2058836" w="3046953">
                <a:moveTo>
                  <a:pt x="0" y="0"/>
                </a:moveTo>
                <a:lnTo>
                  <a:pt x="3046953" y="0"/>
                </a:lnTo>
                <a:lnTo>
                  <a:pt x="3046953" y="2058836"/>
                </a:lnTo>
                <a:lnTo>
                  <a:pt x="0" y="2058836"/>
                </a:lnTo>
                <a:lnTo>
                  <a:pt x="0" y="0"/>
                </a:lnTo>
                <a:close/>
              </a:path>
            </a:pathLst>
          </a:custGeom>
          <a:blipFill>
            <a:blip r:embed="rId4"/>
            <a:stretch>
              <a:fillRect l="-7198" t="-63905" r="-99551" b="-39952"/>
            </a:stretch>
          </a:blipFill>
        </p:spPr>
      </p:sp>
      <p:sp>
        <p:nvSpPr>
          <p:cNvPr name="Freeform 41" id="41"/>
          <p:cNvSpPr/>
          <p:nvPr/>
        </p:nvSpPr>
        <p:spPr>
          <a:xfrm flipH="false" flipV="false" rot="0">
            <a:off x="7668553" y="2543800"/>
            <a:ext cx="2999640" cy="2093707"/>
          </a:xfrm>
          <a:custGeom>
            <a:avLst/>
            <a:gdLst/>
            <a:ahLst/>
            <a:cxnLst/>
            <a:rect r="r" b="b" t="t" l="l"/>
            <a:pathLst>
              <a:path h="2093707" w="2999640">
                <a:moveTo>
                  <a:pt x="0" y="0"/>
                </a:moveTo>
                <a:lnTo>
                  <a:pt x="2999640" y="0"/>
                </a:lnTo>
                <a:lnTo>
                  <a:pt x="2999640" y="2093707"/>
                </a:lnTo>
                <a:lnTo>
                  <a:pt x="0" y="2093707"/>
                </a:lnTo>
                <a:lnTo>
                  <a:pt x="0" y="0"/>
                </a:lnTo>
                <a:close/>
              </a:path>
            </a:pathLst>
          </a:custGeom>
          <a:blipFill>
            <a:blip r:embed="rId5"/>
            <a:stretch>
              <a:fillRect l="-2381" t="0" r="-2381" b="0"/>
            </a:stretch>
          </a:blipFill>
        </p:spPr>
      </p:sp>
      <p:sp>
        <p:nvSpPr>
          <p:cNvPr name="TextBox 42" id="42"/>
          <p:cNvSpPr txBox="true"/>
          <p:nvPr/>
        </p:nvSpPr>
        <p:spPr>
          <a:xfrm rot="0">
            <a:off x="1693161" y="5007483"/>
            <a:ext cx="4175209" cy="3495675"/>
          </a:xfrm>
          <a:prstGeom prst="rect">
            <a:avLst/>
          </a:prstGeom>
        </p:spPr>
        <p:txBody>
          <a:bodyPr anchor="t" rtlCol="false" tIns="0" lIns="0" bIns="0" rIns="0">
            <a:spAutoFit/>
          </a:bodyPr>
          <a:lstStyle/>
          <a:p>
            <a:pPr algn="ctr">
              <a:lnSpc>
                <a:spcPts val="3239"/>
              </a:lnSpc>
            </a:pPr>
            <a:r>
              <a:rPr lang="en-US" sz="2699">
                <a:solidFill>
                  <a:srgbClr val="000000"/>
                </a:solidFill>
                <a:latin typeface="Filson Soft 2"/>
              </a:rPr>
              <a:t>“...those who discovered their adoptions before age 3 (essentially those who felt they had “always known” of their adoptions) reported better outcomes...” </a:t>
            </a:r>
          </a:p>
          <a:p>
            <a:pPr algn="ctr">
              <a:lnSpc>
                <a:spcPts val="2400"/>
              </a:lnSpc>
            </a:pPr>
          </a:p>
          <a:p>
            <a:pPr algn="ctr">
              <a:lnSpc>
                <a:spcPts val="2400"/>
              </a:lnSpc>
            </a:pPr>
          </a:p>
        </p:txBody>
      </p:sp>
      <p:sp>
        <p:nvSpPr>
          <p:cNvPr name="TextBox 43" id="43"/>
          <p:cNvSpPr txBox="true"/>
          <p:nvPr/>
        </p:nvSpPr>
        <p:spPr>
          <a:xfrm rot="0">
            <a:off x="1501233" y="245913"/>
            <a:ext cx="15359952" cy="1040767"/>
          </a:xfrm>
          <a:prstGeom prst="rect">
            <a:avLst/>
          </a:prstGeom>
        </p:spPr>
        <p:txBody>
          <a:bodyPr anchor="t" rtlCol="false" tIns="0" lIns="0" bIns="0" rIns="0">
            <a:spAutoFit/>
          </a:bodyPr>
          <a:lstStyle/>
          <a:p>
            <a:pPr algn="ctr">
              <a:lnSpc>
                <a:spcPts val="8259"/>
              </a:lnSpc>
            </a:pPr>
            <a:r>
              <a:rPr lang="en-US" sz="5899">
                <a:solidFill>
                  <a:srgbClr val="3B51A3"/>
                </a:solidFill>
                <a:latin typeface="Filson Soft 1"/>
              </a:rPr>
              <a:t>Adoption Disclosure Research</a:t>
            </a:r>
          </a:p>
        </p:txBody>
      </p:sp>
      <p:sp>
        <p:nvSpPr>
          <p:cNvPr name="TextBox 44" id="44"/>
          <p:cNvSpPr txBox="true"/>
          <p:nvPr/>
        </p:nvSpPr>
        <p:spPr>
          <a:xfrm rot="0">
            <a:off x="2645438" y="8079459"/>
            <a:ext cx="466283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(Baden, et al., 2019, p.1160)</a:t>
            </a:r>
          </a:p>
        </p:txBody>
      </p:sp>
      <p:sp>
        <p:nvSpPr>
          <p:cNvPr name="TextBox 45" id="45"/>
          <p:cNvSpPr txBox="true"/>
          <p:nvPr/>
        </p:nvSpPr>
        <p:spPr>
          <a:xfrm rot="0">
            <a:off x="7830791" y="8214550"/>
            <a:ext cx="466283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a:t>
            </a:r>
            <a:r>
              <a:rPr lang="en-US" sz="1200" spc="-24">
                <a:solidFill>
                  <a:srgbClr val="000000"/>
                </a:solidFill>
                <a:latin typeface="Filson Soft 3"/>
              </a:rPr>
              <a:t>Baden, et al., 2019)</a:t>
            </a:r>
          </a:p>
        </p:txBody>
      </p:sp>
      <p:sp>
        <p:nvSpPr>
          <p:cNvPr name="TextBox 46" id="46"/>
          <p:cNvSpPr txBox="true"/>
          <p:nvPr/>
        </p:nvSpPr>
        <p:spPr>
          <a:xfrm rot="0">
            <a:off x="7113217" y="5036058"/>
            <a:ext cx="4059632" cy="2625090"/>
          </a:xfrm>
          <a:prstGeom prst="rect">
            <a:avLst/>
          </a:prstGeom>
        </p:spPr>
        <p:txBody>
          <a:bodyPr anchor="t" rtlCol="false" tIns="0" lIns="0" bIns="0" rIns="0">
            <a:spAutoFit/>
          </a:bodyPr>
          <a:lstStyle/>
          <a:p>
            <a:pPr algn="ctr">
              <a:lnSpc>
                <a:spcPts val="2969"/>
              </a:lnSpc>
            </a:pPr>
            <a:r>
              <a:rPr lang="en-US" sz="2699">
                <a:solidFill>
                  <a:srgbClr val="000000"/>
                </a:solidFill>
                <a:latin typeface="Filson Soft 2"/>
              </a:rPr>
              <a:t>In a 2019 study, those who learn their adoption status between the ages of 11 and 20, report the lowest quality of life scores.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821304"/>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821304"/>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508929"/>
            <a:ext cx="3050321" cy="2128577"/>
            <a:chOff x="0" y="0"/>
            <a:chExt cx="1724308" cy="1203258"/>
          </a:xfrm>
        </p:grpSpPr>
        <p:sp>
          <p:nvSpPr>
            <p:cNvPr name="Freeform 9" id="9"/>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8587664"/>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14" id="14"/>
          <p:cNvGrpSpPr/>
          <p:nvPr/>
        </p:nvGrpSpPr>
        <p:grpSpPr>
          <a:xfrm rot="0">
            <a:off x="6811616" y="1820080"/>
            <a:ext cx="4662834" cy="7242610"/>
            <a:chOff x="0" y="0"/>
            <a:chExt cx="1496337" cy="2324206"/>
          </a:xfrm>
        </p:grpSpPr>
        <p:sp>
          <p:nvSpPr>
            <p:cNvPr name="Freeform 15" id="15"/>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16" id="16"/>
            <p:cNvSpPr txBox="true"/>
            <p:nvPr/>
          </p:nvSpPr>
          <p:spPr>
            <a:xfrm>
              <a:off x="0" y="9525"/>
              <a:ext cx="1496337" cy="2314681"/>
            </a:xfrm>
            <a:prstGeom prst="rect">
              <a:avLst/>
            </a:prstGeom>
          </p:spPr>
          <p:txBody>
            <a:bodyPr anchor="ctr" rtlCol="false" tIns="55523" lIns="55523" bIns="55523" rIns="55523"/>
            <a:lstStyle/>
            <a:p>
              <a:pPr algn="ctr">
                <a:lnSpc>
                  <a:spcPts val="2969"/>
                </a:lnSpc>
              </a:pPr>
            </a:p>
          </p:txBody>
        </p:sp>
      </p:grpSp>
      <p:grpSp>
        <p:nvGrpSpPr>
          <p:cNvPr name="Group 17" id="17"/>
          <p:cNvGrpSpPr/>
          <p:nvPr/>
        </p:nvGrpSpPr>
        <p:grpSpPr>
          <a:xfrm rot="0">
            <a:off x="6811616" y="1820692"/>
            <a:ext cx="4662834" cy="2355116"/>
            <a:chOff x="0" y="0"/>
            <a:chExt cx="1496337" cy="755774"/>
          </a:xfrm>
        </p:grpSpPr>
        <p:sp>
          <p:nvSpPr>
            <p:cNvPr name="Freeform 18" id="18"/>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9" id="19"/>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7617872" y="2508929"/>
            <a:ext cx="3050321" cy="2127354"/>
            <a:chOff x="0" y="0"/>
            <a:chExt cx="1724308" cy="1202566"/>
          </a:xfrm>
        </p:grpSpPr>
        <p:sp>
          <p:nvSpPr>
            <p:cNvPr name="Freeform 21" id="21"/>
            <p:cNvSpPr/>
            <p:nvPr/>
          </p:nvSpPr>
          <p:spPr>
            <a:xfrm flipH="false" flipV="false" rot="0">
              <a:off x="0" y="0"/>
              <a:ext cx="1724308" cy="1202566"/>
            </a:xfrm>
            <a:custGeom>
              <a:avLst/>
              <a:gdLst/>
              <a:ahLst/>
              <a:cxnLst/>
              <a:rect r="r" b="b" t="t" l="l"/>
              <a:pathLst>
                <a:path h="1202566" w="1724308">
                  <a:moveTo>
                    <a:pt x="0" y="0"/>
                  </a:moveTo>
                  <a:lnTo>
                    <a:pt x="1724308" y="0"/>
                  </a:lnTo>
                  <a:lnTo>
                    <a:pt x="1724308" y="1202566"/>
                  </a:lnTo>
                  <a:lnTo>
                    <a:pt x="0" y="1202566"/>
                  </a:lnTo>
                  <a:close/>
                </a:path>
              </a:pathLst>
            </a:custGeom>
            <a:solidFill>
              <a:srgbClr val="FFFFFF"/>
            </a:solidFill>
            <a:ln w="19050" cap="sq">
              <a:solidFill>
                <a:srgbClr val="3B51A3"/>
              </a:solidFill>
              <a:prstDash val="solid"/>
              <a:miter/>
            </a:ln>
          </p:spPr>
        </p:sp>
        <p:sp>
          <p:nvSpPr>
            <p:cNvPr name="TextBox 22" id="22"/>
            <p:cNvSpPr txBox="true"/>
            <p:nvPr/>
          </p:nvSpPr>
          <p:spPr>
            <a:xfrm>
              <a:off x="0" y="19050"/>
              <a:ext cx="1724308" cy="118351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8666783" y="8489823"/>
            <a:ext cx="952500" cy="95250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25" id="25"/>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26" id="26"/>
          <p:cNvGrpSpPr/>
          <p:nvPr/>
        </p:nvGrpSpPr>
        <p:grpSpPr>
          <a:xfrm rot="0">
            <a:off x="12285006" y="1821304"/>
            <a:ext cx="4662834" cy="7242610"/>
            <a:chOff x="0" y="0"/>
            <a:chExt cx="1496337" cy="2324206"/>
          </a:xfrm>
        </p:grpSpPr>
        <p:sp>
          <p:nvSpPr>
            <p:cNvPr name="Freeform 27" id="27"/>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28" id="28"/>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9" id="29"/>
          <p:cNvGrpSpPr/>
          <p:nvPr/>
        </p:nvGrpSpPr>
        <p:grpSpPr>
          <a:xfrm rot="0">
            <a:off x="12198350" y="1821916"/>
            <a:ext cx="4662834" cy="2355116"/>
            <a:chOff x="0" y="0"/>
            <a:chExt cx="1496337" cy="755774"/>
          </a:xfrm>
        </p:grpSpPr>
        <p:sp>
          <p:nvSpPr>
            <p:cNvPr name="Freeform 30" id="30"/>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31" id="31"/>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32" id="32"/>
          <p:cNvGrpSpPr/>
          <p:nvPr/>
        </p:nvGrpSpPr>
        <p:grpSpPr>
          <a:xfrm rot="0">
            <a:off x="13004607" y="2508929"/>
            <a:ext cx="3050321" cy="2128577"/>
            <a:chOff x="0" y="0"/>
            <a:chExt cx="1724308" cy="1203258"/>
          </a:xfrm>
        </p:grpSpPr>
        <p:sp>
          <p:nvSpPr>
            <p:cNvPr name="Freeform 33" id="33"/>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34" id="34"/>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35" id="35"/>
          <p:cNvGrpSpPr/>
          <p:nvPr/>
        </p:nvGrpSpPr>
        <p:grpSpPr>
          <a:xfrm rot="0">
            <a:off x="14053517" y="8401241"/>
            <a:ext cx="952500" cy="95250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37" id="37"/>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38" id="38"/>
          <p:cNvSpPr/>
          <p:nvPr/>
        </p:nvSpPr>
        <p:spPr>
          <a:xfrm flipH="false" flipV="false" rot="0">
            <a:off x="17306925" y="8776328"/>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39" id="39"/>
          <p:cNvSpPr/>
          <p:nvPr/>
        </p:nvSpPr>
        <p:spPr>
          <a:xfrm flipH="false" flipV="false" rot="0">
            <a:off x="2233072" y="2508929"/>
            <a:ext cx="3045018" cy="2128577"/>
          </a:xfrm>
          <a:custGeom>
            <a:avLst/>
            <a:gdLst/>
            <a:ahLst/>
            <a:cxnLst/>
            <a:rect r="r" b="b" t="t" l="l"/>
            <a:pathLst>
              <a:path h="2128577" w="3045018">
                <a:moveTo>
                  <a:pt x="0" y="0"/>
                </a:moveTo>
                <a:lnTo>
                  <a:pt x="3045019" y="0"/>
                </a:lnTo>
                <a:lnTo>
                  <a:pt x="3045019" y="2128578"/>
                </a:lnTo>
                <a:lnTo>
                  <a:pt x="0" y="2128578"/>
                </a:lnTo>
                <a:lnTo>
                  <a:pt x="0" y="0"/>
                </a:lnTo>
                <a:close/>
              </a:path>
            </a:pathLst>
          </a:custGeom>
          <a:blipFill>
            <a:blip r:embed="rId3"/>
            <a:stretch>
              <a:fillRect l="-2460" t="0" r="-2460" b="0"/>
            </a:stretch>
          </a:blipFill>
        </p:spPr>
      </p:sp>
      <p:sp>
        <p:nvSpPr>
          <p:cNvPr name="Freeform 40" id="40"/>
          <p:cNvSpPr/>
          <p:nvPr/>
        </p:nvSpPr>
        <p:spPr>
          <a:xfrm flipH="false" flipV="false" rot="0">
            <a:off x="13007975" y="2543800"/>
            <a:ext cx="3046953" cy="2058836"/>
          </a:xfrm>
          <a:custGeom>
            <a:avLst/>
            <a:gdLst/>
            <a:ahLst/>
            <a:cxnLst/>
            <a:rect r="r" b="b" t="t" l="l"/>
            <a:pathLst>
              <a:path h="2058836" w="3046953">
                <a:moveTo>
                  <a:pt x="0" y="0"/>
                </a:moveTo>
                <a:lnTo>
                  <a:pt x="3046953" y="0"/>
                </a:lnTo>
                <a:lnTo>
                  <a:pt x="3046953" y="2058836"/>
                </a:lnTo>
                <a:lnTo>
                  <a:pt x="0" y="2058836"/>
                </a:lnTo>
                <a:lnTo>
                  <a:pt x="0" y="0"/>
                </a:lnTo>
                <a:close/>
              </a:path>
            </a:pathLst>
          </a:custGeom>
          <a:blipFill>
            <a:blip r:embed="rId4"/>
            <a:stretch>
              <a:fillRect l="-7198" t="-63905" r="-99551" b="-39952"/>
            </a:stretch>
          </a:blipFill>
        </p:spPr>
      </p:sp>
      <p:sp>
        <p:nvSpPr>
          <p:cNvPr name="Freeform 41" id="41"/>
          <p:cNvSpPr/>
          <p:nvPr/>
        </p:nvSpPr>
        <p:spPr>
          <a:xfrm flipH="false" flipV="false" rot="0">
            <a:off x="7668553" y="2543800"/>
            <a:ext cx="2999640" cy="2093707"/>
          </a:xfrm>
          <a:custGeom>
            <a:avLst/>
            <a:gdLst/>
            <a:ahLst/>
            <a:cxnLst/>
            <a:rect r="r" b="b" t="t" l="l"/>
            <a:pathLst>
              <a:path h="2093707" w="2999640">
                <a:moveTo>
                  <a:pt x="0" y="0"/>
                </a:moveTo>
                <a:lnTo>
                  <a:pt x="2999640" y="0"/>
                </a:lnTo>
                <a:lnTo>
                  <a:pt x="2999640" y="2093707"/>
                </a:lnTo>
                <a:lnTo>
                  <a:pt x="0" y="2093707"/>
                </a:lnTo>
                <a:lnTo>
                  <a:pt x="0" y="0"/>
                </a:lnTo>
                <a:close/>
              </a:path>
            </a:pathLst>
          </a:custGeom>
          <a:blipFill>
            <a:blip r:embed="rId5"/>
            <a:stretch>
              <a:fillRect l="-2381" t="0" r="-2381" b="0"/>
            </a:stretch>
          </a:blipFill>
        </p:spPr>
      </p:sp>
      <p:sp>
        <p:nvSpPr>
          <p:cNvPr name="TextBox 42" id="42"/>
          <p:cNvSpPr txBox="true"/>
          <p:nvPr/>
        </p:nvSpPr>
        <p:spPr>
          <a:xfrm rot="0">
            <a:off x="1693161" y="5007483"/>
            <a:ext cx="4175209" cy="3495675"/>
          </a:xfrm>
          <a:prstGeom prst="rect">
            <a:avLst/>
          </a:prstGeom>
        </p:spPr>
        <p:txBody>
          <a:bodyPr anchor="t" rtlCol="false" tIns="0" lIns="0" bIns="0" rIns="0">
            <a:spAutoFit/>
          </a:bodyPr>
          <a:lstStyle/>
          <a:p>
            <a:pPr algn="ctr">
              <a:lnSpc>
                <a:spcPts val="3239"/>
              </a:lnSpc>
            </a:pPr>
            <a:r>
              <a:rPr lang="en-US" sz="2699">
                <a:solidFill>
                  <a:srgbClr val="000000"/>
                </a:solidFill>
                <a:latin typeface="Filson Soft 2"/>
              </a:rPr>
              <a:t>“...those who discovered their adoptions before age 3 (essentially those who felt they had “always known” of their adoptions) reported better outcomes...” </a:t>
            </a:r>
          </a:p>
          <a:p>
            <a:pPr algn="ctr">
              <a:lnSpc>
                <a:spcPts val="2400"/>
              </a:lnSpc>
            </a:pPr>
          </a:p>
          <a:p>
            <a:pPr algn="ctr">
              <a:lnSpc>
                <a:spcPts val="2400"/>
              </a:lnSpc>
            </a:pPr>
          </a:p>
        </p:txBody>
      </p:sp>
      <p:sp>
        <p:nvSpPr>
          <p:cNvPr name="TextBox 43" id="43"/>
          <p:cNvSpPr txBox="true"/>
          <p:nvPr/>
        </p:nvSpPr>
        <p:spPr>
          <a:xfrm rot="0">
            <a:off x="1501233" y="245913"/>
            <a:ext cx="15359952" cy="1040767"/>
          </a:xfrm>
          <a:prstGeom prst="rect">
            <a:avLst/>
          </a:prstGeom>
        </p:spPr>
        <p:txBody>
          <a:bodyPr anchor="t" rtlCol="false" tIns="0" lIns="0" bIns="0" rIns="0">
            <a:spAutoFit/>
          </a:bodyPr>
          <a:lstStyle/>
          <a:p>
            <a:pPr algn="ctr">
              <a:lnSpc>
                <a:spcPts val="8259"/>
              </a:lnSpc>
            </a:pPr>
            <a:r>
              <a:rPr lang="en-US" sz="5899">
                <a:solidFill>
                  <a:srgbClr val="3B51A3"/>
                </a:solidFill>
                <a:latin typeface="Filson Soft 1"/>
              </a:rPr>
              <a:t>Adoption Disclosure Research</a:t>
            </a:r>
          </a:p>
        </p:txBody>
      </p:sp>
      <p:sp>
        <p:nvSpPr>
          <p:cNvPr name="TextBox 44" id="44"/>
          <p:cNvSpPr txBox="true"/>
          <p:nvPr/>
        </p:nvSpPr>
        <p:spPr>
          <a:xfrm rot="0">
            <a:off x="2645438" y="8079459"/>
            <a:ext cx="466283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(Baden, et al., 2019, p.1160)</a:t>
            </a:r>
          </a:p>
        </p:txBody>
      </p:sp>
      <p:sp>
        <p:nvSpPr>
          <p:cNvPr name="TextBox 45" id="45"/>
          <p:cNvSpPr txBox="true"/>
          <p:nvPr/>
        </p:nvSpPr>
        <p:spPr>
          <a:xfrm rot="0">
            <a:off x="7830791" y="8214550"/>
            <a:ext cx="466283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a:t>
            </a:r>
            <a:r>
              <a:rPr lang="en-US" sz="1200" spc="-24">
                <a:solidFill>
                  <a:srgbClr val="000000"/>
                </a:solidFill>
                <a:latin typeface="Filson Soft 3"/>
              </a:rPr>
              <a:t>Baden, et al., 2019)</a:t>
            </a:r>
          </a:p>
        </p:txBody>
      </p:sp>
      <p:sp>
        <p:nvSpPr>
          <p:cNvPr name="TextBox 46" id="46"/>
          <p:cNvSpPr txBox="true"/>
          <p:nvPr/>
        </p:nvSpPr>
        <p:spPr>
          <a:xfrm rot="0">
            <a:off x="12493625" y="5036058"/>
            <a:ext cx="4112247" cy="2996565"/>
          </a:xfrm>
          <a:prstGeom prst="rect">
            <a:avLst/>
          </a:prstGeom>
        </p:spPr>
        <p:txBody>
          <a:bodyPr anchor="t" rtlCol="false" tIns="0" lIns="0" bIns="0" rIns="0">
            <a:spAutoFit/>
          </a:bodyPr>
          <a:lstStyle/>
          <a:p>
            <a:pPr algn="ctr">
              <a:lnSpc>
                <a:spcPts val="2970"/>
              </a:lnSpc>
              <a:spcBef>
                <a:spcPct val="0"/>
              </a:spcBef>
            </a:pPr>
            <a:r>
              <a:rPr lang="en-US" sz="2700" spc="-54">
                <a:solidFill>
                  <a:srgbClr val="000000"/>
                </a:solidFill>
                <a:latin typeface="Filson Soft 2"/>
              </a:rPr>
              <a:t>“...</a:t>
            </a:r>
            <a:r>
              <a:rPr lang="en-US" sz="2700" spc="-54">
                <a:solidFill>
                  <a:srgbClr val="000000"/>
                </a:solidFill>
                <a:latin typeface="Filson Soft 2"/>
              </a:rPr>
              <a:t>adoptees reported</a:t>
            </a:r>
          </a:p>
          <a:p>
            <a:pPr algn="ctr">
              <a:lnSpc>
                <a:spcPts val="2970"/>
              </a:lnSpc>
              <a:spcBef>
                <a:spcPct val="0"/>
              </a:spcBef>
            </a:pPr>
            <a:r>
              <a:rPr lang="en-US" sz="2700" spc="-54">
                <a:solidFill>
                  <a:srgbClr val="000000"/>
                </a:solidFill>
                <a:latin typeface="Filson Soft 2"/>
              </a:rPr>
              <a:t>that delayed discovery was associated with problematic outcomes that affected </a:t>
            </a:r>
          </a:p>
          <a:p>
            <a:pPr algn="ctr">
              <a:lnSpc>
                <a:spcPts val="2970"/>
              </a:lnSpc>
              <a:spcBef>
                <a:spcPct val="0"/>
              </a:spcBef>
            </a:pPr>
            <a:r>
              <a:rPr lang="en-US" sz="2700" spc="-54">
                <a:solidFill>
                  <a:srgbClr val="000000"/>
                </a:solidFill>
                <a:latin typeface="Filson Soft 2"/>
              </a:rPr>
              <a:t>their emotions, relationships, and physical health."</a:t>
            </a:r>
          </a:p>
        </p:txBody>
      </p:sp>
      <p:sp>
        <p:nvSpPr>
          <p:cNvPr name="TextBox 47" id="47"/>
          <p:cNvSpPr txBox="true"/>
          <p:nvPr/>
        </p:nvSpPr>
        <p:spPr>
          <a:xfrm rot="0">
            <a:off x="7113217" y="5036058"/>
            <a:ext cx="4059632" cy="2625090"/>
          </a:xfrm>
          <a:prstGeom prst="rect">
            <a:avLst/>
          </a:prstGeom>
        </p:spPr>
        <p:txBody>
          <a:bodyPr anchor="t" rtlCol="false" tIns="0" lIns="0" bIns="0" rIns="0">
            <a:spAutoFit/>
          </a:bodyPr>
          <a:lstStyle/>
          <a:p>
            <a:pPr algn="ctr">
              <a:lnSpc>
                <a:spcPts val="2969"/>
              </a:lnSpc>
            </a:pPr>
            <a:r>
              <a:rPr lang="en-US" sz="2699">
                <a:solidFill>
                  <a:srgbClr val="000000"/>
                </a:solidFill>
                <a:latin typeface="Filson Soft 2"/>
              </a:rPr>
              <a:t>In a 2019 study, those who learn their adoption status between the ages of 11 and 20, report the lowest quality of life scores.</a:t>
            </a:r>
          </a:p>
        </p:txBody>
      </p:sp>
      <p:sp>
        <p:nvSpPr>
          <p:cNvPr name="TextBox 48" id="48"/>
          <p:cNvSpPr txBox="true"/>
          <p:nvPr/>
        </p:nvSpPr>
        <p:spPr>
          <a:xfrm rot="0">
            <a:off x="13427133" y="8168042"/>
            <a:ext cx="466283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(Baden, et al., 2019, p.1169)</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609643" cy="10287000"/>
          </a:xfrm>
          <a:custGeom>
            <a:avLst/>
            <a:gdLst/>
            <a:ahLst/>
            <a:cxnLst/>
            <a:rect r="r" b="b" t="t" l="l"/>
            <a:pathLst>
              <a:path h="10287000" w="7609643">
                <a:moveTo>
                  <a:pt x="0" y="0"/>
                </a:moveTo>
                <a:lnTo>
                  <a:pt x="7609643" y="0"/>
                </a:lnTo>
                <a:lnTo>
                  <a:pt x="7609643" y="10287000"/>
                </a:lnTo>
                <a:lnTo>
                  <a:pt x="0" y="10287000"/>
                </a:lnTo>
                <a:lnTo>
                  <a:pt x="0" y="0"/>
                </a:lnTo>
                <a:close/>
              </a:path>
            </a:pathLst>
          </a:custGeom>
          <a:blipFill>
            <a:blip r:embed="rId2"/>
            <a:stretch>
              <a:fillRect l="-51451" t="0" r="-51451" b="0"/>
            </a:stretch>
          </a:blipFill>
        </p:spPr>
      </p:sp>
      <p:sp>
        <p:nvSpPr>
          <p:cNvPr name="Freeform 3" id="3"/>
          <p:cNvSpPr/>
          <p:nvPr/>
        </p:nvSpPr>
        <p:spPr>
          <a:xfrm flipH="false" flipV="false" rot="0">
            <a:off x="230290" y="242818"/>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3"/>
            <a:stretch>
              <a:fillRect l="0" t="0" r="0" b="0"/>
            </a:stretch>
          </a:blipFill>
        </p:spPr>
      </p:sp>
      <p:sp>
        <p:nvSpPr>
          <p:cNvPr name="TextBox 4" id="4"/>
          <p:cNvSpPr txBox="true"/>
          <p:nvPr/>
        </p:nvSpPr>
        <p:spPr>
          <a:xfrm rot="0">
            <a:off x="8401728" y="790575"/>
            <a:ext cx="8857572" cy="6658609"/>
          </a:xfrm>
          <a:prstGeom prst="rect">
            <a:avLst/>
          </a:prstGeom>
        </p:spPr>
        <p:txBody>
          <a:bodyPr anchor="t" rtlCol="false" tIns="0" lIns="0" bIns="0" rIns="0">
            <a:spAutoFit/>
          </a:bodyPr>
          <a:lstStyle/>
          <a:p>
            <a:pPr algn="l">
              <a:lnSpc>
                <a:spcPts val="7479"/>
              </a:lnSpc>
            </a:pPr>
            <a:r>
              <a:rPr lang="en-US" sz="6799">
                <a:solidFill>
                  <a:srgbClr val="3B51A3"/>
                </a:solidFill>
                <a:latin typeface="Filson Soft 2"/>
              </a:rPr>
              <a:t>Transparency in adoption is paramount. It can also be incredibly challenging.</a:t>
            </a:r>
          </a:p>
          <a:p>
            <a:pPr algn="l">
              <a:lnSpc>
                <a:spcPts val="7479"/>
              </a:lnSpc>
            </a:pPr>
          </a:p>
          <a:p>
            <a:pPr algn="l">
              <a:lnSpc>
                <a:spcPts val="7479"/>
              </a:lnSpc>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571692" y="827233"/>
            <a:ext cx="17144616" cy="8632535"/>
          </a:xfrm>
          <a:prstGeom prst="rect">
            <a:avLst/>
          </a:prstGeom>
        </p:spPr>
      </p:pic>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0332" y="-1842091"/>
            <a:ext cx="34718065" cy="15712875"/>
          </a:xfrm>
          <a:custGeom>
            <a:avLst/>
            <a:gdLst/>
            <a:ahLst/>
            <a:cxnLst/>
            <a:rect r="r" b="b" t="t" l="l"/>
            <a:pathLst>
              <a:path h="15712875" w="34718065">
                <a:moveTo>
                  <a:pt x="0" y="0"/>
                </a:moveTo>
                <a:lnTo>
                  <a:pt x="34718064" y="0"/>
                </a:lnTo>
                <a:lnTo>
                  <a:pt x="34718064" y="15712876"/>
                </a:lnTo>
                <a:lnTo>
                  <a:pt x="0" y="15712876"/>
                </a:lnTo>
                <a:lnTo>
                  <a:pt x="0" y="0"/>
                </a:lnTo>
                <a:close/>
              </a:path>
            </a:pathLst>
          </a:custGeom>
          <a:blipFill>
            <a:blip r:embed="rId3"/>
            <a:stretch>
              <a:fillRect l="0" t="-22638" r="0" b="-22638"/>
            </a:stretch>
          </a:blipFill>
        </p:spPr>
      </p:sp>
      <p:sp>
        <p:nvSpPr>
          <p:cNvPr name="Freeform 3" id="3"/>
          <p:cNvSpPr/>
          <p:nvPr/>
        </p:nvSpPr>
        <p:spPr>
          <a:xfrm flipH="false" flipV="false" rot="0">
            <a:off x="16950559" y="82006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4" id="4"/>
          <p:cNvSpPr txBox="true"/>
          <p:nvPr/>
        </p:nvSpPr>
        <p:spPr>
          <a:xfrm rot="0">
            <a:off x="6686652" y="563782"/>
            <a:ext cx="10263907" cy="5231490"/>
          </a:xfrm>
          <a:prstGeom prst="rect">
            <a:avLst/>
          </a:prstGeom>
        </p:spPr>
        <p:txBody>
          <a:bodyPr anchor="t" rtlCol="false" tIns="0" lIns="0" bIns="0" rIns="0">
            <a:spAutoFit/>
          </a:bodyPr>
          <a:lstStyle/>
          <a:p>
            <a:pPr algn="ctr">
              <a:lnSpc>
                <a:spcPts val="5146"/>
              </a:lnSpc>
              <a:spcBef>
                <a:spcPct val="0"/>
              </a:spcBef>
            </a:pPr>
            <a:r>
              <a:rPr lang="en-US" sz="4678" spc="-93">
                <a:solidFill>
                  <a:srgbClr val="1F5778"/>
                </a:solidFill>
                <a:latin typeface="Filson Soft 2"/>
              </a:rPr>
              <a:t>Paying attention to our “shark music” alerts us that we are upset. </a:t>
            </a:r>
          </a:p>
          <a:p>
            <a:pPr algn="ctr">
              <a:lnSpc>
                <a:spcPts val="5146"/>
              </a:lnSpc>
              <a:spcBef>
                <a:spcPct val="0"/>
              </a:spcBef>
            </a:pPr>
          </a:p>
          <a:p>
            <a:pPr algn="ctr">
              <a:lnSpc>
                <a:spcPts val="5146"/>
              </a:lnSpc>
              <a:spcBef>
                <a:spcPct val="0"/>
              </a:spcBef>
            </a:pPr>
            <a:r>
              <a:rPr lang="en-US" sz="4678" spc="-93">
                <a:solidFill>
                  <a:srgbClr val="1F5778"/>
                </a:solidFill>
                <a:latin typeface="Filson Soft 2"/>
              </a:rPr>
              <a:t>Instead of reacting from distress, we can train ourselves to accurately interpret the child’s actions and provide nurture, even when hearing “shark music”.</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72277" y="287508"/>
            <a:ext cx="9609874" cy="960987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40B2B5"/>
            </a:solidFill>
            <a:ln cap="sq">
              <a:noFill/>
              <a:prstDash val="solid"/>
              <a:miter/>
            </a:ln>
          </p:spPr>
        </p:sp>
        <p:sp>
          <p:nvSpPr>
            <p:cNvPr name="TextBox 4" id="4"/>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grpSp>
        <p:nvGrpSpPr>
          <p:cNvPr name="Group 5" id="5"/>
          <p:cNvGrpSpPr/>
          <p:nvPr/>
        </p:nvGrpSpPr>
        <p:grpSpPr>
          <a:xfrm rot="0">
            <a:off x="8801526" y="966089"/>
            <a:ext cx="8377591" cy="837759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3B51A3"/>
            </a:solidFill>
            <a:ln cap="sq">
              <a:noFill/>
              <a:prstDash val="solid"/>
              <a:miter/>
            </a:ln>
          </p:spPr>
        </p:sp>
        <p:sp>
          <p:nvSpPr>
            <p:cNvPr name="TextBox 7" id="7"/>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sp>
        <p:nvSpPr>
          <p:cNvPr name="Freeform 8" id="8"/>
          <p:cNvSpPr/>
          <p:nvPr/>
        </p:nvSpPr>
        <p:spPr>
          <a:xfrm flipH="false" flipV="false" rot="0">
            <a:off x="10009728" y="2587774"/>
            <a:ext cx="5673172" cy="5134221"/>
          </a:xfrm>
          <a:custGeom>
            <a:avLst/>
            <a:gdLst/>
            <a:ahLst/>
            <a:cxnLst/>
            <a:rect r="r" b="b" t="t" l="l"/>
            <a:pathLst>
              <a:path h="5134221" w="5673172">
                <a:moveTo>
                  <a:pt x="0" y="0"/>
                </a:moveTo>
                <a:lnTo>
                  <a:pt x="5673172" y="0"/>
                </a:lnTo>
                <a:lnTo>
                  <a:pt x="5673172" y="5134221"/>
                </a:lnTo>
                <a:lnTo>
                  <a:pt x="0" y="51342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509207" y="3530981"/>
            <a:ext cx="6663070" cy="3151503"/>
          </a:xfrm>
          <a:prstGeom prst="rect">
            <a:avLst/>
          </a:prstGeom>
        </p:spPr>
        <p:txBody>
          <a:bodyPr anchor="t" rtlCol="false" tIns="0" lIns="0" bIns="0" rIns="0">
            <a:spAutoFit/>
          </a:bodyPr>
          <a:lstStyle/>
          <a:p>
            <a:pPr algn="ctr">
              <a:lnSpc>
                <a:spcPts val="8139"/>
              </a:lnSpc>
              <a:spcBef>
                <a:spcPct val="0"/>
              </a:spcBef>
            </a:pPr>
            <a:r>
              <a:rPr lang="en-US" sz="7399" spc="-147">
                <a:solidFill>
                  <a:srgbClr val="3B51A3"/>
                </a:solidFill>
                <a:latin typeface="Filson Soft 1"/>
              </a:rPr>
              <a:t>Reflection and Discussion</a:t>
            </a:r>
          </a:p>
        </p:txBody>
      </p:sp>
      <p:grpSp>
        <p:nvGrpSpPr>
          <p:cNvPr name="Group 10" id="10"/>
          <p:cNvGrpSpPr/>
          <p:nvPr/>
        </p:nvGrpSpPr>
        <p:grpSpPr>
          <a:xfrm rot="0">
            <a:off x="1053895" y="0"/>
            <a:ext cx="537154" cy="10284127"/>
            <a:chOff x="0" y="0"/>
            <a:chExt cx="242010" cy="4633423"/>
          </a:xfrm>
        </p:grpSpPr>
        <p:sp>
          <p:nvSpPr>
            <p:cNvPr name="Freeform 11" id="11"/>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12" id="12"/>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3" id="13"/>
          <p:cNvGrpSpPr/>
          <p:nvPr/>
        </p:nvGrpSpPr>
        <p:grpSpPr>
          <a:xfrm rot="0">
            <a:off x="526266" y="2873"/>
            <a:ext cx="537154" cy="10284127"/>
            <a:chOff x="0" y="0"/>
            <a:chExt cx="242010" cy="4633423"/>
          </a:xfrm>
        </p:grpSpPr>
        <p:sp>
          <p:nvSpPr>
            <p:cNvPr name="Freeform 14" id="14"/>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15" id="15"/>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6" id="16"/>
          <p:cNvGrpSpPr/>
          <p:nvPr/>
        </p:nvGrpSpPr>
        <p:grpSpPr>
          <a:xfrm rot="0">
            <a:off x="0" y="2873"/>
            <a:ext cx="537154" cy="10284127"/>
            <a:chOff x="0" y="0"/>
            <a:chExt cx="242010" cy="4633423"/>
          </a:xfrm>
        </p:grpSpPr>
        <p:sp>
          <p:nvSpPr>
            <p:cNvPr name="Freeform 17" id="17"/>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8" id="18"/>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9" id="19"/>
          <p:cNvSpPr/>
          <p:nvPr/>
        </p:nvSpPr>
        <p:spPr>
          <a:xfrm flipH="false" flipV="false" rot="0">
            <a:off x="268577" y="82006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865868"/>
            <a:ext cx="16230600" cy="8076565"/>
          </a:xfrm>
          <a:prstGeom prst="rect">
            <a:avLst/>
          </a:prstGeom>
        </p:spPr>
        <p:txBody>
          <a:bodyPr anchor="t" rtlCol="false" tIns="0" lIns="0" bIns="0" rIns="0">
            <a:spAutoFit/>
          </a:bodyPr>
          <a:lstStyle/>
          <a:p>
            <a:pPr algn="ctr">
              <a:lnSpc>
                <a:spcPts val="2419"/>
              </a:lnSpc>
              <a:spcBef>
                <a:spcPct val="0"/>
              </a:spcBef>
            </a:pPr>
          </a:p>
          <a:p>
            <a:pPr algn="l">
              <a:lnSpc>
                <a:spcPts val="2200"/>
              </a:lnSpc>
              <a:spcBef>
                <a:spcPct val="0"/>
              </a:spcBef>
            </a:pPr>
            <a:r>
              <a:rPr lang="en-US" sz="2000" spc="-40">
                <a:solidFill>
                  <a:srgbClr val="000000"/>
                </a:solidFill>
                <a:latin typeface="Filson Soft 3"/>
              </a:rPr>
              <a:t>Baden, A. L., Shadel, D., Morgan, R., White, E. E., Harrington, E. S., Christian, N., &amp; Bates, T. A. (2019). Delaying Adoption Disclosure: A Survey of Late Discovery Adoptees. Journal of Family Issues, 1154– 1180.</a:t>
            </a:r>
          </a:p>
          <a:p>
            <a:pPr algn="l">
              <a:lnSpc>
                <a:spcPts val="2200"/>
              </a:lnSpc>
              <a:spcBef>
                <a:spcPct val="0"/>
              </a:spcBef>
            </a:pPr>
          </a:p>
          <a:p>
            <a:pPr algn="l">
              <a:lnSpc>
                <a:spcPts val="2200"/>
              </a:lnSpc>
              <a:spcBef>
                <a:spcPct val="0"/>
              </a:spcBef>
            </a:pPr>
            <a:r>
              <a:rPr lang="en-US" sz="2000" spc="-40">
                <a:solidFill>
                  <a:srgbClr val="000000"/>
                </a:solidFill>
                <a:latin typeface="Filson Soft 3"/>
              </a:rPr>
              <a:t>Benoit, D. (2004). Infant-parent attachment: Definition, types, antecedents, measurement and outcome. Paediatric Child Health, 541-545.</a:t>
            </a:r>
          </a:p>
          <a:p>
            <a:pPr algn="l">
              <a:lnSpc>
                <a:spcPts val="2200"/>
              </a:lnSpc>
              <a:spcBef>
                <a:spcPct val="0"/>
              </a:spcBef>
            </a:pPr>
          </a:p>
          <a:p>
            <a:pPr algn="l">
              <a:lnSpc>
                <a:spcPts val="2200"/>
              </a:lnSpc>
              <a:spcBef>
                <a:spcPct val="0"/>
              </a:spcBef>
            </a:pPr>
            <a:r>
              <a:rPr lang="en-US" sz="2000" spc="-40">
                <a:solidFill>
                  <a:srgbClr val="000000"/>
                </a:solidFill>
                <a:latin typeface="Filson Soft 3"/>
              </a:rPr>
              <a:t>Child Welfare Information Gateway. (2019). Helping your adopted children maintain important relationships with family. Washington, DC: U.S. Department of Health and Human Services, Administration for Children and Families, Children's Bureau.</a:t>
            </a:r>
          </a:p>
          <a:p>
            <a:pPr algn="l">
              <a:lnSpc>
                <a:spcPts val="2200"/>
              </a:lnSpc>
              <a:spcBef>
                <a:spcPct val="0"/>
              </a:spcBef>
            </a:pPr>
          </a:p>
          <a:p>
            <a:pPr algn="l">
              <a:lnSpc>
                <a:spcPts val="2200"/>
              </a:lnSpc>
              <a:spcBef>
                <a:spcPct val="0"/>
              </a:spcBef>
            </a:pPr>
            <a:r>
              <a:rPr lang="en-US" sz="2000" spc="-40">
                <a:solidFill>
                  <a:srgbClr val="000000"/>
                </a:solidFill>
                <a:latin typeface="Filson Soft 3"/>
              </a:rPr>
              <a:t>Farr, R., Grant-Marsney, H., Musante, D., Grotevant, H., &amp; Wrobel, G. (2014). Adoptees' Contact with Birth Relatives in Emerging Adulthood. Journal of Adolescent Research, 45-66.</a:t>
            </a:r>
          </a:p>
          <a:p>
            <a:pPr algn="l">
              <a:lnSpc>
                <a:spcPts val="2200"/>
              </a:lnSpc>
              <a:spcBef>
                <a:spcPct val="0"/>
              </a:spcBef>
            </a:pPr>
          </a:p>
          <a:p>
            <a:pPr algn="l">
              <a:lnSpc>
                <a:spcPts val="2200"/>
              </a:lnSpc>
              <a:spcBef>
                <a:spcPct val="0"/>
              </a:spcBef>
            </a:pPr>
            <a:r>
              <a:rPr lang="en-US" sz="2000" spc="-40">
                <a:solidFill>
                  <a:srgbClr val="000000"/>
                </a:solidFill>
                <a:latin typeface="Filson Soft 3"/>
              </a:rPr>
              <a:t>MacIntyre, J. C. (1990). Resolved: Children should be told of their adoption before they ask. Journal of the American Academy of Child &amp; Adolescent Psychiatry, 828-833 doi:10.1097/00004583-199009000-00025.</a:t>
            </a:r>
          </a:p>
          <a:p>
            <a:pPr algn="l">
              <a:lnSpc>
                <a:spcPts val="2200"/>
              </a:lnSpc>
              <a:spcBef>
                <a:spcPct val="0"/>
              </a:spcBef>
            </a:pPr>
          </a:p>
          <a:p>
            <a:pPr algn="l">
              <a:lnSpc>
                <a:spcPts val="2200"/>
              </a:lnSpc>
              <a:spcBef>
                <a:spcPct val="0"/>
              </a:spcBef>
            </a:pPr>
            <a:r>
              <a:rPr lang="en-US" sz="2000" spc="-40">
                <a:solidFill>
                  <a:srgbClr val="000000"/>
                </a:solidFill>
                <a:latin typeface="Filson Soft 3"/>
              </a:rPr>
              <a:t>Neil, E. (2018). Rethinking adoption and birth family contact: is there a role for the law? Family Law, 1178-1182.</a:t>
            </a:r>
          </a:p>
          <a:p>
            <a:pPr algn="l">
              <a:lnSpc>
                <a:spcPts val="2200"/>
              </a:lnSpc>
              <a:spcBef>
                <a:spcPct val="0"/>
              </a:spcBef>
            </a:pPr>
          </a:p>
          <a:p>
            <a:pPr algn="l">
              <a:lnSpc>
                <a:spcPts val="2200"/>
              </a:lnSpc>
              <a:spcBef>
                <a:spcPct val="0"/>
              </a:spcBef>
            </a:pPr>
            <a:r>
              <a:rPr lang="en-US" sz="2000" spc="-40">
                <a:solidFill>
                  <a:srgbClr val="000000"/>
                </a:solidFill>
                <a:latin typeface="Filson Soft 3"/>
              </a:rPr>
              <a:t>Perry, B. D., &amp; Szalavitz, M. (2017). The Boy Raised as a Dog. New York: Basic Books.</a:t>
            </a:r>
          </a:p>
          <a:p>
            <a:pPr algn="l">
              <a:lnSpc>
                <a:spcPts val="2200"/>
              </a:lnSpc>
              <a:spcBef>
                <a:spcPct val="0"/>
              </a:spcBef>
            </a:pPr>
          </a:p>
          <a:p>
            <a:pPr algn="l">
              <a:lnSpc>
                <a:spcPts val="2200"/>
              </a:lnSpc>
              <a:spcBef>
                <a:spcPct val="0"/>
              </a:spcBef>
            </a:pPr>
            <a:r>
              <a:rPr lang="en-US" sz="2000" spc="-40">
                <a:solidFill>
                  <a:srgbClr val="000000"/>
                </a:solidFill>
                <a:latin typeface="Filson Soft 3"/>
              </a:rPr>
              <a:t>Quiroga, M. G., &amp; Hamilton-Gianchritsis, C. (2016). Attachment Styles in Children Living in Alternative Care: A Systematic Review of the Literature. Child Youth Care Forum, 625-653.</a:t>
            </a:r>
          </a:p>
          <a:p>
            <a:pPr algn="l">
              <a:lnSpc>
                <a:spcPts val="2200"/>
              </a:lnSpc>
              <a:spcBef>
                <a:spcPct val="0"/>
              </a:spcBef>
            </a:pPr>
          </a:p>
          <a:p>
            <a:pPr algn="l">
              <a:lnSpc>
                <a:spcPts val="2200"/>
              </a:lnSpc>
              <a:spcBef>
                <a:spcPct val="0"/>
              </a:spcBef>
            </a:pPr>
            <a:r>
              <a:rPr lang="en-US" sz="2000" spc="-40">
                <a:solidFill>
                  <a:srgbClr val="000000"/>
                </a:solidFill>
                <a:latin typeface="Filson Soft 3"/>
              </a:rPr>
              <a:t>Riley, D. B., &amp; Singer, E. (2019, August 2). Connections Matter: Relationships with Birth Families are Important for Foster, Adopted Children. Retrieved from The Imprint Youth and Family News: https://imprintnews.org/adoption/connections-matter-relationships-with-birth-families-are-important-for-foster-adopted-children/36174</a:t>
            </a:r>
          </a:p>
          <a:p>
            <a:pPr algn="l">
              <a:lnSpc>
                <a:spcPts val="2200"/>
              </a:lnSpc>
              <a:spcBef>
                <a:spcPct val="0"/>
              </a:spcBef>
            </a:pPr>
          </a:p>
          <a:p>
            <a:pPr algn="l">
              <a:lnSpc>
                <a:spcPts val="2200"/>
              </a:lnSpc>
              <a:spcBef>
                <a:spcPct val="0"/>
              </a:spcBef>
            </a:pPr>
            <a:r>
              <a:rPr lang="en-US" sz="2000" spc="-40">
                <a:solidFill>
                  <a:srgbClr val="000000"/>
                </a:solidFill>
                <a:latin typeface="Filson Soft 3"/>
              </a:rPr>
              <a:t>Sakman, E., &amp; Zayas, V. (2020, October 27). Human Attachment and Aﬁliation. Retrieved from Oxford Research Encyclopedia Psychology: https://oxfordre.com/psychology/display/10.1093/acrefore/9780190236557.001.0001/acrefore-9780190236557-e-276</a:t>
            </a:r>
          </a:p>
          <a:p>
            <a:pPr algn="ctr">
              <a:lnSpc>
                <a:spcPts val="2419"/>
              </a:lnSpc>
              <a:spcBef>
                <a:spcPct val="0"/>
              </a:spcBef>
            </a:pPr>
          </a:p>
        </p:txBody>
      </p:sp>
      <p:sp>
        <p:nvSpPr>
          <p:cNvPr name="TextBox 3" id="3"/>
          <p:cNvSpPr txBox="true"/>
          <p:nvPr/>
        </p:nvSpPr>
        <p:spPr>
          <a:xfrm rot="0">
            <a:off x="1028700" y="1047750"/>
            <a:ext cx="3129439" cy="657224"/>
          </a:xfrm>
          <a:prstGeom prst="rect">
            <a:avLst/>
          </a:prstGeom>
        </p:spPr>
        <p:txBody>
          <a:bodyPr anchor="t" rtlCol="false" tIns="0" lIns="0" bIns="0" rIns="0">
            <a:spAutoFit/>
          </a:bodyPr>
          <a:lstStyle/>
          <a:p>
            <a:pPr algn="ctr">
              <a:lnSpc>
                <a:spcPts val="4949"/>
              </a:lnSpc>
              <a:spcBef>
                <a:spcPct val="0"/>
              </a:spcBef>
            </a:pPr>
            <a:r>
              <a:rPr lang="en-US" sz="4499" spc="-89">
                <a:solidFill>
                  <a:srgbClr val="000000"/>
                </a:solidFill>
                <a:latin typeface="Filson Soft 1"/>
              </a:rPr>
              <a:t>References</a:t>
            </a:r>
          </a:p>
        </p:txBody>
      </p:sp>
      <p:sp>
        <p:nvSpPr>
          <p:cNvPr name="Freeform 4" id="4"/>
          <p:cNvSpPr/>
          <p:nvPr/>
        </p:nvSpPr>
        <p:spPr>
          <a:xfrm flipH="false" flipV="false" rot="0">
            <a:off x="17098886" y="8455197"/>
            <a:ext cx="920865" cy="1606205"/>
          </a:xfrm>
          <a:custGeom>
            <a:avLst/>
            <a:gdLst/>
            <a:ahLst/>
            <a:cxnLst/>
            <a:rect r="r" b="b" t="t" l="l"/>
            <a:pathLst>
              <a:path h="1606205" w="920865">
                <a:moveTo>
                  <a:pt x="0" y="0"/>
                </a:moveTo>
                <a:lnTo>
                  <a:pt x="920865" y="0"/>
                </a:lnTo>
                <a:lnTo>
                  <a:pt x="920865" y="1606206"/>
                </a:lnTo>
                <a:lnTo>
                  <a:pt x="0" y="1606206"/>
                </a:lnTo>
                <a:lnTo>
                  <a:pt x="0" y="0"/>
                </a:lnTo>
                <a:close/>
              </a:path>
            </a:pathLst>
          </a:custGeom>
          <a:blipFill>
            <a:blip r:embed="rId2">
              <a:alphaModFix amt="15000"/>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001073"/>
            <a:ext cx="18288000" cy="1283054"/>
            <a:chOff x="0" y="0"/>
            <a:chExt cx="8239497" cy="578069"/>
          </a:xfrm>
        </p:grpSpPr>
        <p:sp>
          <p:nvSpPr>
            <p:cNvPr name="Freeform 3" id="3"/>
            <p:cNvSpPr/>
            <p:nvPr/>
          </p:nvSpPr>
          <p:spPr>
            <a:xfrm flipH="false" flipV="false" rot="0">
              <a:off x="0" y="0"/>
              <a:ext cx="8239496" cy="578069"/>
            </a:xfrm>
            <a:custGeom>
              <a:avLst/>
              <a:gdLst/>
              <a:ahLst/>
              <a:cxnLst/>
              <a:rect r="r" b="b" t="t" l="l"/>
              <a:pathLst>
                <a:path h="578069" w="8239496">
                  <a:moveTo>
                    <a:pt x="0" y="0"/>
                  </a:moveTo>
                  <a:lnTo>
                    <a:pt x="8239496" y="0"/>
                  </a:lnTo>
                  <a:lnTo>
                    <a:pt x="8239496" y="578069"/>
                  </a:lnTo>
                  <a:lnTo>
                    <a:pt x="0" y="578069"/>
                  </a:lnTo>
                  <a:close/>
                </a:path>
              </a:pathLst>
            </a:custGeom>
            <a:solidFill>
              <a:srgbClr val="3B51A3"/>
            </a:solidFill>
          </p:spPr>
        </p:sp>
        <p:sp>
          <p:nvSpPr>
            <p:cNvPr name="TextBox 4" id="4"/>
            <p:cNvSpPr txBox="true"/>
            <p:nvPr/>
          </p:nvSpPr>
          <p:spPr>
            <a:xfrm>
              <a:off x="0" y="-19050"/>
              <a:ext cx="8239497" cy="597119"/>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4043762" y="9129224"/>
            <a:ext cx="5447095" cy="3629127"/>
          </a:xfrm>
          <a:custGeom>
            <a:avLst/>
            <a:gdLst/>
            <a:ahLst/>
            <a:cxnLst/>
            <a:rect r="r" b="b" t="t" l="l"/>
            <a:pathLst>
              <a:path h="3629127" w="5447095">
                <a:moveTo>
                  <a:pt x="5447094" y="0"/>
                </a:moveTo>
                <a:lnTo>
                  <a:pt x="0" y="0"/>
                </a:lnTo>
                <a:lnTo>
                  <a:pt x="0" y="3629127"/>
                </a:lnTo>
                <a:lnTo>
                  <a:pt x="5447094" y="3629127"/>
                </a:lnTo>
                <a:lnTo>
                  <a:pt x="54470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0740" y="9166425"/>
            <a:ext cx="567842" cy="990450"/>
          </a:xfrm>
          <a:custGeom>
            <a:avLst/>
            <a:gdLst/>
            <a:ahLst/>
            <a:cxnLst/>
            <a:rect r="r" b="b" t="t" l="l"/>
            <a:pathLst>
              <a:path h="990450" w="567842">
                <a:moveTo>
                  <a:pt x="0" y="0"/>
                </a:moveTo>
                <a:lnTo>
                  <a:pt x="567842" y="0"/>
                </a:lnTo>
                <a:lnTo>
                  <a:pt x="567842" y="990450"/>
                </a:lnTo>
                <a:lnTo>
                  <a:pt x="0" y="990450"/>
                </a:lnTo>
                <a:lnTo>
                  <a:pt x="0" y="0"/>
                </a:lnTo>
                <a:close/>
              </a:path>
            </a:pathLst>
          </a:custGeom>
          <a:blipFill>
            <a:blip r:embed="rId4"/>
            <a:stretch>
              <a:fillRect l="0" t="0" r="0" b="0"/>
            </a:stretch>
          </a:blipFill>
        </p:spPr>
      </p:sp>
      <p:sp>
        <p:nvSpPr>
          <p:cNvPr name="Freeform 7" id="7"/>
          <p:cNvSpPr/>
          <p:nvPr/>
        </p:nvSpPr>
        <p:spPr>
          <a:xfrm flipH="false" flipV="false" rot="0">
            <a:off x="14155294" y="-153613"/>
            <a:ext cx="4132706" cy="10437740"/>
          </a:xfrm>
          <a:custGeom>
            <a:avLst/>
            <a:gdLst/>
            <a:ahLst/>
            <a:cxnLst/>
            <a:rect r="r" b="b" t="t" l="l"/>
            <a:pathLst>
              <a:path h="10437740" w="4132706">
                <a:moveTo>
                  <a:pt x="0" y="0"/>
                </a:moveTo>
                <a:lnTo>
                  <a:pt x="4132706" y="0"/>
                </a:lnTo>
                <a:lnTo>
                  <a:pt x="4132706" y="10437740"/>
                </a:lnTo>
                <a:lnTo>
                  <a:pt x="0" y="10437740"/>
                </a:lnTo>
                <a:lnTo>
                  <a:pt x="0" y="0"/>
                </a:lnTo>
                <a:close/>
              </a:path>
            </a:pathLst>
          </a:custGeom>
          <a:blipFill>
            <a:blip r:embed="rId5"/>
            <a:stretch>
              <a:fillRect l="-130013" t="0" r="-149070" b="0"/>
            </a:stretch>
          </a:blipFill>
        </p:spPr>
      </p:sp>
      <p:sp>
        <p:nvSpPr>
          <p:cNvPr name="TextBox 8" id="8"/>
          <p:cNvSpPr txBox="true"/>
          <p:nvPr/>
        </p:nvSpPr>
        <p:spPr>
          <a:xfrm rot="0">
            <a:off x="424795" y="438870"/>
            <a:ext cx="6164474" cy="6376036"/>
          </a:xfrm>
          <a:prstGeom prst="rect">
            <a:avLst/>
          </a:prstGeom>
        </p:spPr>
        <p:txBody>
          <a:bodyPr anchor="t" rtlCol="false" tIns="0" lIns="0" bIns="0" rIns="0">
            <a:spAutoFit/>
          </a:bodyPr>
          <a:lstStyle/>
          <a:p>
            <a:pPr algn="l">
              <a:lnSpc>
                <a:spcPts val="5039"/>
              </a:lnSpc>
            </a:pPr>
            <a:r>
              <a:rPr lang="en-US" sz="3599">
                <a:solidFill>
                  <a:srgbClr val="3B51A3"/>
                </a:solidFill>
                <a:latin typeface="Filson Soft 1"/>
              </a:rPr>
              <a:t>“The quality of attachment that an infant develops with a specific caregiver is largely determined by the caregiver’s response to the infant when the infant’s attachment system is ‘activated’. For example when...” </a:t>
            </a:r>
          </a:p>
        </p:txBody>
      </p:sp>
      <p:sp>
        <p:nvSpPr>
          <p:cNvPr name="TextBox 9" id="9"/>
          <p:cNvSpPr txBox="true"/>
          <p:nvPr/>
        </p:nvSpPr>
        <p:spPr>
          <a:xfrm rot="0">
            <a:off x="7931305" y="3447818"/>
            <a:ext cx="17726895" cy="5337810"/>
          </a:xfrm>
          <a:prstGeom prst="rect">
            <a:avLst/>
          </a:prstGeom>
        </p:spPr>
        <p:txBody>
          <a:bodyPr anchor="t" rtlCol="false" tIns="0" lIns="0" bIns="0" rIns="0">
            <a:spAutoFit/>
          </a:bodyPr>
          <a:lstStyle/>
          <a:p>
            <a:pPr algn="l" marL="777240" indent="-388620" lvl="1">
              <a:lnSpc>
                <a:spcPts val="5040"/>
              </a:lnSpc>
              <a:buFont typeface="Arial"/>
              <a:buChar char="•"/>
            </a:pPr>
            <a:r>
              <a:rPr lang="en-US" sz="3600">
                <a:solidFill>
                  <a:srgbClr val="3B51A3"/>
                </a:solidFill>
                <a:latin typeface="Filson Soft 1"/>
              </a:rPr>
              <a:t>when child is ill</a:t>
            </a:r>
          </a:p>
          <a:p>
            <a:pPr algn="l">
              <a:lnSpc>
                <a:spcPts val="5040"/>
              </a:lnSpc>
            </a:pPr>
          </a:p>
          <a:p>
            <a:pPr algn="l" marL="777240" indent="-388620" lvl="1">
              <a:lnSpc>
                <a:spcPts val="5040"/>
              </a:lnSpc>
              <a:buFont typeface="Arial"/>
              <a:buChar char="•"/>
            </a:pPr>
            <a:r>
              <a:rPr lang="en-US" sz="3600">
                <a:solidFill>
                  <a:srgbClr val="E4E9E4"/>
                </a:solidFill>
                <a:latin typeface="Filson Soft 1"/>
              </a:rPr>
              <a:t>physically hurt </a:t>
            </a:r>
          </a:p>
          <a:p>
            <a:pPr algn="l">
              <a:lnSpc>
                <a:spcPts val="5040"/>
              </a:lnSpc>
            </a:pPr>
          </a:p>
          <a:p>
            <a:pPr algn="l" marL="777240" indent="-388620" lvl="1">
              <a:lnSpc>
                <a:spcPts val="5040"/>
              </a:lnSpc>
              <a:buFont typeface="Arial"/>
              <a:buChar char="•"/>
            </a:pPr>
            <a:r>
              <a:rPr lang="en-US" sz="3600">
                <a:solidFill>
                  <a:srgbClr val="E4E9E4"/>
                </a:solidFill>
                <a:latin typeface="Filson Soft 1"/>
              </a:rPr>
              <a:t>emotionally upset</a:t>
            </a:r>
          </a:p>
          <a:p>
            <a:pPr algn="l">
              <a:lnSpc>
                <a:spcPts val="5040"/>
              </a:lnSpc>
            </a:pPr>
          </a:p>
          <a:p>
            <a:pPr algn="l" marL="777240" indent="-388620" lvl="1">
              <a:lnSpc>
                <a:spcPts val="5040"/>
              </a:lnSpc>
              <a:buFont typeface="Arial"/>
              <a:buChar char="•"/>
            </a:pPr>
            <a:r>
              <a:rPr lang="en-US" sz="3600">
                <a:solidFill>
                  <a:srgbClr val="E4E9E4"/>
                </a:solidFill>
                <a:latin typeface="Filson Soft 1"/>
              </a:rPr>
              <a:t>frightened</a:t>
            </a:r>
          </a:p>
          <a:p>
            <a:pPr algn="ctr">
              <a:lnSpc>
                <a:spcPts val="5040"/>
              </a:lnSpc>
            </a:pPr>
          </a:p>
        </p:txBody>
      </p:sp>
      <p:sp>
        <p:nvSpPr>
          <p:cNvPr name="TextBox 10" id="10"/>
          <p:cNvSpPr txBox="true"/>
          <p:nvPr/>
        </p:nvSpPr>
        <p:spPr>
          <a:xfrm rot="0">
            <a:off x="6589270" y="7725333"/>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1" id="11"/>
          <p:cNvSpPr txBox="true"/>
          <p:nvPr/>
        </p:nvSpPr>
        <p:spPr>
          <a:xfrm rot="0">
            <a:off x="828675" y="9842161"/>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001073"/>
            <a:ext cx="18288000" cy="1283054"/>
            <a:chOff x="0" y="0"/>
            <a:chExt cx="8239497" cy="578069"/>
          </a:xfrm>
        </p:grpSpPr>
        <p:sp>
          <p:nvSpPr>
            <p:cNvPr name="Freeform 3" id="3"/>
            <p:cNvSpPr/>
            <p:nvPr/>
          </p:nvSpPr>
          <p:spPr>
            <a:xfrm flipH="false" flipV="false" rot="0">
              <a:off x="0" y="0"/>
              <a:ext cx="8239496" cy="578069"/>
            </a:xfrm>
            <a:custGeom>
              <a:avLst/>
              <a:gdLst/>
              <a:ahLst/>
              <a:cxnLst/>
              <a:rect r="r" b="b" t="t" l="l"/>
              <a:pathLst>
                <a:path h="578069" w="8239496">
                  <a:moveTo>
                    <a:pt x="0" y="0"/>
                  </a:moveTo>
                  <a:lnTo>
                    <a:pt x="8239496" y="0"/>
                  </a:lnTo>
                  <a:lnTo>
                    <a:pt x="8239496" y="578069"/>
                  </a:lnTo>
                  <a:lnTo>
                    <a:pt x="0" y="578069"/>
                  </a:lnTo>
                  <a:close/>
                </a:path>
              </a:pathLst>
            </a:custGeom>
            <a:solidFill>
              <a:srgbClr val="3B51A3"/>
            </a:solidFill>
          </p:spPr>
        </p:sp>
        <p:sp>
          <p:nvSpPr>
            <p:cNvPr name="TextBox 4" id="4"/>
            <p:cNvSpPr txBox="true"/>
            <p:nvPr/>
          </p:nvSpPr>
          <p:spPr>
            <a:xfrm>
              <a:off x="0" y="-19050"/>
              <a:ext cx="8239497" cy="597119"/>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4043762" y="9129224"/>
            <a:ext cx="5447095" cy="3629127"/>
          </a:xfrm>
          <a:custGeom>
            <a:avLst/>
            <a:gdLst/>
            <a:ahLst/>
            <a:cxnLst/>
            <a:rect r="r" b="b" t="t" l="l"/>
            <a:pathLst>
              <a:path h="3629127" w="5447095">
                <a:moveTo>
                  <a:pt x="5447094" y="0"/>
                </a:moveTo>
                <a:lnTo>
                  <a:pt x="0" y="0"/>
                </a:lnTo>
                <a:lnTo>
                  <a:pt x="0" y="3629127"/>
                </a:lnTo>
                <a:lnTo>
                  <a:pt x="5447094" y="3629127"/>
                </a:lnTo>
                <a:lnTo>
                  <a:pt x="54470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0740" y="9166425"/>
            <a:ext cx="567842" cy="990450"/>
          </a:xfrm>
          <a:custGeom>
            <a:avLst/>
            <a:gdLst/>
            <a:ahLst/>
            <a:cxnLst/>
            <a:rect r="r" b="b" t="t" l="l"/>
            <a:pathLst>
              <a:path h="990450" w="567842">
                <a:moveTo>
                  <a:pt x="0" y="0"/>
                </a:moveTo>
                <a:lnTo>
                  <a:pt x="567842" y="0"/>
                </a:lnTo>
                <a:lnTo>
                  <a:pt x="567842" y="990450"/>
                </a:lnTo>
                <a:lnTo>
                  <a:pt x="0" y="990450"/>
                </a:lnTo>
                <a:lnTo>
                  <a:pt x="0" y="0"/>
                </a:lnTo>
                <a:close/>
              </a:path>
            </a:pathLst>
          </a:custGeom>
          <a:blipFill>
            <a:blip r:embed="rId4"/>
            <a:stretch>
              <a:fillRect l="0" t="0" r="0" b="0"/>
            </a:stretch>
          </a:blipFill>
        </p:spPr>
      </p:sp>
      <p:sp>
        <p:nvSpPr>
          <p:cNvPr name="Freeform 7" id="7"/>
          <p:cNvSpPr/>
          <p:nvPr/>
        </p:nvSpPr>
        <p:spPr>
          <a:xfrm flipH="false" flipV="false" rot="0">
            <a:off x="14155294" y="-153613"/>
            <a:ext cx="4132706" cy="10437740"/>
          </a:xfrm>
          <a:custGeom>
            <a:avLst/>
            <a:gdLst/>
            <a:ahLst/>
            <a:cxnLst/>
            <a:rect r="r" b="b" t="t" l="l"/>
            <a:pathLst>
              <a:path h="10437740" w="4132706">
                <a:moveTo>
                  <a:pt x="0" y="0"/>
                </a:moveTo>
                <a:lnTo>
                  <a:pt x="4132706" y="0"/>
                </a:lnTo>
                <a:lnTo>
                  <a:pt x="4132706" y="10437740"/>
                </a:lnTo>
                <a:lnTo>
                  <a:pt x="0" y="10437740"/>
                </a:lnTo>
                <a:lnTo>
                  <a:pt x="0" y="0"/>
                </a:lnTo>
                <a:close/>
              </a:path>
            </a:pathLst>
          </a:custGeom>
          <a:blipFill>
            <a:blip r:embed="rId5"/>
            <a:stretch>
              <a:fillRect l="-183051" t="0" r="-96031" b="0"/>
            </a:stretch>
          </a:blipFill>
        </p:spPr>
      </p:sp>
      <p:sp>
        <p:nvSpPr>
          <p:cNvPr name="TextBox 8" id="8"/>
          <p:cNvSpPr txBox="true"/>
          <p:nvPr/>
        </p:nvSpPr>
        <p:spPr>
          <a:xfrm rot="0">
            <a:off x="424795" y="438870"/>
            <a:ext cx="6164474" cy="6376036"/>
          </a:xfrm>
          <a:prstGeom prst="rect">
            <a:avLst/>
          </a:prstGeom>
        </p:spPr>
        <p:txBody>
          <a:bodyPr anchor="t" rtlCol="false" tIns="0" lIns="0" bIns="0" rIns="0">
            <a:spAutoFit/>
          </a:bodyPr>
          <a:lstStyle/>
          <a:p>
            <a:pPr algn="l">
              <a:lnSpc>
                <a:spcPts val="5039"/>
              </a:lnSpc>
            </a:pPr>
            <a:r>
              <a:rPr lang="en-US" sz="3599">
                <a:solidFill>
                  <a:srgbClr val="3B51A3"/>
                </a:solidFill>
                <a:latin typeface="Filson Soft 1"/>
              </a:rPr>
              <a:t>“The quality of attachment that an infant develops with a specific caregiver is largely determined by the caregiver’s response to the infant when the infant’s attachment system is ‘activated’. For example when...” </a:t>
            </a:r>
          </a:p>
        </p:txBody>
      </p:sp>
      <p:sp>
        <p:nvSpPr>
          <p:cNvPr name="TextBox 9" id="9"/>
          <p:cNvSpPr txBox="true"/>
          <p:nvPr/>
        </p:nvSpPr>
        <p:spPr>
          <a:xfrm rot="0">
            <a:off x="6589270" y="7725333"/>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0" id="10"/>
          <p:cNvSpPr txBox="true"/>
          <p:nvPr/>
        </p:nvSpPr>
        <p:spPr>
          <a:xfrm rot="0">
            <a:off x="828675" y="9842161"/>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1" id="11"/>
          <p:cNvSpPr txBox="true"/>
          <p:nvPr/>
        </p:nvSpPr>
        <p:spPr>
          <a:xfrm rot="0">
            <a:off x="7931305" y="3447818"/>
            <a:ext cx="17726895" cy="5337810"/>
          </a:xfrm>
          <a:prstGeom prst="rect">
            <a:avLst/>
          </a:prstGeom>
        </p:spPr>
        <p:txBody>
          <a:bodyPr anchor="t" rtlCol="false" tIns="0" lIns="0" bIns="0" rIns="0">
            <a:spAutoFit/>
          </a:bodyPr>
          <a:lstStyle/>
          <a:p>
            <a:pPr algn="l" marL="777240" indent="-388620" lvl="1">
              <a:lnSpc>
                <a:spcPts val="5040"/>
              </a:lnSpc>
              <a:buFont typeface="Arial"/>
              <a:buChar char="•"/>
            </a:pPr>
            <a:r>
              <a:rPr lang="en-US" sz="3600">
                <a:solidFill>
                  <a:srgbClr val="EFEAE9"/>
                </a:solidFill>
                <a:latin typeface="Filson Soft 1"/>
              </a:rPr>
              <a:t>when child is ill</a:t>
            </a:r>
          </a:p>
          <a:p>
            <a:pPr algn="l">
              <a:lnSpc>
                <a:spcPts val="5040"/>
              </a:lnSpc>
            </a:pPr>
          </a:p>
          <a:p>
            <a:pPr algn="l" marL="777240" indent="-388620" lvl="1">
              <a:lnSpc>
                <a:spcPts val="5040"/>
              </a:lnSpc>
              <a:buFont typeface="Arial"/>
              <a:buChar char="•"/>
            </a:pPr>
            <a:r>
              <a:rPr lang="en-US" sz="3600">
                <a:solidFill>
                  <a:srgbClr val="3B51A3"/>
                </a:solidFill>
                <a:latin typeface="Filson Soft 1"/>
              </a:rPr>
              <a:t>physically hurt </a:t>
            </a:r>
          </a:p>
          <a:p>
            <a:pPr algn="l">
              <a:lnSpc>
                <a:spcPts val="5040"/>
              </a:lnSpc>
            </a:pPr>
          </a:p>
          <a:p>
            <a:pPr algn="l" marL="777240" indent="-388620" lvl="1">
              <a:lnSpc>
                <a:spcPts val="5040"/>
              </a:lnSpc>
              <a:buFont typeface="Arial"/>
              <a:buChar char="•"/>
            </a:pPr>
            <a:r>
              <a:rPr lang="en-US" sz="3600">
                <a:solidFill>
                  <a:srgbClr val="EFEAE9"/>
                </a:solidFill>
                <a:latin typeface="Filson Soft 1"/>
              </a:rPr>
              <a:t>emotionally upset</a:t>
            </a:r>
          </a:p>
          <a:p>
            <a:pPr algn="l">
              <a:lnSpc>
                <a:spcPts val="5040"/>
              </a:lnSpc>
            </a:pPr>
          </a:p>
          <a:p>
            <a:pPr algn="l" marL="777240" indent="-388620" lvl="1">
              <a:lnSpc>
                <a:spcPts val="5040"/>
              </a:lnSpc>
              <a:buFont typeface="Arial"/>
              <a:buChar char="•"/>
            </a:pPr>
            <a:r>
              <a:rPr lang="en-US" sz="3600">
                <a:solidFill>
                  <a:srgbClr val="EFEAE9"/>
                </a:solidFill>
                <a:latin typeface="Filson Soft 1"/>
              </a:rPr>
              <a:t>frightened</a:t>
            </a:r>
          </a:p>
          <a:p>
            <a:pPr algn="ctr">
              <a:lnSpc>
                <a:spcPts val="5040"/>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001073"/>
            <a:ext cx="18288000" cy="1283054"/>
            <a:chOff x="0" y="0"/>
            <a:chExt cx="8239497" cy="578069"/>
          </a:xfrm>
        </p:grpSpPr>
        <p:sp>
          <p:nvSpPr>
            <p:cNvPr name="Freeform 3" id="3"/>
            <p:cNvSpPr/>
            <p:nvPr/>
          </p:nvSpPr>
          <p:spPr>
            <a:xfrm flipH="false" flipV="false" rot="0">
              <a:off x="0" y="0"/>
              <a:ext cx="8239496" cy="578069"/>
            </a:xfrm>
            <a:custGeom>
              <a:avLst/>
              <a:gdLst/>
              <a:ahLst/>
              <a:cxnLst/>
              <a:rect r="r" b="b" t="t" l="l"/>
              <a:pathLst>
                <a:path h="578069" w="8239496">
                  <a:moveTo>
                    <a:pt x="0" y="0"/>
                  </a:moveTo>
                  <a:lnTo>
                    <a:pt x="8239496" y="0"/>
                  </a:lnTo>
                  <a:lnTo>
                    <a:pt x="8239496" y="578069"/>
                  </a:lnTo>
                  <a:lnTo>
                    <a:pt x="0" y="578069"/>
                  </a:lnTo>
                  <a:close/>
                </a:path>
              </a:pathLst>
            </a:custGeom>
            <a:solidFill>
              <a:srgbClr val="3B51A3"/>
            </a:solidFill>
          </p:spPr>
        </p:sp>
        <p:sp>
          <p:nvSpPr>
            <p:cNvPr name="TextBox 4" id="4"/>
            <p:cNvSpPr txBox="true"/>
            <p:nvPr/>
          </p:nvSpPr>
          <p:spPr>
            <a:xfrm>
              <a:off x="0" y="-19050"/>
              <a:ext cx="8239497" cy="597119"/>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4043762" y="9129224"/>
            <a:ext cx="5447095" cy="3629127"/>
          </a:xfrm>
          <a:custGeom>
            <a:avLst/>
            <a:gdLst/>
            <a:ahLst/>
            <a:cxnLst/>
            <a:rect r="r" b="b" t="t" l="l"/>
            <a:pathLst>
              <a:path h="3629127" w="5447095">
                <a:moveTo>
                  <a:pt x="5447094" y="0"/>
                </a:moveTo>
                <a:lnTo>
                  <a:pt x="0" y="0"/>
                </a:lnTo>
                <a:lnTo>
                  <a:pt x="0" y="3629127"/>
                </a:lnTo>
                <a:lnTo>
                  <a:pt x="5447094" y="3629127"/>
                </a:lnTo>
                <a:lnTo>
                  <a:pt x="54470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0740" y="9166425"/>
            <a:ext cx="567842" cy="990450"/>
          </a:xfrm>
          <a:custGeom>
            <a:avLst/>
            <a:gdLst/>
            <a:ahLst/>
            <a:cxnLst/>
            <a:rect r="r" b="b" t="t" l="l"/>
            <a:pathLst>
              <a:path h="990450" w="567842">
                <a:moveTo>
                  <a:pt x="0" y="0"/>
                </a:moveTo>
                <a:lnTo>
                  <a:pt x="567842" y="0"/>
                </a:lnTo>
                <a:lnTo>
                  <a:pt x="567842" y="990450"/>
                </a:lnTo>
                <a:lnTo>
                  <a:pt x="0" y="990450"/>
                </a:lnTo>
                <a:lnTo>
                  <a:pt x="0" y="0"/>
                </a:lnTo>
                <a:close/>
              </a:path>
            </a:pathLst>
          </a:custGeom>
          <a:blipFill>
            <a:blip r:embed="rId4"/>
            <a:stretch>
              <a:fillRect l="0" t="0" r="0" b="0"/>
            </a:stretch>
          </a:blipFill>
        </p:spPr>
      </p:sp>
      <p:sp>
        <p:nvSpPr>
          <p:cNvPr name="Freeform 7" id="7"/>
          <p:cNvSpPr/>
          <p:nvPr/>
        </p:nvSpPr>
        <p:spPr>
          <a:xfrm flipH="false" flipV="false" rot="0">
            <a:off x="14155294" y="-153613"/>
            <a:ext cx="4132706" cy="10437740"/>
          </a:xfrm>
          <a:custGeom>
            <a:avLst/>
            <a:gdLst/>
            <a:ahLst/>
            <a:cxnLst/>
            <a:rect r="r" b="b" t="t" l="l"/>
            <a:pathLst>
              <a:path h="10437740" w="4132706">
                <a:moveTo>
                  <a:pt x="0" y="0"/>
                </a:moveTo>
                <a:lnTo>
                  <a:pt x="4132706" y="0"/>
                </a:lnTo>
                <a:lnTo>
                  <a:pt x="4132706" y="10437740"/>
                </a:lnTo>
                <a:lnTo>
                  <a:pt x="0" y="10437740"/>
                </a:lnTo>
                <a:lnTo>
                  <a:pt x="0" y="0"/>
                </a:lnTo>
                <a:close/>
              </a:path>
            </a:pathLst>
          </a:custGeom>
          <a:blipFill>
            <a:blip r:embed="rId5"/>
            <a:stretch>
              <a:fillRect l="-173748" t="0" r="-62443" b="0"/>
            </a:stretch>
          </a:blipFill>
        </p:spPr>
      </p:sp>
      <p:sp>
        <p:nvSpPr>
          <p:cNvPr name="TextBox 8" id="8"/>
          <p:cNvSpPr txBox="true"/>
          <p:nvPr/>
        </p:nvSpPr>
        <p:spPr>
          <a:xfrm rot="0">
            <a:off x="424795" y="438870"/>
            <a:ext cx="6164474" cy="6376036"/>
          </a:xfrm>
          <a:prstGeom prst="rect">
            <a:avLst/>
          </a:prstGeom>
        </p:spPr>
        <p:txBody>
          <a:bodyPr anchor="t" rtlCol="false" tIns="0" lIns="0" bIns="0" rIns="0">
            <a:spAutoFit/>
          </a:bodyPr>
          <a:lstStyle/>
          <a:p>
            <a:pPr algn="l">
              <a:lnSpc>
                <a:spcPts val="5039"/>
              </a:lnSpc>
            </a:pPr>
            <a:r>
              <a:rPr lang="en-US" sz="3599">
                <a:solidFill>
                  <a:srgbClr val="3B51A3"/>
                </a:solidFill>
                <a:latin typeface="Filson Soft 1"/>
              </a:rPr>
              <a:t>“The quality of attachment that an infant develops with a specific caregiver is largely determined by the caregiver’s response to the infant when the infant’s attachment system is ‘activated’. For example when...” </a:t>
            </a:r>
          </a:p>
        </p:txBody>
      </p:sp>
      <p:sp>
        <p:nvSpPr>
          <p:cNvPr name="TextBox 9" id="9"/>
          <p:cNvSpPr txBox="true"/>
          <p:nvPr/>
        </p:nvSpPr>
        <p:spPr>
          <a:xfrm rot="0">
            <a:off x="6589270" y="7725333"/>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0" id="10"/>
          <p:cNvSpPr txBox="true"/>
          <p:nvPr/>
        </p:nvSpPr>
        <p:spPr>
          <a:xfrm rot="0">
            <a:off x="828675" y="9842161"/>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1" id="11"/>
          <p:cNvSpPr txBox="true"/>
          <p:nvPr/>
        </p:nvSpPr>
        <p:spPr>
          <a:xfrm rot="0">
            <a:off x="7931305" y="3447818"/>
            <a:ext cx="17726895" cy="5337810"/>
          </a:xfrm>
          <a:prstGeom prst="rect">
            <a:avLst/>
          </a:prstGeom>
        </p:spPr>
        <p:txBody>
          <a:bodyPr anchor="t" rtlCol="false" tIns="0" lIns="0" bIns="0" rIns="0">
            <a:spAutoFit/>
          </a:bodyPr>
          <a:lstStyle/>
          <a:p>
            <a:pPr algn="l" marL="777240" indent="-388620" lvl="1">
              <a:lnSpc>
                <a:spcPts val="5040"/>
              </a:lnSpc>
              <a:buFont typeface="Arial"/>
              <a:buChar char="•"/>
            </a:pPr>
            <a:r>
              <a:rPr lang="en-US" sz="3600">
                <a:solidFill>
                  <a:srgbClr val="E9EAE5"/>
                </a:solidFill>
                <a:latin typeface="Filson Soft 1"/>
              </a:rPr>
              <a:t>when child is ill</a:t>
            </a:r>
          </a:p>
          <a:p>
            <a:pPr algn="l">
              <a:lnSpc>
                <a:spcPts val="5040"/>
              </a:lnSpc>
            </a:pPr>
          </a:p>
          <a:p>
            <a:pPr algn="l" marL="777240" indent="-388620" lvl="1">
              <a:lnSpc>
                <a:spcPts val="5040"/>
              </a:lnSpc>
              <a:buFont typeface="Arial"/>
              <a:buChar char="•"/>
            </a:pPr>
            <a:r>
              <a:rPr lang="en-US" sz="3600">
                <a:solidFill>
                  <a:srgbClr val="E9EAE5"/>
                </a:solidFill>
                <a:latin typeface="Filson Soft 1"/>
              </a:rPr>
              <a:t>physically hurt </a:t>
            </a:r>
          </a:p>
          <a:p>
            <a:pPr algn="l">
              <a:lnSpc>
                <a:spcPts val="5040"/>
              </a:lnSpc>
            </a:pPr>
          </a:p>
          <a:p>
            <a:pPr algn="l" marL="777240" indent="-388620" lvl="1">
              <a:lnSpc>
                <a:spcPts val="5040"/>
              </a:lnSpc>
              <a:buFont typeface="Arial"/>
              <a:buChar char="•"/>
            </a:pPr>
            <a:r>
              <a:rPr lang="en-US" sz="3600">
                <a:solidFill>
                  <a:srgbClr val="3B51A3"/>
                </a:solidFill>
                <a:latin typeface="Filson Soft 1"/>
              </a:rPr>
              <a:t>emotionally upset</a:t>
            </a:r>
          </a:p>
          <a:p>
            <a:pPr algn="l">
              <a:lnSpc>
                <a:spcPts val="5040"/>
              </a:lnSpc>
            </a:pPr>
          </a:p>
          <a:p>
            <a:pPr algn="l" marL="777240" indent="-388620" lvl="1">
              <a:lnSpc>
                <a:spcPts val="5040"/>
              </a:lnSpc>
              <a:buFont typeface="Arial"/>
              <a:buChar char="•"/>
            </a:pPr>
            <a:r>
              <a:rPr lang="en-US" sz="3600">
                <a:solidFill>
                  <a:srgbClr val="E9EAE5"/>
                </a:solidFill>
                <a:latin typeface="Filson Soft 1"/>
              </a:rPr>
              <a:t>frightened</a:t>
            </a:r>
          </a:p>
          <a:p>
            <a:pPr algn="ctr">
              <a:lnSpc>
                <a:spcPts val="5040"/>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001073"/>
            <a:ext cx="18288000" cy="1283054"/>
            <a:chOff x="0" y="0"/>
            <a:chExt cx="8239497" cy="578069"/>
          </a:xfrm>
        </p:grpSpPr>
        <p:sp>
          <p:nvSpPr>
            <p:cNvPr name="Freeform 3" id="3"/>
            <p:cNvSpPr/>
            <p:nvPr/>
          </p:nvSpPr>
          <p:spPr>
            <a:xfrm flipH="false" flipV="false" rot="0">
              <a:off x="0" y="0"/>
              <a:ext cx="8239496" cy="578069"/>
            </a:xfrm>
            <a:custGeom>
              <a:avLst/>
              <a:gdLst/>
              <a:ahLst/>
              <a:cxnLst/>
              <a:rect r="r" b="b" t="t" l="l"/>
              <a:pathLst>
                <a:path h="578069" w="8239496">
                  <a:moveTo>
                    <a:pt x="0" y="0"/>
                  </a:moveTo>
                  <a:lnTo>
                    <a:pt x="8239496" y="0"/>
                  </a:lnTo>
                  <a:lnTo>
                    <a:pt x="8239496" y="578069"/>
                  </a:lnTo>
                  <a:lnTo>
                    <a:pt x="0" y="578069"/>
                  </a:lnTo>
                  <a:close/>
                </a:path>
              </a:pathLst>
            </a:custGeom>
            <a:solidFill>
              <a:srgbClr val="3B51A3"/>
            </a:solidFill>
          </p:spPr>
        </p:sp>
        <p:sp>
          <p:nvSpPr>
            <p:cNvPr name="TextBox 4" id="4"/>
            <p:cNvSpPr txBox="true"/>
            <p:nvPr/>
          </p:nvSpPr>
          <p:spPr>
            <a:xfrm>
              <a:off x="0" y="-19050"/>
              <a:ext cx="8239497" cy="597119"/>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4043762" y="9129224"/>
            <a:ext cx="5447095" cy="3629127"/>
          </a:xfrm>
          <a:custGeom>
            <a:avLst/>
            <a:gdLst/>
            <a:ahLst/>
            <a:cxnLst/>
            <a:rect r="r" b="b" t="t" l="l"/>
            <a:pathLst>
              <a:path h="3629127" w="5447095">
                <a:moveTo>
                  <a:pt x="5447094" y="0"/>
                </a:moveTo>
                <a:lnTo>
                  <a:pt x="0" y="0"/>
                </a:lnTo>
                <a:lnTo>
                  <a:pt x="0" y="3629127"/>
                </a:lnTo>
                <a:lnTo>
                  <a:pt x="5447094" y="3629127"/>
                </a:lnTo>
                <a:lnTo>
                  <a:pt x="54470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0740" y="9166425"/>
            <a:ext cx="567842" cy="990450"/>
          </a:xfrm>
          <a:custGeom>
            <a:avLst/>
            <a:gdLst/>
            <a:ahLst/>
            <a:cxnLst/>
            <a:rect r="r" b="b" t="t" l="l"/>
            <a:pathLst>
              <a:path h="990450" w="567842">
                <a:moveTo>
                  <a:pt x="0" y="0"/>
                </a:moveTo>
                <a:lnTo>
                  <a:pt x="567842" y="0"/>
                </a:lnTo>
                <a:lnTo>
                  <a:pt x="567842" y="990450"/>
                </a:lnTo>
                <a:lnTo>
                  <a:pt x="0" y="990450"/>
                </a:lnTo>
                <a:lnTo>
                  <a:pt x="0" y="0"/>
                </a:lnTo>
                <a:close/>
              </a:path>
            </a:pathLst>
          </a:custGeom>
          <a:blipFill>
            <a:blip r:embed="rId4"/>
            <a:stretch>
              <a:fillRect l="0" t="0" r="0" b="0"/>
            </a:stretch>
          </a:blipFill>
        </p:spPr>
      </p:sp>
      <p:sp>
        <p:nvSpPr>
          <p:cNvPr name="Freeform 7" id="7"/>
          <p:cNvSpPr/>
          <p:nvPr/>
        </p:nvSpPr>
        <p:spPr>
          <a:xfrm flipH="false" flipV="false" rot="0">
            <a:off x="14155294" y="-153613"/>
            <a:ext cx="4132706" cy="10437740"/>
          </a:xfrm>
          <a:custGeom>
            <a:avLst/>
            <a:gdLst/>
            <a:ahLst/>
            <a:cxnLst/>
            <a:rect r="r" b="b" t="t" l="l"/>
            <a:pathLst>
              <a:path h="10437740" w="4132706">
                <a:moveTo>
                  <a:pt x="0" y="0"/>
                </a:moveTo>
                <a:lnTo>
                  <a:pt x="4132706" y="0"/>
                </a:lnTo>
                <a:lnTo>
                  <a:pt x="4132706" y="10437740"/>
                </a:lnTo>
                <a:lnTo>
                  <a:pt x="0" y="10437740"/>
                </a:lnTo>
                <a:lnTo>
                  <a:pt x="0" y="0"/>
                </a:lnTo>
                <a:close/>
              </a:path>
            </a:pathLst>
          </a:custGeom>
          <a:blipFill>
            <a:blip r:embed="rId5"/>
            <a:stretch>
              <a:fillRect l="-46763" t="0" r="-46763" b="0"/>
            </a:stretch>
          </a:blipFill>
        </p:spPr>
      </p:sp>
      <p:sp>
        <p:nvSpPr>
          <p:cNvPr name="TextBox 8" id="8"/>
          <p:cNvSpPr txBox="true"/>
          <p:nvPr/>
        </p:nvSpPr>
        <p:spPr>
          <a:xfrm rot="0">
            <a:off x="424795" y="438870"/>
            <a:ext cx="6164474" cy="6376036"/>
          </a:xfrm>
          <a:prstGeom prst="rect">
            <a:avLst/>
          </a:prstGeom>
        </p:spPr>
        <p:txBody>
          <a:bodyPr anchor="t" rtlCol="false" tIns="0" lIns="0" bIns="0" rIns="0">
            <a:spAutoFit/>
          </a:bodyPr>
          <a:lstStyle/>
          <a:p>
            <a:pPr algn="l">
              <a:lnSpc>
                <a:spcPts val="5039"/>
              </a:lnSpc>
            </a:pPr>
            <a:r>
              <a:rPr lang="en-US" sz="3599">
                <a:solidFill>
                  <a:srgbClr val="3B51A3"/>
                </a:solidFill>
                <a:latin typeface="Filson Soft 1"/>
              </a:rPr>
              <a:t>“The quality of attachment that an infant develops with a specific caregiver is largely determined by the caregiver’s response to the infant when the infant’s attachment system is ‘activated’. For example when...” </a:t>
            </a:r>
          </a:p>
        </p:txBody>
      </p:sp>
      <p:sp>
        <p:nvSpPr>
          <p:cNvPr name="TextBox 9" id="9"/>
          <p:cNvSpPr txBox="true"/>
          <p:nvPr/>
        </p:nvSpPr>
        <p:spPr>
          <a:xfrm rot="0">
            <a:off x="6589270" y="7725333"/>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0" id="10"/>
          <p:cNvSpPr txBox="true"/>
          <p:nvPr/>
        </p:nvSpPr>
        <p:spPr>
          <a:xfrm rot="0">
            <a:off x="828675" y="9842161"/>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1" id="11"/>
          <p:cNvSpPr txBox="true"/>
          <p:nvPr/>
        </p:nvSpPr>
        <p:spPr>
          <a:xfrm rot="0">
            <a:off x="7931305" y="3447818"/>
            <a:ext cx="17726895" cy="5337810"/>
          </a:xfrm>
          <a:prstGeom prst="rect">
            <a:avLst/>
          </a:prstGeom>
        </p:spPr>
        <p:txBody>
          <a:bodyPr anchor="t" rtlCol="false" tIns="0" lIns="0" bIns="0" rIns="0">
            <a:spAutoFit/>
          </a:bodyPr>
          <a:lstStyle/>
          <a:p>
            <a:pPr algn="l" marL="777240" indent="-388620" lvl="1">
              <a:lnSpc>
                <a:spcPts val="5040"/>
              </a:lnSpc>
              <a:buFont typeface="Arial"/>
              <a:buChar char="•"/>
            </a:pPr>
            <a:r>
              <a:rPr lang="en-US" sz="3600">
                <a:solidFill>
                  <a:srgbClr val="E7E7E7"/>
                </a:solidFill>
                <a:latin typeface="Filson Soft 1"/>
              </a:rPr>
              <a:t>when child is ill</a:t>
            </a:r>
          </a:p>
          <a:p>
            <a:pPr algn="l">
              <a:lnSpc>
                <a:spcPts val="5040"/>
              </a:lnSpc>
            </a:pPr>
          </a:p>
          <a:p>
            <a:pPr algn="l" marL="777240" indent="-388620" lvl="1">
              <a:lnSpc>
                <a:spcPts val="5040"/>
              </a:lnSpc>
              <a:buFont typeface="Arial"/>
              <a:buChar char="•"/>
            </a:pPr>
            <a:r>
              <a:rPr lang="en-US" sz="3600">
                <a:solidFill>
                  <a:srgbClr val="E7E7E7"/>
                </a:solidFill>
                <a:latin typeface="Filson Soft 1"/>
              </a:rPr>
              <a:t>physically hurt </a:t>
            </a:r>
          </a:p>
          <a:p>
            <a:pPr algn="l">
              <a:lnSpc>
                <a:spcPts val="5040"/>
              </a:lnSpc>
            </a:pPr>
          </a:p>
          <a:p>
            <a:pPr algn="l" marL="777240" indent="-388620" lvl="1">
              <a:lnSpc>
                <a:spcPts val="5040"/>
              </a:lnSpc>
              <a:buFont typeface="Arial"/>
              <a:buChar char="•"/>
            </a:pPr>
            <a:r>
              <a:rPr lang="en-US" sz="3600">
                <a:solidFill>
                  <a:srgbClr val="E7E7E7"/>
                </a:solidFill>
                <a:latin typeface="Filson Soft 1"/>
              </a:rPr>
              <a:t>emotionally upset</a:t>
            </a:r>
          </a:p>
          <a:p>
            <a:pPr algn="l">
              <a:lnSpc>
                <a:spcPts val="5040"/>
              </a:lnSpc>
            </a:pPr>
          </a:p>
          <a:p>
            <a:pPr algn="l" marL="777240" indent="-388620" lvl="1">
              <a:lnSpc>
                <a:spcPts val="5040"/>
              </a:lnSpc>
              <a:buFont typeface="Arial"/>
              <a:buChar char="•"/>
            </a:pPr>
            <a:r>
              <a:rPr lang="en-US" sz="3600">
                <a:solidFill>
                  <a:srgbClr val="3B51A3"/>
                </a:solidFill>
                <a:latin typeface="Filson Soft 1"/>
              </a:rPr>
              <a:t>frightened</a:t>
            </a:r>
          </a:p>
          <a:p>
            <a:pPr algn="ctr">
              <a:lnSpc>
                <a:spcPts val="5040"/>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122518"/>
            <a:ext cx="4421478" cy="12532036"/>
          </a:xfrm>
          <a:custGeom>
            <a:avLst/>
            <a:gdLst/>
            <a:ahLst/>
            <a:cxnLst/>
            <a:rect r="r" b="b" t="t" l="l"/>
            <a:pathLst>
              <a:path h="12532036" w="4421478">
                <a:moveTo>
                  <a:pt x="0" y="0"/>
                </a:moveTo>
                <a:lnTo>
                  <a:pt x="4421478" y="0"/>
                </a:lnTo>
                <a:lnTo>
                  <a:pt x="4421478" y="12532036"/>
                </a:lnTo>
                <a:lnTo>
                  <a:pt x="0" y="12532036"/>
                </a:lnTo>
                <a:lnTo>
                  <a:pt x="0" y="0"/>
                </a:lnTo>
                <a:close/>
              </a:path>
            </a:pathLst>
          </a:custGeom>
          <a:blipFill>
            <a:blip r:embed="rId3"/>
            <a:stretch>
              <a:fillRect l="-122976" t="0" r="-202442" b="0"/>
            </a:stretch>
          </a:blipFill>
        </p:spPr>
      </p:sp>
      <p:sp>
        <p:nvSpPr>
          <p:cNvPr name="Freeform 3" id="3"/>
          <p:cNvSpPr/>
          <p:nvPr/>
        </p:nvSpPr>
        <p:spPr>
          <a:xfrm flipH="false" flipV="false" rot="0">
            <a:off x="4421478" y="0"/>
            <a:ext cx="4722522" cy="10287000"/>
          </a:xfrm>
          <a:custGeom>
            <a:avLst/>
            <a:gdLst/>
            <a:ahLst/>
            <a:cxnLst/>
            <a:rect r="r" b="b" t="t" l="l"/>
            <a:pathLst>
              <a:path h="10287000" w="4722522">
                <a:moveTo>
                  <a:pt x="0" y="0"/>
                </a:moveTo>
                <a:lnTo>
                  <a:pt x="4722522" y="0"/>
                </a:lnTo>
                <a:lnTo>
                  <a:pt x="4722522" y="10287000"/>
                </a:lnTo>
                <a:lnTo>
                  <a:pt x="0" y="10287000"/>
                </a:lnTo>
                <a:lnTo>
                  <a:pt x="0" y="0"/>
                </a:lnTo>
                <a:close/>
              </a:path>
            </a:pathLst>
          </a:custGeom>
          <a:blipFill>
            <a:blip r:embed="rId4"/>
            <a:stretch>
              <a:fillRect l="-41468" t="0" r="-32522" b="0"/>
            </a:stretch>
          </a:blipFill>
        </p:spPr>
      </p:sp>
      <p:sp>
        <p:nvSpPr>
          <p:cNvPr name="Freeform 4" id="4"/>
          <p:cNvSpPr/>
          <p:nvPr/>
        </p:nvSpPr>
        <p:spPr>
          <a:xfrm flipH="false" flipV="false" rot="0">
            <a:off x="8903527" y="0"/>
            <a:ext cx="4876468" cy="10474018"/>
          </a:xfrm>
          <a:custGeom>
            <a:avLst/>
            <a:gdLst/>
            <a:ahLst/>
            <a:cxnLst/>
            <a:rect r="r" b="b" t="t" l="l"/>
            <a:pathLst>
              <a:path h="10474018" w="4876468">
                <a:moveTo>
                  <a:pt x="0" y="0"/>
                </a:moveTo>
                <a:lnTo>
                  <a:pt x="4876468" y="0"/>
                </a:lnTo>
                <a:lnTo>
                  <a:pt x="4876468" y="10474018"/>
                </a:lnTo>
                <a:lnTo>
                  <a:pt x="0" y="10474018"/>
                </a:lnTo>
                <a:lnTo>
                  <a:pt x="0" y="0"/>
                </a:lnTo>
                <a:close/>
              </a:path>
            </a:pathLst>
          </a:custGeom>
          <a:blipFill>
            <a:blip r:embed="rId5"/>
            <a:stretch>
              <a:fillRect l="-99658" t="0" r="-141951" b="0"/>
            </a:stretch>
          </a:blipFill>
        </p:spPr>
      </p:sp>
      <p:sp>
        <p:nvSpPr>
          <p:cNvPr name="Freeform 5" id="5"/>
          <p:cNvSpPr/>
          <p:nvPr/>
        </p:nvSpPr>
        <p:spPr>
          <a:xfrm flipH="false" flipV="false" rot="0">
            <a:off x="13459363" y="0"/>
            <a:ext cx="9413001" cy="10287000"/>
          </a:xfrm>
          <a:custGeom>
            <a:avLst/>
            <a:gdLst/>
            <a:ahLst/>
            <a:cxnLst/>
            <a:rect r="r" b="b" t="t" l="l"/>
            <a:pathLst>
              <a:path h="10287000" w="9413001">
                <a:moveTo>
                  <a:pt x="0" y="0"/>
                </a:moveTo>
                <a:lnTo>
                  <a:pt x="9413002" y="0"/>
                </a:lnTo>
                <a:lnTo>
                  <a:pt x="9413002" y="10287000"/>
                </a:lnTo>
                <a:lnTo>
                  <a:pt x="0" y="10287000"/>
                </a:lnTo>
                <a:lnTo>
                  <a:pt x="0" y="0"/>
                </a:lnTo>
                <a:close/>
              </a:path>
            </a:pathLst>
          </a:custGeom>
          <a:blipFill>
            <a:blip r:embed="rId6"/>
            <a:stretch>
              <a:fillRect l="-51955" t="0" r="-12074"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799424" y="-2873"/>
            <a:ext cx="537154" cy="10284127"/>
            <a:chOff x="0" y="0"/>
            <a:chExt cx="242010" cy="4633423"/>
          </a:xfrm>
        </p:grpSpPr>
        <p:sp>
          <p:nvSpPr>
            <p:cNvPr name="Freeform 3" id="3"/>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4" id="4"/>
            <p:cNvSpPr txBox="true"/>
            <p:nvPr/>
          </p:nvSpPr>
          <p:spPr>
            <a:xfrm>
              <a:off x="0" y="-19050"/>
              <a:ext cx="242010" cy="4652473"/>
            </a:xfrm>
            <a:prstGeom prst="rect">
              <a:avLst/>
            </a:prstGeom>
          </p:spPr>
          <p:txBody>
            <a:bodyPr anchor="ctr" rtlCol="false" tIns="29696" lIns="29696" bIns="29696" rIns="29696"/>
            <a:lstStyle/>
            <a:p>
              <a:pPr algn="l">
                <a:lnSpc>
                  <a:spcPts val="1554"/>
                </a:lnSpc>
              </a:pPr>
            </a:p>
            <a:p>
              <a:pPr algn="l">
                <a:lnSpc>
                  <a:spcPts val="1554"/>
                </a:lnSpc>
              </a:pPr>
            </a:p>
          </p:txBody>
        </p:sp>
      </p:grpSp>
      <p:grpSp>
        <p:nvGrpSpPr>
          <p:cNvPr name="Group 5" id="5"/>
          <p:cNvGrpSpPr/>
          <p:nvPr/>
        </p:nvGrpSpPr>
        <p:grpSpPr>
          <a:xfrm rot="0">
            <a:off x="17271795" y="0"/>
            <a:ext cx="537154" cy="10284127"/>
            <a:chOff x="0" y="0"/>
            <a:chExt cx="242010" cy="4633423"/>
          </a:xfrm>
        </p:grpSpPr>
        <p:sp>
          <p:nvSpPr>
            <p:cNvPr name="Freeform 6" id="6"/>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7" id="7"/>
            <p:cNvSpPr txBox="true"/>
            <p:nvPr/>
          </p:nvSpPr>
          <p:spPr>
            <a:xfrm>
              <a:off x="0" y="-19050"/>
              <a:ext cx="242010" cy="4652473"/>
            </a:xfrm>
            <a:prstGeom prst="rect">
              <a:avLst/>
            </a:prstGeom>
          </p:spPr>
          <p:txBody>
            <a:bodyPr anchor="ctr" rtlCol="false" tIns="29696" lIns="29696" bIns="29696" rIns="29696"/>
            <a:lstStyle/>
            <a:p>
              <a:pPr algn="l">
                <a:lnSpc>
                  <a:spcPts val="1554"/>
                </a:lnSpc>
              </a:pPr>
            </a:p>
            <a:p>
              <a:pPr algn="l">
                <a:lnSpc>
                  <a:spcPts val="1554"/>
                </a:lnSpc>
              </a:pPr>
            </a:p>
          </p:txBody>
        </p:sp>
      </p:grpSp>
      <p:grpSp>
        <p:nvGrpSpPr>
          <p:cNvPr name="Group 8" id="8"/>
          <p:cNvGrpSpPr/>
          <p:nvPr/>
        </p:nvGrpSpPr>
        <p:grpSpPr>
          <a:xfrm rot="0">
            <a:off x="16745529" y="0"/>
            <a:ext cx="537154" cy="10284127"/>
            <a:chOff x="0" y="0"/>
            <a:chExt cx="242010" cy="4633423"/>
          </a:xfrm>
        </p:grpSpPr>
        <p:sp>
          <p:nvSpPr>
            <p:cNvPr name="Freeform 9" id="9"/>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0" id="10"/>
            <p:cNvSpPr txBox="true"/>
            <p:nvPr/>
          </p:nvSpPr>
          <p:spPr>
            <a:xfrm>
              <a:off x="0" y="-19050"/>
              <a:ext cx="242010" cy="4652473"/>
            </a:xfrm>
            <a:prstGeom prst="rect">
              <a:avLst/>
            </a:prstGeom>
          </p:spPr>
          <p:txBody>
            <a:bodyPr anchor="ctr" rtlCol="false" tIns="29696" lIns="29696" bIns="29696" rIns="29696"/>
            <a:lstStyle/>
            <a:p>
              <a:pPr algn="l">
                <a:lnSpc>
                  <a:spcPts val="1554"/>
                </a:lnSpc>
              </a:pPr>
            </a:p>
            <a:p>
              <a:pPr algn="l">
                <a:lnSpc>
                  <a:spcPts val="1554"/>
                </a:lnSpc>
              </a:pPr>
            </a:p>
          </p:txBody>
        </p:sp>
      </p:grpSp>
      <p:sp>
        <p:nvSpPr>
          <p:cNvPr name="Freeform 11" id="11"/>
          <p:cNvSpPr/>
          <p:nvPr/>
        </p:nvSpPr>
        <p:spPr>
          <a:xfrm flipH="false" flipV="false" rot="0">
            <a:off x="17023631"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3"/>
            <a:stretch>
              <a:fillRect l="0" t="0" r="0" b="0"/>
            </a:stretch>
          </a:blipFill>
        </p:spPr>
      </p:sp>
      <p:sp>
        <p:nvSpPr>
          <p:cNvPr name="TextBox 12" id="12"/>
          <p:cNvSpPr txBox="true"/>
          <p:nvPr/>
        </p:nvSpPr>
        <p:spPr>
          <a:xfrm rot="0">
            <a:off x="762000" y="3327854"/>
            <a:ext cx="11684000" cy="920750"/>
          </a:xfrm>
          <a:prstGeom prst="rect">
            <a:avLst/>
          </a:prstGeom>
        </p:spPr>
        <p:txBody>
          <a:bodyPr anchor="t" rtlCol="false" tIns="0" lIns="0" bIns="0" rIns="0">
            <a:spAutoFit/>
          </a:bodyPr>
          <a:lstStyle/>
          <a:p>
            <a:pPr algn="l">
              <a:lnSpc>
                <a:spcPts val="7149"/>
              </a:lnSpc>
            </a:pPr>
            <a:r>
              <a:rPr lang="en-US" sz="5499">
                <a:solidFill>
                  <a:srgbClr val="3B51A3"/>
                </a:solidFill>
                <a:latin typeface="Filson Soft 1 Bold"/>
              </a:rPr>
              <a:t>Attachment is a spectrum.</a:t>
            </a:r>
          </a:p>
        </p:txBody>
      </p:sp>
      <p:sp>
        <p:nvSpPr>
          <p:cNvPr name="AutoShape 13" id="13"/>
          <p:cNvSpPr/>
          <p:nvPr/>
        </p:nvSpPr>
        <p:spPr>
          <a:xfrm>
            <a:off x="752475" y="6746761"/>
            <a:ext cx="14342342" cy="0"/>
          </a:xfrm>
          <a:prstGeom prst="line">
            <a:avLst/>
          </a:prstGeom>
          <a:ln cap="flat" w="76200">
            <a:solidFill>
              <a:srgbClr val="3B51A3"/>
            </a:solidFill>
            <a:prstDash val="solid"/>
            <a:headEnd type="none" len="sm" w="sm"/>
            <a:tailEnd type="none" len="sm" w="sm"/>
          </a:ln>
        </p:spPr>
      </p:sp>
      <p:sp>
        <p:nvSpPr>
          <p:cNvPr name="Freeform 14" id="14"/>
          <p:cNvSpPr/>
          <p:nvPr/>
        </p:nvSpPr>
        <p:spPr>
          <a:xfrm flipH="false" flipV="false" rot="0">
            <a:off x="4599657" y="5698082"/>
            <a:ext cx="709910" cy="2013930"/>
          </a:xfrm>
          <a:custGeom>
            <a:avLst/>
            <a:gdLst/>
            <a:ahLst/>
            <a:cxnLst/>
            <a:rect r="r" b="b" t="t" l="l"/>
            <a:pathLst>
              <a:path h="2013930" w="709910">
                <a:moveTo>
                  <a:pt x="0" y="0"/>
                </a:moveTo>
                <a:lnTo>
                  <a:pt x="709910" y="0"/>
                </a:lnTo>
                <a:lnTo>
                  <a:pt x="709910" y="2013931"/>
                </a:lnTo>
                <a:lnTo>
                  <a:pt x="0" y="20139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DAGClv4kQGs</dc:identifier>
  <dcterms:modified xsi:type="dcterms:W3CDTF">2011-08-01T06:04:30Z</dcterms:modified>
  <cp:revision>1</cp:revision>
  <dc:title>AGPT Session 3</dc:title>
</cp:coreProperties>
</file>