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Filson Soft 1" charset="1" panose="00000A00000000000000"/>
      <p:regular r:id="rId38"/>
    </p:embeddedFont>
    <p:embeddedFont>
      <p:font typeface="Filson Soft 2" charset="1" panose="00000600000000000000"/>
      <p:regular r:id="rId39"/>
    </p:embeddedFont>
    <p:embeddedFont>
      <p:font typeface="Filson Soft 3" charset="1" panose="00000500000000000000"/>
      <p:regular r:id="rId40"/>
    </p:embeddedFont>
    <p:embeddedFont>
      <p:font typeface="Arimo" charset="1" panose="020B0604020202020204"/>
      <p:regular r:id="rId49"/>
    </p:embeddedFont>
    <p:embeddedFont>
      <p:font typeface="Montserrat" charset="1" panose="0000050000000000000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notesMasters/notesMaster1.xml" Type="http://schemas.openxmlformats.org/officeDocument/2006/relationships/notesMaster"/><Relationship Id="rId42" Target="theme/theme2.xml" Type="http://schemas.openxmlformats.org/officeDocument/2006/relationships/theme"/><Relationship Id="rId43" Target="notesSlides/notesSlide1.xml" Type="http://schemas.openxmlformats.org/officeDocument/2006/relationships/notesSlide"/><Relationship Id="rId44" Target="notesSlides/notesSlide2.xml" Type="http://schemas.openxmlformats.org/officeDocument/2006/relationships/notesSlide"/><Relationship Id="rId45" Target="notesSlides/notesSlide3.xml" Type="http://schemas.openxmlformats.org/officeDocument/2006/relationships/notesSlide"/><Relationship Id="rId46" Target="notesSlides/notesSlide4.xml" Type="http://schemas.openxmlformats.org/officeDocument/2006/relationships/notesSlide"/><Relationship Id="rId47" Target="notesSlides/notesSlide5.xml" Type="http://schemas.openxmlformats.org/officeDocument/2006/relationships/notesSlide"/><Relationship Id="rId48" Target="notesSlides/notesSlide6.xml" Type="http://schemas.openxmlformats.org/officeDocument/2006/relationships/notesSlide"/><Relationship Id="rId49" Target="fonts/font49.fntdata" Type="http://schemas.openxmlformats.org/officeDocument/2006/relationships/font"/><Relationship Id="rId5" Target="tableStyles.xml" Type="http://schemas.openxmlformats.org/officeDocument/2006/relationships/tableStyles"/><Relationship Id="rId50" Target="notesSlides/notesSlide7.xml" Type="http://schemas.openxmlformats.org/officeDocument/2006/relationships/notesSlide"/><Relationship Id="rId51" Target="notesSlides/notesSlide8.xml" Type="http://schemas.openxmlformats.org/officeDocument/2006/relationships/notesSlide"/><Relationship Id="rId52" Target="fonts/font52.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“Complex trauma describes...children’s exposure to multiple traumatic events...(that) are severe and pervasive, such as abuse or profound neglect. They usually occur early in life and can disrupt many aspects of the child’s development and the formation of a sense of self. Since these events often occur with a caregiver, they interfere with the child’s ability to form a secure attachment.”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trauma events have a distinct beginning and end point </a:t>
            </a:r>
          </a:p>
          <a:p>
            <a:r>
              <a:rPr lang="en-US"/>
              <a:t/>
            </a:r>
          </a:p>
          <a:p>
            <a:r>
              <a:rPr lang="en-US"/>
              <a:t>C-PTSD is more complicated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Brain- cognitive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Biology - the functional capacities of body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Behavior- social/emotional impact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Body - physical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not assume that love will fix things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Positive childhood experiences show dose-response associations with D/PMH and ARSES after accounting for exposure to ACEs. The proactive promotion of PCEs for children may reduce risk for adult D/PMH and promote adult relational health. Joint assessment of PCEs and ACEs may better target needs and interventions and enable a focus on building strengths to promote well-being. Findings support prioritizing possibilities to foster safe, stable nurturing relationships for children that consider the health outcomes of positive experiences.</a:t>
            </a:r>
          </a:p>
          <a:p>
            <a:r>
              <a:rPr lang="en-US"/>
              <a:t/>
            </a:r>
          </a:p>
          <a:p>
            <a:r>
              <a:rPr lang="en-US"/>
              <a:t>AMA Pediatr. 2019;173(11):e193007. doi:10.1001/jamapediatrics.2019.3007 Published online September 9, 2019. Corrected on September 30, 2019.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VNNsN9IJkws"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3.jpeg" Type="http://schemas.openxmlformats.org/officeDocument/2006/relationships/image"/><Relationship Id="rId4"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AJ2U1XiRXk" TargetMode="External" Type="http://schemas.openxmlformats.org/officeDocument/2006/relationships/video"/></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4.jpeg" Type="http://schemas.openxmlformats.org/officeDocument/2006/relationships/image"/><Relationship Id="rId4"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5.jpeg" Type="http://schemas.openxmlformats.org/officeDocument/2006/relationships/image"/><Relationship Id="rId4" Target="../media/image1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ZtxFWuII98s"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i7K1mBnRo3c" TargetMode="External" Type="http://schemas.openxmlformats.org/officeDocument/2006/relationships/vide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1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8.jpeg" Type="http://schemas.openxmlformats.org/officeDocument/2006/relationships/image"/><Relationship Id="rId4" Target="../media/image1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9.jpeg" Type="http://schemas.openxmlformats.org/officeDocument/2006/relationships/image"/><Relationship Id="rId4" Target="../media/image12.png" Type="http://schemas.openxmlformats.org/officeDocument/2006/relationships/image"/><Relationship Id="rId5"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12.png" Type="http://schemas.openxmlformats.org/officeDocument/2006/relationships/image"/><Relationship Id="rId4" Target="../media/image29.jpeg" Type="http://schemas.openxmlformats.org/officeDocument/2006/relationships/image"/><Relationship Id="rId5" Target="../media/image28.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4.jpeg" Type="http://schemas.openxmlformats.org/officeDocument/2006/relationships/image"/><Relationship Id="rId4" Target="../media/image33.jpeg" Type="http://schemas.openxmlformats.org/officeDocument/2006/relationships/image"/><Relationship Id="rId5" Target="../media/image29.jpeg" Type="http://schemas.openxmlformats.org/officeDocument/2006/relationships/image"/><Relationship Id="rId6" Target="../media/image2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pn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6.png" Type="http://schemas.openxmlformats.org/officeDocument/2006/relationships/image"/><Relationship Id="rId4" Target="../media/image17.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1.jpeg" Type="http://schemas.openxmlformats.org/officeDocument/2006/relationships/image"/><Relationship Id="rId4" Target="../media/image1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68065" t="0" r="-79602"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2</a:t>
            </a:r>
          </a:p>
        </p:txBody>
      </p:sp>
      <p:sp>
        <p:nvSpPr>
          <p:cNvPr name="TextBox 10" id="10"/>
          <p:cNvSpPr txBox="true"/>
          <p:nvPr/>
        </p:nvSpPr>
        <p:spPr>
          <a:xfrm rot="0">
            <a:off x="3178175"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05150" y="311550"/>
            <a:ext cx="17334851" cy="9750852"/>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42589" t="0" r="-87369"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Biology</a:t>
            </a:r>
          </a:p>
        </p:txBody>
      </p:sp>
      <p:sp>
        <p:nvSpPr>
          <p:cNvPr name="TextBox 14" id="14"/>
          <p:cNvSpPr txBox="true"/>
          <p:nvPr/>
        </p:nvSpPr>
        <p:spPr>
          <a:xfrm rot="0">
            <a:off x="5670508" y="2580005"/>
            <a:ext cx="11560217" cy="5964714"/>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Sleep disturbance</a:t>
            </a:r>
          </a:p>
          <a:p>
            <a:pPr algn="l" marL="863591" indent="-431796" lvl="1">
              <a:lnSpc>
                <a:spcPts val="5599"/>
              </a:lnSpc>
              <a:buFont typeface="Arial"/>
              <a:buChar char="•"/>
            </a:pPr>
            <a:r>
              <a:rPr lang="en-US" sz="3999">
                <a:solidFill>
                  <a:srgbClr val="3B51A3"/>
                </a:solidFill>
                <a:latin typeface="Filson Soft 2"/>
              </a:rPr>
              <a:t>Metabolic impact</a:t>
            </a:r>
          </a:p>
          <a:p>
            <a:pPr algn="l" marL="863591" indent="-431796" lvl="1">
              <a:lnSpc>
                <a:spcPts val="5599"/>
              </a:lnSpc>
              <a:buFont typeface="Arial"/>
              <a:buChar char="•"/>
            </a:pPr>
            <a:r>
              <a:rPr lang="en-US" sz="3999">
                <a:solidFill>
                  <a:srgbClr val="3B51A3"/>
                </a:solidFill>
                <a:latin typeface="Filson Soft 2"/>
              </a:rPr>
              <a:t>Autoimmune disorders</a:t>
            </a:r>
          </a:p>
          <a:p>
            <a:pPr algn="l" marL="863591" indent="-431796" lvl="1">
              <a:lnSpc>
                <a:spcPts val="5599"/>
              </a:lnSpc>
              <a:buFont typeface="Arial"/>
              <a:buChar char="•"/>
            </a:pPr>
            <a:r>
              <a:rPr lang="en-US" sz="3999">
                <a:solidFill>
                  <a:srgbClr val="3B51A3"/>
                </a:solidFill>
                <a:latin typeface="Filson Soft 2"/>
              </a:rPr>
              <a:t>Fatigue</a:t>
            </a:r>
          </a:p>
          <a:p>
            <a:pPr algn="l" marL="863591" indent="-431796" lvl="1">
              <a:lnSpc>
                <a:spcPts val="5599"/>
              </a:lnSpc>
              <a:buFont typeface="Arial"/>
              <a:buChar char="•"/>
            </a:pPr>
            <a:r>
              <a:rPr lang="en-US" sz="3999">
                <a:solidFill>
                  <a:srgbClr val="3B51A3"/>
                </a:solidFill>
                <a:latin typeface="Filson Soft 2"/>
              </a:rPr>
              <a:t>Epigenetic impact</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028700" y="1028700"/>
            <a:ext cx="16230600" cy="8172316"/>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14979" t="0" r="-114979"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Behavior </a:t>
            </a:r>
          </a:p>
        </p:txBody>
      </p:sp>
      <p:sp>
        <p:nvSpPr>
          <p:cNvPr name="TextBox 14" id="14"/>
          <p:cNvSpPr txBox="true"/>
          <p:nvPr/>
        </p:nvSpPr>
        <p:spPr>
          <a:xfrm rot="0">
            <a:off x="5699083" y="2580005"/>
            <a:ext cx="11560217" cy="8272146"/>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Poor impulse control</a:t>
            </a:r>
          </a:p>
          <a:p>
            <a:pPr algn="l" marL="863591" indent="-431796" lvl="1">
              <a:lnSpc>
                <a:spcPts val="5599"/>
              </a:lnSpc>
              <a:buFont typeface="Arial"/>
              <a:buChar char="•"/>
            </a:pPr>
            <a:r>
              <a:rPr lang="en-US" sz="3999">
                <a:solidFill>
                  <a:srgbClr val="3B51A3"/>
                </a:solidFill>
                <a:latin typeface="Filson Soft 2"/>
              </a:rPr>
              <a:t>Pervasive dysregulation</a:t>
            </a:r>
          </a:p>
          <a:p>
            <a:pPr algn="l" marL="863591" indent="-431796" lvl="1">
              <a:lnSpc>
                <a:spcPts val="5599"/>
              </a:lnSpc>
              <a:buFont typeface="Arial"/>
              <a:buChar char="•"/>
            </a:pPr>
            <a:r>
              <a:rPr lang="en-US" sz="3999">
                <a:solidFill>
                  <a:srgbClr val="3B51A3"/>
                </a:solidFill>
                <a:latin typeface="Filson Soft 2"/>
              </a:rPr>
              <a:t>Oppositional behavior</a:t>
            </a:r>
          </a:p>
          <a:p>
            <a:pPr algn="l" marL="863591" indent="-431796" lvl="1">
              <a:lnSpc>
                <a:spcPts val="5599"/>
              </a:lnSpc>
              <a:buFont typeface="Arial"/>
              <a:buChar char="•"/>
            </a:pPr>
            <a:r>
              <a:rPr lang="en-US" sz="3999">
                <a:solidFill>
                  <a:srgbClr val="3B51A3"/>
                </a:solidFill>
                <a:latin typeface="Filson Soft 2"/>
              </a:rPr>
              <a:t>Agitation</a:t>
            </a:r>
          </a:p>
          <a:p>
            <a:pPr algn="l" marL="863591" indent="-431796" lvl="1">
              <a:lnSpc>
                <a:spcPts val="5599"/>
              </a:lnSpc>
              <a:buFont typeface="Arial"/>
              <a:buChar char="•"/>
            </a:pPr>
            <a:r>
              <a:rPr lang="en-US" sz="3999">
                <a:solidFill>
                  <a:srgbClr val="3B51A3"/>
                </a:solidFill>
                <a:latin typeface="Filson Soft 2"/>
              </a:rPr>
              <a:t>Aggression </a:t>
            </a:r>
          </a:p>
          <a:p>
            <a:pPr algn="l" marL="863591" indent="-431796" lvl="1">
              <a:lnSpc>
                <a:spcPts val="5599"/>
              </a:lnSpc>
              <a:buFont typeface="Arial"/>
              <a:buChar char="•"/>
            </a:pPr>
            <a:r>
              <a:rPr lang="en-US" sz="3999">
                <a:solidFill>
                  <a:srgbClr val="3B51A3"/>
                </a:solidFill>
                <a:latin typeface="Filson Soft 2"/>
              </a:rPr>
              <a:t>Affect regulation issues</a:t>
            </a:r>
          </a:p>
          <a:p>
            <a:pPr algn="l" marL="863591" indent="-431796" lvl="1">
              <a:lnSpc>
                <a:spcPts val="5599"/>
              </a:lnSpc>
              <a:buFont typeface="Arial"/>
              <a:buChar char="•"/>
            </a:pPr>
            <a:r>
              <a:rPr lang="en-US" sz="3999">
                <a:solidFill>
                  <a:srgbClr val="3B51A3"/>
                </a:solidFill>
                <a:latin typeface="Filson Soft 2"/>
              </a:rPr>
              <a:t>Dissociation </a:t>
            </a:r>
          </a:p>
          <a:p>
            <a:pPr algn="l" marL="863591" indent="-431796" lvl="1">
              <a:lnSpc>
                <a:spcPts val="5599"/>
              </a:lnSpc>
              <a:buFont typeface="Arial"/>
              <a:buChar char="•"/>
            </a:pPr>
            <a:r>
              <a:rPr lang="en-US" sz="3999">
                <a:solidFill>
                  <a:srgbClr val="3B51A3"/>
                </a:solidFill>
                <a:latin typeface="Filson Soft 2"/>
              </a:rPr>
              <a:t>Anxiety and Depression</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15950" t="0" r="-15950"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Body</a:t>
            </a:r>
          </a:p>
        </p:txBody>
      </p:sp>
      <p:sp>
        <p:nvSpPr>
          <p:cNvPr name="TextBox 14" id="14"/>
          <p:cNvSpPr txBox="true"/>
          <p:nvPr/>
        </p:nvSpPr>
        <p:spPr>
          <a:xfrm rot="0">
            <a:off x="5699083" y="2580005"/>
            <a:ext cx="11560217" cy="6605271"/>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Sensory integration challenges</a:t>
            </a:r>
          </a:p>
          <a:p>
            <a:pPr algn="l" marL="863591" indent="-431796" lvl="1">
              <a:lnSpc>
                <a:spcPts val="5599"/>
              </a:lnSpc>
              <a:buFont typeface="Arial"/>
              <a:buChar char="•"/>
            </a:pPr>
            <a:r>
              <a:rPr lang="en-US" sz="3999">
                <a:solidFill>
                  <a:srgbClr val="3B51A3"/>
                </a:solidFill>
                <a:latin typeface="Filson Soft 2"/>
              </a:rPr>
              <a:t>Increased risk for digestive disorders</a:t>
            </a:r>
          </a:p>
          <a:p>
            <a:pPr algn="l" marL="863591" indent="-431796" lvl="1">
              <a:lnSpc>
                <a:spcPts val="5599"/>
              </a:lnSpc>
              <a:buFont typeface="Arial"/>
              <a:buChar char="•"/>
            </a:pPr>
            <a:r>
              <a:rPr lang="en-US" sz="3999">
                <a:solidFill>
                  <a:srgbClr val="3B51A3"/>
                </a:solidFill>
                <a:latin typeface="Filson Soft 2"/>
              </a:rPr>
              <a:t>Autonomic nervous system dysfunction such as elevated or decreased heart rate </a:t>
            </a:r>
          </a:p>
          <a:p>
            <a:pPr algn="l" marL="863591" indent="-431796" lvl="1">
              <a:lnSpc>
                <a:spcPts val="5599"/>
              </a:lnSpc>
              <a:buFont typeface="Arial"/>
              <a:buChar char="•"/>
            </a:pPr>
            <a:r>
              <a:rPr lang="en-US" sz="3999">
                <a:solidFill>
                  <a:srgbClr val="3B51A3"/>
                </a:solidFill>
                <a:latin typeface="Filson Soft 2"/>
              </a:rPr>
              <a:t>Increased risk for cancer, liver disease and broken bones</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33487" y="347367"/>
            <a:ext cx="17161604" cy="9653401"/>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8664" y="51679"/>
            <a:ext cx="4630758" cy="10235321"/>
          </a:xfrm>
          <a:custGeom>
            <a:avLst/>
            <a:gdLst/>
            <a:ahLst/>
            <a:cxnLst/>
            <a:rect r="r" b="b" t="t" l="l"/>
            <a:pathLst>
              <a:path h="10235321" w="4630758">
                <a:moveTo>
                  <a:pt x="0" y="0"/>
                </a:moveTo>
                <a:lnTo>
                  <a:pt x="4630758" y="0"/>
                </a:lnTo>
                <a:lnTo>
                  <a:pt x="4630758" y="10235321"/>
                </a:lnTo>
                <a:lnTo>
                  <a:pt x="0" y="10235321"/>
                </a:lnTo>
                <a:lnTo>
                  <a:pt x="0" y="0"/>
                </a:lnTo>
                <a:close/>
              </a:path>
            </a:pathLst>
          </a:custGeom>
          <a:blipFill>
            <a:blip r:embed="rId2"/>
            <a:stretch>
              <a:fillRect l="-80968" t="0" r="-150782"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3"/>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Beliefs</a:t>
            </a:r>
          </a:p>
        </p:txBody>
      </p:sp>
      <p:sp>
        <p:nvSpPr>
          <p:cNvPr name="TextBox 14" id="14"/>
          <p:cNvSpPr txBox="true"/>
          <p:nvPr/>
        </p:nvSpPr>
        <p:spPr>
          <a:xfrm rot="0">
            <a:off x="5699083" y="2646680"/>
            <a:ext cx="11560217" cy="6143149"/>
          </a:xfrm>
          <a:prstGeom prst="rect">
            <a:avLst/>
          </a:prstGeom>
        </p:spPr>
        <p:txBody>
          <a:bodyPr anchor="t" rtlCol="false" tIns="0" lIns="0" bIns="0" rIns="0">
            <a:spAutoFit/>
          </a:bodyPr>
          <a:lstStyle/>
          <a:p>
            <a:pPr algn="l">
              <a:lnSpc>
                <a:spcPts val="1679"/>
              </a:lnSpc>
            </a:pPr>
            <a:r>
              <a:rPr lang="en-US" sz="1200">
                <a:solidFill>
                  <a:srgbClr val="3B51A3"/>
                </a:solidFill>
                <a:latin typeface="Arimo"/>
              </a:rPr>
              <a:t>Di</a:t>
            </a:r>
          </a:p>
          <a:p>
            <a:pPr algn="l" marL="863591" indent="-431796" lvl="1">
              <a:lnSpc>
                <a:spcPts val="5599"/>
              </a:lnSpc>
              <a:buFont typeface="Arial"/>
              <a:buChar char="•"/>
            </a:pPr>
            <a:r>
              <a:rPr lang="en-US" sz="3999">
                <a:solidFill>
                  <a:srgbClr val="3B51A3"/>
                </a:solidFill>
                <a:latin typeface="Filson Soft 2"/>
              </a:rPr>
              <a:t>Low self-esteem</a:t>
            </a:r>
          </a:p>
          <a:p>
            <a:pPr algn="l" marL="863591" indent="-431796" lvl="1">
              <a:lnSpc>
                <a:spcPts val="5599"/>
              </a:lnSpc>
              <a:buFont typeface="Arial"/>
              <a:buChar char="•"/>
            </a:pPr>
            <a:r>
              <a:rPr lang="en-US" sz="3999">
                <a:solidFill>
                  <a:srgbClr val="3B51A3"/>
                </a:solidFill>
                <a:latin typeface="Filson Soft 2"/>
              </a:rPr>
              <a:t>Identity issues</a:t>
            </a:r>
          </a:p>
          <a:p>
            <a:pPr algn="l" marL="863591" indent="-431796" lvl="1">
              <a:lnSpc>
                <a:spcPts val="5599"/>
              </a:lnSpc>
              <a:buFont typeface="Arial"/>
              <a:buChar char="•"/>
            </a:pPr>
            <a:r>
              <a:rPr lang="en-US" sz="3999">
                <a:solidFill>
                  <a:srgbClr val="3B51A3"/>
                </a:solidFill>
                <a:latin typeface="Filson Soft 2"/>
              </a:rPr>
              <a:t>Distrust and suspiciousness</a:t>
            </a:r>
          </a:p>
          <a:p>
            <a:pPr algn="l" marL="863591" indent="-431796" lvl="1">
              <a:lnSpc>
                <a:spcPts val="5599"/>
              </a:lnSpc>
              <a:buFont typeface="Arial"/>
              <a:buChar char="•"/>
            </a:pPr>
            <a:r>
              <a:rPr lang="en-US" sz="3999">
                <a:solidFill>
                  <a:srgbClr val="3B51A3"/>
                </a:solidFill>
                <a:latin typeface="Filson Soft 2"/>
              </a:rPr>
              <a:t>Shame</a:t>
            </a:r>
          </a:p>
          <a:p>
            <a:pPr algn="l" marL="863591" indent="-431796" lvl="1">
              <a:lnSpc>
                <a:spcPts val="5599"/>
              </a:lnSpc>
              <a:buFont typeface="Arial"/>
              <a:buChar char="•"/>
            </a:pPr>
            <a:r>
              <a:rPr lang="en-US" sz="3999">
                <a:solidFill>
                  <a:srgbClr val="3B51A3"/>
                </a:solidFill>
                <a:latin typeface="Filson Soft 2"/>
              </a:rPr>
              <a:t>The world is inherently unsafe</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1628" y="748708"/>
            <a:ext cx="17645694" cy="8884834"/>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TextBox 3" id="3"/>
          <p:cNvSpPr txBox="true"/>
          <p:nvPr/>
        </p:nvSpPr>
        <p:spPr>
          <a:xfrm rot="0">
            <a:off x="534324" y="4356440"/>
            <a:ext cx="9389943" cy="1432566"/>
          </a:xfrm>
          <a:prstGeom prst="rect">
            <a:avLst/>
          </a:prstGeom>
        </p:spPr>
        <p:txBody>
          <a:bodyPr anchor="t" rtlCol="false" tIns="0" lIns="0" bIns="0" rIns="0">
            <a:spAutoFit/>
          </a:bodyPr>
          <a:lstStyle/>
          <a:p>
            <a:pPr algn="ctr">
              <a:lnSpc>
                <a:spcPts val="11339"/>
              </a:lnSpc>
            </a:pPr>
            <a:r>
              <a:rPr lang="en-US" sz="8099">
                <a:solidFill>
                  <a:srgbClr val="3B51A3"/>
                </a:solidFill>
                <a:latin typeface="Filson Soft 1"/>
              </a:rPr>
              <a:t>Loss</a:t>
            </a:r>
          </a:p>
        </p:txBody>
      </p:sp>
      <p:sp>
        <p:nvSpPr>
          <p:cNvPr name="Freeform 4" id="4"/>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589726" y="1408846"/>
            <a:ext cx="3279140" cy="822618"/>
          </a:xfrm>
          <a:prstGeom prst="rect">
            <a:avLst/>
          </a:prstGeom>
        </p:spPr>
        <p:txBody>
          <a:bodyPr anchor="t" rtlCol="false" tIns="0" lIns="0" bIns="0" rIns="0">
            <a:spAutoFit/>
          </a:bodyPr>
          <a:lstStyle/>
          <a:p>
            <a:pPr algn="ctr">
              <a:lnSpc>
                <a:spcPts val="6075"/>
              </a:lnSpc>
              <a:spcBef>
                <a:spcPct val="0"/>
              </a:spcBef>
            </a:pPr>
            <a:r>
              <a:rPr lang="en-US" sz="5523" spc="-110">
                <a:solidFill>
                  <a:srgbClr val="FFFFFF"/>
                </a:solidFill>
                <a:latin typeface="Filson Soft 1"/>
              </a:rPr>
              <a:t>Rejection</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1028700" y="2681018"/>
            <a:ext cx="14314873" cy="7397752"/>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To understand how trauma derails child development </a:t>
            </a:r>
          </a:p>
          <a:p>
            <a:pPr algn="l" marL="1079481" indent="-539741" lvl="1">
              <a:lnSpc>
                <a:spcPts val="6999"/>
              </a:lnSpc>
              <a:buFont typeface="Arial"/>
              <a:buChar char="•"/>
            </a:pPr>
            <a:r>
              <a:rPr lang="en-US" sz="4999">
                <a:solidFill>
                  <a:srgbClr val="3B51A3"/>
                </a:solidFill>
                <a:latin typeface="Filson Soft 3"/>
              </a:rPr>
              <a:t>To explore the “Seven Core Issues in Adoption”</a:t>
            </a:r>
          </a:p>
          <a:p>
            <a:pPr algn="l" marL="1079481" indent="-539741" lvl="1">
              <a:lnSpc>
                <a:spcPts val="6999"/>
              </a:lnSpc>
              <a:buFont typeface="Arial"/>
              <a:buChar char="•"/>
            </a:pPr>
            <a:r>
              <a:rPr lang="en-US" sz="4999">
                <a:solidFill>
                  <a:srgbClr val="3B51A3"/>
                </a:solidFill>
                <a:latin typeface="Filson Soft 3"/>
              </a:rPr>
              <a:t>To discuss strategies for resilience and healing</a:t>
            </a:r>
            <a:r>
              <a:rPr lang="en-US" sz="4999">
                <a:solidFill>
                  <a:srgbClr val="3B51A3"/>
                </a:solidFill>
                <a:latin typeface="Filson Soft 3"/>
              </a:rPr>
              <a:t> </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3552180">
            <a:off x="6241005" y="2723813"/>
            <a:ext cx="3751968" cy="1317408"/>
          </a:xfrm>
          <a:prstGeom prst="rect">
            <a:avLst/>
          </a:prstGeom>
        </p:spPr>
        <p:txBody>
          <a:bodyPr anchor="t" rtlCol="false" tIns="0" lIns="0" bIns="0" rIns="0">
            <a:spAutoFit/>
          </a:bodyPr>
          <a:lstStyle/>
          <a:p>
            <a:pPr algn="ctr">
              <a:lnSpc>
                <a:spcPts val="4933"/>
              </a:lnSpc>
            </a:pPr>
            <a:r>
              <a:rPr lang="en-US" sz="5193" spc="-103">
                <a:solidFill>
                  <a:srgbClr val="FFFFFF"/>
                </a:solidFill>
                <a:latin typeface="Filson Soft 1"/>
              </a:rPr>
              <a:t>Shame &amp; Guilt</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7098862">
            <a:off x="6245454" y="6628461"/>
            <a:ext cx="3751968" cy="501967"/>
          </a:xfrm>
          <a:prstGeom prst="rect">
            <a:avLst/>
          </a:prstGeom>
        </p:spPr>
        <p:txBody>
          <a:bodyPr anchor="t" rtlCol="false" tIns="0" lIns="0" bIns="0" rIns="0">
            <a:spAutoFit/>
          </a:bodyPr>
          <a:lstStyle/>
          <a:p>
            <a:pPr algn="ctr">
              <a:lnSpc>
                <a:spcPts val="2804"/>
              </a:lnSpc>
            </a:pPr>
            <a:r>
              <a:rPr lang="en-US" sz="5193" spc="-103">
                <a:solidFill>
                  <a:srgbClr val="FFFFFF"/>
                </a:solidFill>
                <a:latin typeface="Filson Soft 1"/>
              </a:rPr>
              <a:t>Grief</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3367261" y="7855561"/>
            <a:ext cx="3751968" cy="1551775"/>
          </a:xfrm>
          <a:prstGeom prst="rect">
            <a:avLst/>
          </a:prstGeom>
        </p:spPr>
        <p:txBody>
          <a:bodyPr anchor="t" rtlCol="false" tIns="0" lIns="0" bIns="0" rIns="0">
            <a:spAutoFit/>
          </a:bodyPr>
          <a:lstStyle/>
          <a:p>
            <a:pPr algn="ctr">
              <a:lnSpc>
                <a:spcPts val="7266"/>
              </a:lnSpc>
            </a:pPr>
            <a:r>
              <a:rPr lang="en-US" sz="5190">
                <a:solidFill>
                  <a:srgbClr val="FFFFFF"/>
                </a:solidFill>
                <a:latin typeface="Filson Soft 1"/>
              </a:rPr>
              <a:t>Identity</a:t>
            </a:r>
          </a:p>
          <a:p>
            <a:pPr algn="ctr">
              <a:lnSpc>
                <a:spcPts val="2802"/>
              </a:lnSpc>
            </a:pP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7448153">
            <a:off x="155512" y="6657916"/>
            <a:ext cx="3751968" cy="501967"/>
          </a:xfrm>
          <a:prstGeom prst="rect">
            <a:avLst/>
          </a:prstGeom>
        </p:spPr>
        <p:txBody>
          <a:bodyPr anchor="t" rtlCol="false" tIns="0" lIns="0" bIns="0" rIns="0">
            <a:spAutoFit/>
          </a:bodyPr>
          <a:lstStyle/>
          <a:p>
            <a:pPr algn="ctr">
              <a:lnSpc>
                <a:spcPts val="2804"/>
              </a:lnSpc>
            </a:pPr>
            <a:r>
              <a:rPr lang="en-US" sz="5193" spc="-103">
                <a:solidFill>
                  <a:srgbClr val="FFFFFF"/>
                </a:solidFill>
                <a:latin typeface="Filson Soft 1"/>
              </a:rPr>
              <a:t>Intimacy</a:t>
            </a:r>
          </a:p>
        </p:txBody>
      </p:sp>
      <p:sp>
        <p:nvSpPr>
          <p:cNvPr name="TextBox 5" id="5"/>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
        <p:nvSpPr>
          <p:cNvPr name="TextBox 6" id="6"/>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5400000">
            <a:off x="-404670" y="-461230"/>
            <a:ext cx="11267932" cy="11267932"/>
          </a:xfrm>
          <a:prstGeom prst="rect">
            <a:avLst/>
          </a:prstGeom>
        </p:spPr>
      </p:pic>
      <p:sp>
        <p:nvSpPr>
          <p:cNvPr name="Freeform 3" id="3"/>
          <p:cNvSpPr/>
          <p:nvPr/>
        </p:nvSpPr>
        <p:spPr>
          <a:xfrm flipH="false" flipV="false" rot="0">
            <a:off x="17184361" y="8501897"/>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4" id="4"/>
          <p:cNvSpPr txBox="true"/>
          <p:nvPr/>
        </p:nvSpPr>
        <p:spPr>
          <a:xfrm rot="0">
            <a:off x="9293621" y="315839"/>
            <a:ext cx="8673781" cy="3563623"/>
          </a:xfrm>
          <a:prstGeom prst="rect">
            <a:avLst/>
          </a:prstGeom>
        </p:spPr>
        <p:txBody>
          <a:bodyPr anchor="t" rtlCol="false" tIns="0" lIns="0" bIns="0" rIns="0">
            <a:spAutoFit/>
          </a:bodyPr>
          <a:lstStyle/>
          <a:p>
            <a:pPr algn="ctr">
              <a:lnSpc>
                <a:spcPts val="9379"/>
              </a:lnSpc>
            </a:pPr>
            <a:r>
              <a:rPr lang="en-US" sz="6699">
                <a:solidFill>
                  <a:srgbClr val="3B51A3"/>
                </a:solidFill>
                <a:latin typeface="Filson Soft 1"/>
              </a:rPr>
              <a:t>Seven Core Issues in Adoption and Permanency</a:t>
            </a:r>
          </a:p>
        </p:txBody>
      </p:sp>
      <p:sp>
        <p:nvSpPr>
          <p:cNvPr name="TextBox 5" id="5"/>
          <p:cNvSpPr txBox="true"/>
          <p:nvPr/>
        </p:nvSpPr>
        <p:spPr>
          <a:xfrm rot="-3772218">
            <a:off x="177881" y="2810938"/>
            <a:ext cx="3751968" cy="1264660"/>
          </a:xfrm>
          <a:prstGeom prst="rect">
            <a:avLst/>
          </a:prstGeom>
        </p:spPr>
        <p:txBody>
          <a:bodyPr anchor="t" rtlCol="false" tIns="0" lIns="0" bIns="0" rIns="0">
            <a:spAutoFit/>
          </a:bodyPr>
          <a:lstStyle/>
          <a:p>
            <a:pPr algn="ctr">
              <a:lnSpc>
                <a:spcPts val="4673"/>
              </a:lnSpc>
            </a:pPr>
            <a:r>
              <a:rPr lang="en-US" sz="5193" spc="-103">
                <a:solidFill>
                  <a:srgbClr val="FFFFFF"/>
                </a:solidFill>
                <a:latin typeface="Filson Soft 1"/>
              </a:rPr>
              <a:t>Mastery &amp;Control</a:t>
            </a:r>
          </a:p>
        </p:txBody>
      </p:sp>
      <p:sp>
        <p:nvSpPr>
          <p:cNvPr name="TextBox 6" id="6"/>
          <p:cNvSpPr txBox="true"/>
          <p:nvPr/>
        </p:nvSpPr>
        <p:spPr>
          <a:xfrm rot="0">
            <a:off x="534324" y="9769599"/>
            <a:ext cx="165211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(Roszia &amp; Maxon, 2019)</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sp>
        <p:nvSpPr>
          <p:cNvPr name="Freeform 8" id="8"/>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3"/>
            <a:stretch>
              <a:fillRect l="-11993" t="0" r="-11993" b="0"/>
            </a:stretch>
          </a:blipFill>
        </p:spPr>
      </p:sp>
      <p:grpSp>
        <p:nvGrpSpPr>
          <p:cNvPr name="Group 9" id="9"/>
          <p:cNvGrpSpPr/>
          <p:nvPr/>
        </p:nvGrpSpPr>
        <p:grpSpPr>
          <a:xfrm rot="0">
            <a:off x="11283441" y="2084363"/>
            <a:ext cx="2798736" cy="7450874"/>
            <a:chOff x="0" y="0"/>
            <a:chExt cx="1503844" cy="4003576"/>
          </a:xfrm>
        </p:grpSpPr>
        <p:sp>
          <p:nvSpPr>
            <p:cNvPr name="Freeform 10" id="10"/>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1" id="11"/>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4"/>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3"/>
            <a:stretch>
              <a:fillRect l="-8701" t="0" r="-8701" b="0"/>
            </a:stretch>
          </a:blipFill>
        </p:spPr>
      </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4"/>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5"/>
            <a:stretch>
              <a:fillRect l="-11993" t="0" r="-11993" b="0"/>
            </a:stretch>
          </a:blipFill>
        </p:spPr>
      </p:sp>
      <p:sp>
        <p:nvSpPr>
          <p:cNvPr name="TextBox 19" id="19"/>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06754" y="0"/>
            <a:ext cx="185602" cy="10284127"/>
            <a:chOff x="0" y="0"/>
            <a:chExt cx="83621" cy="4633423"/>
          </a:xfrm>
        </p:grpSpPr>
        <p:sp>
          <p:nvSpPr>
            <p:cNvPr name="Freeform 3" id="3"/>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4" id="4"/>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5" id="5"/>
          <p:cNvGrpSpPr/>
          <p:nvPr/>
        </p:nvGrpSpPr>
        <p:grpSpPr>
          <a:xfrm rot="0">
            <a:off x="4721152" y="0"/>
            <a:ext cx="185602" cy="10284127"/>
            <a:chOff x="0" y="0"/>
            <a:chExt cx="83621" cy="4633423"/>
          </a:xfrm>
        </p:grpSpPr>
        <p:sp>
          <p:nvSpPr>
            <p:cNvPr name="Freeform 6" id="6"/>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7" id="7"/>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8" id="8"/>
          <p:cNvGrpSpPr/>
          <p:nvPr/>
        </p:nvGrpSpPr>
        <p:grpSpPr>
          <a:xfrm rot="0">
            <a:off x="4545074" y="2873"/>
            <a:ext cx="185602" cy="10284127"/>
            <a:chOff x="0" y="0"/>
            <a:chExt cx="83621" cy="4633423"/>
          </a:xfrm>
        </p:grpSpPr>
        <p:sp>
          <p:nvSpPr>
            <p:cNvPr name="Freeform 9" id="9"/>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0" id="10"/>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1" id="11"/>
          <p:cNvSpPr/>
          <p:nvPr/>
        </p:nvSpPr>
        <p:spPr>
          <a:xfrm flipH="false" flipV="false" rot="0">
            <a:off x="9516551" y="0"/>
            <a:ext cx="4519583" cy="10781227"/>
          </a:xfrm>
          <a:custGeom>
            <a:avLst/>
            <a:gdLst/>
            <a:ahLst/>
            <a:cxnLst/>
            <a:rect r="r" b="b" t="t" l="l"/>
            <a:pathLst>
              <a:path h="10781227" w="4519583">
                <a:moveTo>
                  <a:pt x="0" y="0"/>
                </a:moveTo>
                <a:lnTo>
                  <a:pt x="4519583" y="0"/>
                </a:lnTo>
                <a:lnTo>
                  <a:pt x="4519583" y="10781227"/>
                </a:lnTo>
                <a:lnTo>
                  <a:pt x="0" y="10781227"/>
                </a:lnTo>
                <a:lnTo>
                  <a:pt x="0" y="0"/>
                </a:lnTo>
                <a:close/>
              </a:path>
            </a:pathLst>
          </a:custGeom>
          <a:blipFill>
            <a:blip r:embed="rId2"/>
            <a:stretch>
              <a:fillRect l="-45809" t="0" r="-206286" b="0"/>
            </a:stretch>
          </a:blipFill>
        </p:spPr>
      </p:sp>
      <p:sp>
        <p:nvSpPr>
          <p:cNvPr name="Freeform 12" id="12"/>
          <p:cNvSpPr/>
          <p:nvPr/>
        </p:nvSpPr>
        <p:spPr>
          <a:xfrm flipH="false" flipV="false" rot="0">
            <a:off x="5092356" y="2873"/>
            <a:ext cx="4424195" cy="10284127"/>
          </a:xfrm>
          <a:custGeom>
            <a:avLst/>
            <a:gdLst/>
            <a:ahLst/>
            <a:cxnLst/>
            <a:rect r="r" b="b" t="t" l="l"/>
            <a:pathLst>
              <a:path h="10284127" w="4424195">
                <a:moveTo>
                  <a:pt x="0" y="0"/>
                </a:moveTo>
                <a:lnTo>
                  <a:pt x="4424195" y="0"/>
                </a:lnTo>
                <a:lnTo>
                  <a:pt x="4424195" y="10284127"/>
                </a:lnTo>
                <a:lnTo>
                  <a:pt x="0" y="10284127"/>
                </a:lnTo>
                <a:lnTo>
                  <a:pt x="0" y="0"/>
                </a:lnTo>
                <a:close/>
              </a:path>
            </a:pathLst>
          </a:custGeom>
          <a:blipFill>
            <a:blip r:embed="rId3"/>
            <a:stretch>
              <a:fillRect l="-30973" t="0" r="-23897" b="0"/>
            </a:stretch>
          </a:blipFill>
        </p:spPr>
      </p:sp>
      <p:sp>
        <p:nvSpPr>
          <p:cNvPr name="Freeform 13" id="13"/>
          <p:cNvSpPr/>
          <p:nvPr/>
        </p:nvSpPr>
        <p:spPr>
          <a:xfrm flipH="false" flipV="false" rot="0">
            <a:off x="14036134" y="0"/>
            <a:ext cx="4251866" cy="10284127"/>
          </a:xfrm>
          <a:custGeom>
            <a:avLst/>
            <a:gdLst/>
            <a:ahLst/>
            <a:cxnLst/>
            <a:rect r="r" b="b" t="t" l="l"/>
            <a:pathLst>
              <a:path h="10284127" w="4251866">
                <a:moveTo>
                  <a:pt x="0" y="0"/>
                </a:moveTo>
                <a:lnTo>
                  <a:pt x="4251866" y="0"/>
                </a:lnTo>
                <a:lnTo>
                  <a:pt x="4251866" y="10284127"/>
                </a:lnTo>
                <a:lnTo>
                  <a:pt x="0" y="10284127"/>
                </a:lnTo>
                <a:lnTo>
                  <a:pt x="0" y="0"/>
                </a:lnTo>
                <a:close/>
              </a:path>
            </a:pathLst>
          </a:custGeom>
          <a:blipFill>
            <a:blip r:embed="rId4"/>
            <a:stretch>
              <a:fillRect l="-180925" t="0" r="-82111" b="0"/>
            </a:stretch>
          </a:blipFill>
        </p:spPr>
      </p:sp>
      <p:sp>
        <p:nvSpPr>
          <p:cNvPr name="TextBox 14" id="14"/>
          <p:cNvSpPr txBox="true"/>
          <p:nvPr/>
        </p:nvSpPr>
        <p:spPr>
          <a:xfrm rot="0">
            <a:off x="188015" y="196858"/>
            <a:ext cx="4079468" cy="9743758"/>
          </a:xfrm>
          <a:prstGeom prst="rect">
            <a:avLst/>
          </a:prstGeom>
        </p:spPr>
        <p:txBody>
          <a:bodyPr anchor="t" rtlCol="false" tIns="0" lIns="0" bIns="0" rIns="0">
            <a:spAutoFit/>
          </a:bodyPr>
          <a:lstStyle/>
          <a:p>
            <a:pPr algn="l" marL="561341" indent="-280670" lvl="1">
              <a:lnSpc>
                <a:spcPts val="2860"/>
              </a:lnSpc>
              <a:buFont typeface="Arial"/>
              <a:buChar char="•"/>
            </a:pPr>
            <a:r>
              <a:rPr lang="en-US" sz="2600" spc="-52">
                <a:solidFill>
                  <a:srgbClr val="3B51A3"/>
                </a:solidFill>
                <a:latin typeface="Filson Soft 3"/>
              </a:rPr>
              <a:t>feeling able to talk to your family about your emotions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your family stood by you during difficult times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enjoying participation in community traditions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a sense of belonging in school</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supported by friends</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having at least two non-parent adults who take a genuine interest in you</a:t>
            </a:r>
          </a:p>
          <a:p>
            <a:pPr algn="l">
              <a:lnSpc>
                <a:spcPts val="2860"/>
              </a:lnSpc>
            </a:pPr>
          </a:p>
          <a:p>
            <a:pPr algn="l" marL="561341" indent="-280670" lvl="1">
              <a:lnSpc>
                <a:spcPts val="2860"/>
              </a:lnSpc>
              <a:buFont typeface="Arial"/>
              <a:buChar char="•"/>
            </a:pPr>
            <a:r>
              <a:rPr lang="en-US" sz="2600" spc="-52">
                <a:solidFill>
                  <a:srgbClr val="3B51A3"/>
                </a:solidFill>
                <a:latin typeface="Filson Soft 3"/>
              </a:rPr>
              <a:t>feeling safe and protected by an adult in your home</a:t>
            </a:r>
          </a:p>
        </p:txBody>
      </p:sp>
      <p:sp>
        <p:nvSpPr>
          <p:cNvPr name="TextBox 15" id="15"/>
          <p:cNvSpPr txBox="true"/>
          <p:nvPr/>
        </p:nvSpPr>
        <p:spPr>
          <a:xfrm rot="0">
            <a:off x="66675" y="10066957"/>
            <a:ext cx="4545074" cy="348615"/>
          </a:xfrm>
          <a:prstGeom prst="rect">
            <a:avLst/>
          </a:prstGeom>
        </p:spPr>
        <p:txBody>
          <a:bodyPr anchor="t" rtlCol="false" tIns="0" lIns="0" bIns="0" rIns="0">
            <a:spAutoFit/>
          </a:bodyPr>
          <a:lstStyle/>
          <a:p>
            <a:pPr algn="l">
              <a:lnSpc>
                <a:spcPts val="1320"/>
              </a:lnSpc>
            </a:pPr>
            <a:r>
              <a:rPr lang="en-US" sz="1200" spc="-24">
                <a:solidFill>
                  <a:srgbClr val="3B51A3"/>
                </a:solidFill>
                <a:latin typeface="Filson Soft 3"/>
              </a:rPr>
              <a:t>·(Bethell, Jones, Gombojav, Linkenbach, &amp; Sege, 2019, p. 6)</a:t>
            </a:r>
          </a:p>
          <a:p>
            <a:pPr algn="l">
              <a:lnSpc>
                <a:spcPts val="132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5143500"/>
            <a:ext cx="2798736" cy="4391737"/>
            <a:chOff x="0" y="0"/>
            <a:chExt cx="1503844" cy="2359811"/>
          </a:xfrm>
        </p:grpSpPr>
        <p:sp>
          <p:nvSpPr>
            <p:cNvPr name="Freeform 9" id="9"/>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0" id="10"/>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2"/>
            <a:stretch>
              <a:fillRect l="-46813" t="-11263" r="-55414" b="-12952"/>
            </a:stretch>
          </a:blipFill>
        </p:spPr>
      </p:sp>
      <p:sp>
        <p:nvSpPr>
          <p:cNvPr name="Freeform 12" id="12"/>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3"/>
            <a:stretch>
              <a:fillRect l="0" t="0" r="0" b="0"/>
            </a:stretch>
          </a:blipFill>
        </p:spPr>
      </p:sp>
      <p:sp>
        <p:nvSpPr>
          <p:cNvPr name="TextBox 13" id="13"/>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sp>
        <p:nvSpPr>
          <p:cNvPr name="TextBox 14" id="14"/>
          <p:cNvSpPr txBox="true"/>
          <p:nvPr/>
        </p:nvSpPr>
        <p:spPr>
          <a:xfrm rot="0">
            <a:off x="11350116" y="5371294"/>
            <a:ext cx="2617859" cy="2149128"/>
          </a:xfrm>
          <a:prstGeom prst="rect">
            <a:avLst/>
          </a:prstGeom>
        </p:spPr>
        <p:txBody>
          <a:bodyPr anchor="t" rtlCol="false" tIns="0" lIns="0" bIns="0" rIns="0">
            <a:spAutoFit/>
          </a:bodyPr>
          <a:lstStyle/>
          <a:p>
            <a:pPr algn="ctr">
              <a:lnSpc>
                <a:spcPts val="4260"/>
              </a:lnSpc>
            </a:pPr>
            <a:r>
              <a:rPr lang="en-US" sz="3277">
                <a:solidFill>
                  <a:srgbClr val="FFFFFF"/>
                </a:solidFill>
                <a:latin typeface="Filson Soft 1 Bold"/>
              </a:rPr>
              <a:t>Parent </a:t>
            </a:r>
          </a:p>
          <a:p>
            <a:pPr algn="ctr">
              <a:lnSpc>
                <a:spcPts val="4260"/>
              </a:lnSpc>
            </a:pPr>
            <a:r>
              <a:rPr lang="en-US" sz="3277">
                <a:solidFill>
                  <a:srgbClr val="FFFFFF"/>
                </a:solidFill>
                <a:latin typeface="Filson Soft 1 Bold"/>
              </a:rPr>
              <a:t>with a therapeutic lens</a:t>
            </a:r>
          </a:p>
        </p:txBody>
      </p:sp>
      <p:grpSp>
        <p:nvGrpSpPr>
          <p:cNvPr name="Group 15" id="15"/>
          <p:cNvGrpSpPr/>
          <p:nvPr/>
        </p:nvGrpSpPr>
        <p:grpSpPr>
          <a:xfrm rot="0">
            <a:off x="14622977" y="2084363"/>
            <a:ext cx="2798736" cy="7440637"/>
            <a:chOff x="0" y="0"/>
            <a:chExt cx="1503844" cy="3998076"/>
          </a:xfrm>
        </p:grpSpPr>
        <p:sp>
          <p:nvSpPr>
            <p:cNvPr name="Freeform 16" id="16"/>
            <p:cNvSpPr/>
            <p:nvPr/>
          </p:nvSpPr>
          <p:spPr>
            <a:xfrm flipH="false" flipV="false" rot="0">
              <a:off x="0" y="0"/>
              <a:ext cx="1503844" cy="3998076"/>
            </a:xfrm>
            <a:custGeom>
              <a:avLst/>
              <a:gdLst/>
              <a:ahLst/>
              <a:cxnLst/>
              <a:rect r="r" b="b" t="t" l="l"/>
              <a:pathLst>
                <a:path h="3998076" w="1503844">
                  <a:moveTo>
                    <a:pt x="0" y="0"/>
                  </a:moveTo>
                  <a:lnTo>
                    <a:pt x="1503844" y="0"/>
                  </a:lnTo>
                  <a:lnTo>
                    <a:pt x="1503844" y="3998076"/>
                  </a:lnTo>
                  <a:lnTo>
                    <a:pt x="0" y="3998076"/>
                  </a:lnTo>
                  <a:close/>
                </a:path>
              </a:pathLst>
            </a:custGeom>
            <a:solidFill>
              <a:srgbClr val="3B51A3"/>
            </a:solidFill>
          </p:spPr>
        </p:sp>
        <p:sp>
          <p:nvSpPr>
            <p:cNvPr name="TextBox 17" id="17"/>
            <p:cNvSpPr txBox="true"/>
            <p:nvPr/>
          </p:nvSpPr>
          <p:spPr>
            <a:xfrm>
              <a:off x="0" y="19050"/>
              <a:ext cx="1503844" cy="3979026"/>
            </a:xfrm>
            <a:prstGeom prst="rect">
              <a:avLst/>
            </a:prstGeom>
          </p:spPr>
          <p:txBody>
            <a:bodyPr anchor="ctr" rtlCol="false" tIns="50800" lIns="50800" bIns="50800" rIns="50800"/>
            <a:lstStyle/>
            <a:p>
              <a:pPr algn="ctr">
                <a:lnSpc>
                  <a:spcPts val="2419"/>
                </a:lnSpc>
              </a:pPr>
            </a:p>
          </p:txBody>
        </p:sp>
      </p:grpSp>
      <p:sp>
        <p:nvSpPr>
          <p:cNvPr name="Freeform 18" id="18"/>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4"/>
            <a:stretch>
              <a:fillRect l="-8701" t="0" r="-8701" b="0"/>
            </a:stretch>
          </a:blipFill>
        </p:spPr>
      </p:sp>
      <p:sp>
        <p:nvSpPr>
          <p:cNvPr name="TextBox 19" id="19"/>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sp>
        <p:nvSpPr>
          <p:cNvPr name="Freeform 20" id="20"/>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5"/>
            <a:stretch>
              <a:fillRect l="-11993" t="0" r="-11993" b="0"/>
            </a:stretch>
          </a:blipFill>
        </p:spPr>
      </p:sp>
      <p:sp>
        <p:nvSpPr>
          <p:cNvPr name="TextBox 21" id="21"/>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2000" y="2084363"/>
            <a:ext cx="9956800" cy="3524959"/>
            <a:chOff x="0" y="0"/>
            <a:chExt cx="5350085" cy="1894065"/>
          </a:xfrm>
        </p:grpSpPr>
        <p:sp>
          <p:nvSpPr>
            <p:cNvPr name="Freeform 3" id="3"/>
            <p:cNvSpPr/>
            <p:nvPr/>
          </p:nvSpPr>
          <p:spPr>
            <a:xfrm flipH="false" flipV="false" rot="0">
              <a:off x="0" y="0"/>
              <a:ext cx="5350085" cy="1894065"/>
            </a:xfrm>
            <a:custGeom>
              <a:avLst/>
              <a:gdLst/>
              <a:ahLst/>
              <a:cxnLst/>
              <a:rect r="r" b="b" t="t" l="l"/>
              <a:pathLst>
                <a:path h="1894065" w="5350085">
                  <a:moveTo>
                    <a:pt x="0" y="0"/>
                  </a:moveTo>
                  <a:lnTo>
                    <a:pt x="5350085" y="0"/>
                  </a:lnTo>
                  <a:lnTo>
                    <a:pt x="5350085" y="1894065"/>
                  </a:lnTo>
                  <a:lnTo>
                    <a:pt x="0" y="1894065"/>
                  </a:lnTo>
                  <a:close/>
                </a:path>
              </a:pathLst>
            </a:custGeom>
            <a:solidFill>
              <a:srgbClr val="3B51A3"/>
            </a:solidFill>
          </p:spPr>
        </p:sp>
        <p:sp>
          <p:nvSpPr>
            <p:cNvPr name="TextBox 4" id="4"/>
            <p:cNvSpPr txBox="true"/>
            <p:nvPr/>
          </p:nvSpPr>
          <p:spPr>
            <a:xfrm>
              <a:off x="0" y="19050"/>
              <a:ext cx="5350085" cy="1875015"/>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85840" y="6169065"/>
            <a:ext cx="9956800" cy="3355935"/>
            <a:chOff x="0" y="0"/>
            <a:chExt cx="5350085" cy="1803244"/>
          </a:xfrm>
        </p:grpSpPr>
        <p:sp>
          <p:nvSpPr>
            <p:cNvPr name="Freeform 6" id="6"/>
            <p:cNvSpPr/>
            <p:nvPr/>
          </p:nvSpPr>
          <p:spPr>
            <a:xfrm flipH="false" flipV="false" rot="0">
              <a:off x="0" y="0"/>
              <a:ext cx="5350085" cy="1803244"/>
            </a:xfrm>
            <a:custGeom>
              <a:avLst/>
              <a:gdLst/>
              <a:ahLst/>
              <a:cxnLst/>
              <a:rect r="r" b="b" t="t" l="l"/>
              <a:pathLst>
                <a:path h="1803244" w="5350085">
                  <a:moveTo>
                    <a:pt x="0" y="0"/>
                  </a:moveTo>
                  <a:lnTo>
                    <a:pt x="5350085" y="0"/>
                  </a:lnTo>
                  <a:lnTo>
                    <a:pt x="5350085" y="1803244"/>
                  </a:lnTo>
                  <a:lnTo>
                    <a:pt x="0" y="1803244"/>
                  </a:lnTo>
                  <a:close/>
                </a:path>
              </a:pathLst>
            </a:custGeom>
            <a:solidFill>
              <a:srgbClr val="3B51A3"/>
            </a:solidFill>
          </p:spPr>
        </p:sp>
        <p:sp>
          <p:nvSpPr>
            <p:cNvPr name="TextBox 7" id="7"/>
            <p:cNvSpPr txBox="true"/>
            <p:nvPr/>
          </p:nvSpPr>
          <p:spPr>
            <a:xfrm>
              <a:off x="0" y="19050"/>
              <a:ext cx="5350085" cy="1784194"/>
            </a:xfrm>
            <a:prstGeom prst="rect">
              <a:avLst/>
            </a:prstGeom>
          </p:spPr>
          <p:txBody>
            <a:bodyPr anchor="ctr" rtlCol="false" tIns="50800" lIns="50800" bIns="50800" rIns="50800"/>
            <a:lstStyle/>
            <a:p>
              <a:pPr algn="ctr">
                <a:lnSpc>
                  <a:spcPts val="2419"/>
                </a:lnSpc>
              </a:pPr>
            </a:p>
          </p:txBody>
        </p:sp>
      </p:grpSp>
      <p:grpSp>
        <p:nvGrpSpPr>
          <p:cNvPr name="Group 8" id="8"/>
          <p:cNvGrpSpPr/>
          <p:nvPr/>
        </p:nvGrpSpPr>
        <p:grpSpPr>
          <a:xfrm rot="0">
            <a:off x="11283441" y="2084363"/>
            <a:ext cx="2798736" cy="7450874"/>
            <a:chOff x="0" y="0"/>
            <a:chExt cx="1503844" cy="4003576"/>
          </a:xfrm>
        </p:grpSpPr>
        <p:sp>
          <p:nvSpPr>
            <p:cNvPr name="Freeform 9" id="9"/>
            <p:cNvSpPr/>
            <p:nvPr/>
          </p:nvSpPr>
          <p:spPr>
            <a:xfrm flipH="false" flipV="false" rot="0">
              <a:off x="0" y="0"/>
              <a:ext cx="1503844" cy="4003576"/>
            </a:xfrm>
            <a:custGeom>
              <a:avLst/>
              <a:gdLst/>
              <a:ahLst/>
              <a:cxnLst/>
              <a:rect r="r" b="b" t="t" l="l"/>
              <a:pathLst>
                <a:path h="4003576" w="1503844">
                  <a:moveTo>
                    <a:pt x="0" y="0"/>
                  </a:moveTo>
                  <a:lnTo>
                    <a:pt x="1503844" y="0"/>
                  </a:lnTo>
                  <a:lnTo>
                    <a:pt x="1503844" y="4003576"/>
                  </a:lnTo>
                  <a:lnTo>
                    <a:pt x="0" y="4003576"/>
                  </a:lnTo>
                  <a:close/>
                </a:path>
              </a:pathLst>
            </a:custGeom>
            <a:solidFill>
              <a:srgbClr val="3B51A3"/>
            </a:solidFill>
          </p:spPr>
        </p:sp>
        <p:sp>
          <p:nvSpPr>
            <p:cNvPr name="TextBox 10" id="10"/>
            <p:cNvSpPr txBox="true"/>
            <p:nvPr/>
          </p:nvSpPr>
          <p:spPr>
            <a:xfrm>
              <a:off x="0" y="19050"/>
              <a:ext cx="1503844" cy="3984526"/>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16756062"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2"/>
            <a:stretch>
              <a:fillRect l="0" t="0" r="0" b="0"/>
            </a:stretch>
          </a:blipFill>
        </p:spPr>
      </p:sp>
      <p:sp>
        <p:nvSpPr>
          <p:cNvPr name="TextBox 12" id="12"/>
          <p:cNvSpPr txBox="true"/>
          <p:nvPr/>
        </p:nvSpPr>
        <p:spPr>
          <a:xfrm rot="0">
            <a:off x="785840" y="709143"/>
            <a:ext cx="13496832" cy="790880"/>
          </a:xfrm>
          <a:prstGeom prst="rect">
            <a:avLst/>
          </a:prstGeom>
        </p:spPr>
        <p:txBody>
          <a:bodyPr anchor="t" rtlCol="false" tIns="0" lIns="0" bIns="0" rIns="0">
            <a:spAutoFit/>
          </a:bodyPr>
          <a:lstStyle/>
          <a:p>
            <a:pPr algn="l">
              <a:lnSpc>
                <a:spcPts val="5801"/>
              </a:lnSpc>
            </a:pPr>
            <a:r>
              <a:rPr lang="en-US" sz="5273" spc="-105">
                <a:solidFill>
                  <a:srgbClr val="3B51A3"/>
                </a:solidFill>
                <a:latin typeface="Filson Soft 2 Bold"/>
              </a:rPr>
              <a:t> </a:t>
            </a:r>
            <a:r>
              <a:rPr lang="en-US" sz="5273" spc="-105">
                <a:solidFill>
                  <a:srgbClr val="3B51A3"/>
                </a:solidFill>
                <a:latin typeface="Filson Soft 2 Bold"/>
              </a:rPr>
              <a:t>Adoptive and Guardianship Parents Must</a:t>
            </a:r>
          </a:p>
        </p:txBody>
      </p:sp>
      <p:grpSp>
        <p:nvGrpSpPr>
          <p:cNvPr name="Group 13" id="13"/>
          <p:cNvGrpSpPr/>
          <p:nvPr/>
        </p:nvGrpSpPr>
        <p:grpSpPr>
          <a:xfrm rot="0">
            <a:off x="14622977" y="5133263"/>
            <a:ext cx="2798736" cy="4391737"/>
            <a:chOff x="0" y="0"/>
            <a:chExt cx="1503844" cy="2359811"/>
          </a:xfrm>
        </p:grpSpPr>
        <p:sp>
          <p:nvSpPr>
            <p:cNvPr name="Freeform 14" id="14"/>
            <p:cNvSpPr/>
            <p:nvPr/>
          </p:nvSpPr>
          <p:spPr>
            <a:xfrm flipH="false" flipV="false" rot="0">
              <a:off x="0" y="0"/>
              <a:ext cx="1503844" cy="2359811"/>
            </a:xfrm>
            <a:custGeom>
              <a:avLst/>
              <a:gdLst/>
              <a:ahLst/>
              <a:cxnLst/>
              <a:rect r="r" b="b" t="t" l="l"/>
              <a:pathLst>
                <a:path h="2359811" w="1503844">
                  <a:moveTo>
                    <a:pt x="0" y="0"/>
                  </a:moveTo>
                  <a:lnTo>
                    <a:pt x="1503844" y="0"/>
                  </a:lnTo>
                  <a:lnTo>
                    <a:pt x="1503844" y="2359811"/>
                  </a:lnTo>
                  <a:lnTo>
                    <a:pt x="0" y="2359811"/>
                  </a:lnTo>
                  <a:close/>
                </a:path>
              </a:pathLst>
            </a:custGeom>
            <a:solidFill>
              <a:srgbClr val="3B51A3"/>
            </a:solidFill>
          </p:spPr>
        </p:sp>
        <p:sp>
          <p:nvSpPr>
            <p:cNvPr name="TextBox 15" id="15"/>
            <p:cNvSpPr txBox="true"/>
            <p:nvPr/>
          </p:nvSpPr>
          <p:spPr>
            <a:xfrm>
              <a:off x="0" y="19050"/>
              <a:ext cx="1503844" cy="2340761"/>
            </a:xfrm>
            <a:prstGeom prst="rect">
              <a:avLst/>
            </a:prstGeom>
          </p:spPr>
          <p:txBody>
            <a:bodyPr anchor="ctr" rtlCol="false" tIns="50800" lIns="50800" bIns="50800" rIns="50800"/>
            <a:lstStyle/>
            <a:p>
              <a:pPr algn="ctr">
                <a:lnSpc>
                  <a:spcPts val="2419"/>
                </a:lnSpc>
              </a:pPr>
            </a:p>
          </p:txBody>
        </p:sp>
      </p:grpSp>
      <p:sp>
        <p:nvSpPr>
          <p:cNvPr name="Freeform 16" id="16"/>
          <p:cNvSpPr/>
          <p:nvPr/>
        </p:nvSpPr>
        <p:spPr>
          <a:xfrm flipH="false" flipV="false" rot="0">
            <a:off x="14606698" y="2074126"/>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3"/>
            <a:stretch>
              <a:fillRect l="-31402" t="0" r="-31402" b="0"/>
            </a:stretch>
          </a:blipFill>
        </p:spPr>
      </p:sp>
      <p:sp>
        <p:nvSpPr>
          <p:cNvPr name="TextBox 17" id="17"/>
          <p:cNvSpPr txBox="true"/>
          <p:nvPr/>
        </p:nvSpPr>
        <p:spPr>
          <a:xfrm rot="0">
            <a:off x="14689652" y="5342007"/>
            <a:ext cx="2617859" cy="213642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Be willing to seek out help </a:t>
            </a:r>
          </a:p>
        </p:txBody>
      </p:sp>
      <p:sp>
        <p:nvSpPr>
          <p:cNvPr name="Freeform 18" id="18"/>
          <p:cNvSpPr/>
          <p:nvPr/>
        </p:nvSpPr>
        <p:spPr>
          <a:xfrm flipH="false" flipV="false" rot="0">
            <a:off x="11267161" y="2084363"/>
            <a:ext cx="2815016" cy="3059137"/>
          </a:xfrm>
          <a:custGeom>
            <a:avLst/>
            <a:gdLst/>
            <a:ahLst/>
            <a:cxnLst/>
            <a:rect r="r" b="b" t="t" l="l"/>
            <a:pathLst>
              <a:path h="3059137" w="2815016">
                <a:moveTo>
                  <a:pt x="0" y="0"/>
                </a:moveTo>
                <a:lnTo>
                  <a:pt x="2815016" y="0"/>
                </a:lnTo>
                <a:lnTo>
                  <a:pt x="2815016" y="3059137"/>
                </a:lnTo>
                <a:lnTo>
                  <a:pt x="0" y="3059137"/>
                </a:lnTo>
                <a:lnTo>
                  <a:pt x="0" y="0"/>
                </a:lnTo>
                <a:close/>
              </a:path>
            </a:pathLst>
          </a:custGeom>
          <a:blipFill>
            <a:blip r:embed="rId4"/>
            <a:stretch>
              <a:fillRect l="-46813" t="-11263" r="-55414" b="-12952"/>
            </a:stretch>
          </a:blipFill>
        </p:spPr>
      </p:sp>
      <p:sp>
        <p:nvSpPr>
          <p:cNvPr name="TextBox 19" id="19"/>
          <p:cNvSpPr txBox="true"/>
          <p:nvPr/>
        </p:nvSpPr>
        <p:spPr>
          <a:xfrm rot="0">
            <a:off x="11350116" y="5371294"/>
            <a:ext cx="2617859" cy="2149128"/>
          </a:xfrm>
          <a:prstGeom prst="rect">
            <a:avLst/>
          </a:prstGeom>
        </p:spPr>
        <p:txBody>
          <a:bodyPr anchor="t" rtlCol="false" tIns="0" lIns="0" bIns="0" rIns="0">
            <a:spAutoFit/>
          </a:bodyPr>
          <a:lstStyle/>
          <a:p>
            <a:pPr algn="ctr">
              <a:lnSpc>
                <a:spcPts val="4260"/>
              </a:lnSpc>
            </a:pPr>
            <a:r>
              <a:rPr lang="en-US" sz="3277">
                <a:solidFill>
                  <a:srgbClr val="FFFFFF"/>
                </a:solidFill>
                <a:latin typeface="Filson Soft 1 Bold"/>
              </a:rPr>
              <a:t>Parent </a:t>
            </a:r>
          </a:p>
          <a:p>
            <a:pPr algn="ctr">
              <a:lnSpc>
                <a:spcPts val="4260"/>
              </a:lnSpc>
            </a:pPr>
            <a:r>
              <a:rPr lang="en-US" sz="3277">
                <a:solidFill>
                  <a:srgbClr val="FFFFFF"/>
                </a:solidFill>
                <a:latin typeface="Filson Soft 1 Bold"/>
              </a:rPr>
              <a:t>with a therapeutic lens</a:t>
            </a:r>
          </a:p>
        </p:txBody>
      </p:sp>
      <p:sp>
        <p:nvSpPr>
          <p:cNvPr name="Freeform 20" id="20"/>
          <p:cNvSpPr/>
          <p:nvPr/>
        </p:nvSpPr>
        <p:spPr>
          <a:xfrm flipH="false" flipV="false" rot="0">
            <a:off x="785840" y="6180919"/>
            <a:ext cx="4267200" cy="3344081"/>
          </a:xfrm>
          <a:custGeom>
            <a:avLst/>
            <a:gdLst/>
            <a:ahLst/>
            <a:cxnLst/>
            <a:rect r="r" b="b" t="t" l="l"/>
            <a:pathLst>
              <a:path h="3344081" w="4267200">
                <a:moveTo>
                  <a:pt x="0" y="0"/>
                </a:moveTo>
                <a:lnTo>
                  <a:pt x="4267200" y="0"/>
                </a:lnTo>
                <a:lnTo>
                  <a:pt x="4267200" y="3344081"/>
                </a:lnTo>
                <a:lnTo>
                  <a:pt x="0" y="3344081"/>
                </a:lnTo>
                <a:lnTo>
                  <a:pt x="0" y="0"/>
                </a:lnTo>
                <a:close/>
              </a:path>
            </a:pathLst>
          </a:custGeom>
          <a:blipFill>
            <a:blip r:embed="rId5"/>
            <a:stretch>
              <a:fillRect l="-8701" t="0" r="-8701" b="0"/>
            </a:stretch>
          </a:blipFill>
        </p:spPr>
      </p:sp>
      <p:sp>
        <p:nvSpPr>
          <p:cNvPr name="TextBox 21" id="21"/>
          <p:cNvSpPr txBox="true"/>
          <p:nvPr/>
        </p:nvSpPr>
        <p:spPr>
          <a:xfrm rot="0">
            <a:off x="5217215" y="6429670"/>
            <a:ext cx="5501585" cy="28412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Build resilience by increasing positive childhood experiences</a:t>
            </a:r>
          </a:p>
        </p:txBody>
      </p:sp>
      <p:sp>
        <p:nvSpPr>
          <p:cNvPr name="Freeform 22" id="22"/>
          <p:cNvSpPr/>
          <p:nvPr/>
        </p:nvSpPr>
        <p:spPr>
          <a:xfrm flipH="false" flipV="false" rot="0">
            <a:off x="762000" y="2084363"/>
            <a:ext cx="4267200" cy="3524959"/>
          </a:xfrm>
          <a:custGeom>
            <a:avLst/>
            <a:gdLst/>
            <a:ahLst/>
            <a:cxnLst/>
            <a:rect r="r" b="b" t="t" l="l"/>
            <a:pathLst>
              <a:path h="3524959" w="4267200">
                <a:moveTo>
                  <a:pt x="0" y="0"/>
                </a:moveTo>
                <a:lnTo>
                  <a:pt x="4267200" y="0"/>
                </a:lnTo>
                <a:lnTo>
                  <a:pt x="4267200" y="3524958"/>
                </a:lnTo>
                <a:lnTo>
                  <a:pt x="0" y="3524958"/>
                </a:lnTo>
                <a:lnTo>
                  <a:pt x="0" y="0"/>
                </a:lnTo>
                <a:close/>
              </a:path>
            </a:pathLst>
          </a:custGeom>
          <a:blipFill>
            <a:blip r:embed="rId6"/>
            <a:stretch>
              <a:fillRect l="-11993" t="0" r="-11993" b="0"/>
            </a:stretch>
          </a:blipFill>
        </p:spPr>
      </p:sp>
      <p:sp>
        <p:nvSpPr>
          <p:cNvPr name="TextBox 23" id="23"/>
          <p:cNvSpPr txBox="true"/>
          <p:nvPr/>
        </p:nvSpPr>
        <p:spPr>
          <a:xfrm rot="0">
            <a:off x="5029200" y="2246288"/>
            <a:ext cx="5689600" cy="1431579"/>
          </a:xfrm>
          <a:prstGeom prst="rect">
            <a:avLst/>
          </a:prstGeom>
        </p:spPr>
        <p:txBody>
          <a:bodyPr anchor="t" rtlCol="false" tIns="0" lIns="0" bIns="0" rIns="0">
            <a:spAutoFit/>
          </a:bodyPr>
          <a:lstStyle/>
          <a:p>
            <a:pPr algn="ctr">
              <a:lnSpc>
                <a:spcPts val="5560"/>
              </a:lnSpc>
            </a:pPr>
            <a:r>
              <a:rPr lang="en-US" sz="4277">
                <a:solidFill>
                  <a:srgbClr val="FFFFFF"/>
                </a:solidFill>
                <a:latin typeface="Filson Soft 1 Bold"/>
              </a:rPr>
              <a:t>Recognize the impact of trauma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13009" t="0" r="-89512" b="0"/>
            </a:stretch>
          </a:blipFill>
        </p:spPr>
      </p:sp>
      <p:sp>
        <p:nvSpPr>
          <p:cNvPr name="Freeform 3" id="3"/>
          <p:cNvSpPr/>
          <p:nvPr/>
        </p:nvSpPr>
        <p:spPr>
          <a:xfrm flipH="false" flipV="false" rot="5400000">
            <a:off x="2067521" y="4744879"/>
            <a:ext cx="10287000" cy="797242"/>
          </a:xfrm>
          <a:custGeom>
            <a:avLst/>
            <a:gdLst/>
            <a:ahLst/>
            <a:cxnLst/>
            <a:rect r="r" b="b" t="t" l="l"/>
            <a:pathLst>
              <a:path h="797242" w="10287000">
                <a:moveTo>
                  <a:pt x="0" y="0"/>
                </a:moveTo>
                <a:lnTo>
                  <a:pt x="10287000" y="0"/>
                </a:lnTo>
                <a:lnTo>
                  <a:pt x="10287000" y="797242"/>
                </a:lnTo>
                <a:lnTo>
                  <a:pt x="0" y="7972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01728" y="781050"/>
            <a:ext cx="8857572" cy="5318759"/>
          </a:xfrm>
          <a:prstGeom prst="rect">
            <a:avLst/>
          </a:prstGeom>
        </p:spPr>
        <p:txBody>
          <a:bodyPr anchor="t" rtlCol="false" tIns="0" lIns="0" bIns="0" rIns="0">
            <a:spAutoFit/>
          </a:bodyPr>
          <a:lstStyle/>
          <a:p>
            <a:pPr algn="l">
              <a:lnSpc>
                <a:spcPts val="6929"/>
              </a:lnSpc>
            </a:pPr>
            <a:r>
              <a:rPr lang="en-US" sz="6299">
                <a:solidFill>
                  <a:srgbClr val="3B51A3"/>
                </a:solidFill>
                <a:latin typeface="Filson Soft 2"/>
              </a:rPr>
              <a:t>All children that have been adopted or are in guardianship have experienced trauma.</a:t>
            </a:r>
          </a:p>
          <a:p>
            <a:pPr algn="l">
              <a:lnSpc>
                <a:spcPts val="6929"/>
              </a:lnSpc>
            </a:pPr>
          </a:p>
          <a:p>
            <a:pPr algn="l">
              <a:lnSpc>
                <a:spcPts val="6929"/>
              </a:lnSpc>
            </a:pPr>
          </a:p>
        </p:txBody>
      </p:sp>
      <p:sp>
        <p:nvSpPr>
          <p:cNvPr name="Freeform 5" id="5"/>
          <p:cNvSpPr/>
          <p:nvPr/>
        </p:nvSpPr>
        <p:spPr>
          <a:xfrm flipH="false" flipV="false" rot="0">
            <a:off x="248704" y="312927"/>
            <a:ext cx="1063420" cy="1854856"/>
          </a:xfrm>
          <a:custGeom>
            <a:avLst/>
            <a:gdLst/>
            <a:ahLst/>
            <a:cxnLst/>
            <a:rect r="r" b="b" t="t" l="l"/>
            <a:pathLst>
              <a:path h="1854856" w="1063420">
                <a:moveTo>
                  <a:pt x="0" y="0"/>
                </a:moveTo>
                <a:lnTo>
                  <a:pt x="1063420" y="0"/>
                </a:lnTo>
                <a:lnTo>
                  <a:pt x="1063420" y="1854855"/>
                </a:lnTo>
                <a:lnTo>
                  <a:pt x="0" y="1854855"/>
                </a:lnTo>
                <a:lnTo>
                  <a:pt x="0" y="0"/>
                </a:lnTo>
                <a:close/>
              </a:path>
            </a:pathLst>
          </a:custGeom>
          <a:blipFill>
            <a:blip r:embed="rId5"/>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TextBox 8" id="8"/>
          <p:cNvSpPr txBox="true"/>
          <p:nvPr/>
        </p:nvSpPr>
        <p:spPr>
          <a:xfrm rot="0">
            <a:off x="1509207" y="3530981"/>
            <a:ext cx="6663070" cy="10941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t>
            </a:r>
          </a:p>
        </p:txBody>
      </p:sp>
      <p:grpSp>
        <p:nvGrpSpPr>
          <p:cNvPr name="Group 9" id="9"/>
          <p:cNvGrpSpPr/>
          <p:nvPr/>
        </p:nvGrpSpPr>
        <p:grpSpPr>
          <a:xfrm rot="0">
            <a:off x="1053895" y="0"/>
            <a:ext cx="537154" cy="10284127"/>
            <a:chOff x="0" y="0"/>
            <a:chExt cx="242010" cy="4633423"/>
          </a:xfrm>
        </p:grpSpPr>
        <p:sp>
          <p:nvSpPr>
            <p:cNvPr name="Freeform 10" id="10"/>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1" id="11"/>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2" id="12"/>
          <p:cNvGrpSpPr/>
          <p:nvPr/>
        </p:nvGrpSpPr>
        <p:grpSpPr>
          <a:xfrm rot="0">
            <a:off x="526266" y="2873"/>
            <a:ext cx="537154" cy="10284127"/>
            <a:chOff x="0" y="0"/>
            <a:chExt cx="242010" cy="4633423"/>
          </a:xfrm>
        </p:grpSpPr>
        <p:sp>
          <p:nvSpPr>
            <p:cNvPr name="Freeform 13" id="1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4" id="1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5" id="15"/>
          <p:cNvGrpSpPr/>
          <p:nvPr/>
        </p:nvGrpSpPr>
        <p:grpSpPr>
          <a:xfrm rot="0">
            <a:off x="0" y="2873"/>
            <a:ext cx="537154" cy="10284127"/>
            <a:chOff x="0" y="0"/>
            <a:chExt cx="242010" cy="4633423"/>
          </a:xfrm>
        </p:grpSpPr>
        <p:sp>
          <p:nvSpPr>
            <p:cNvPr name="Freeform 16" id="1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7" id="17"/>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8" id="18"/>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2"/>
            <a:stretch>
              <a:fillRect l="0" t="0" r="0" b="0"/>
            </a:stretch>
          </a:blipFill>
        </p:spPr>
      </p:sp>
      <p:sp>
        <p:nvSpPr>
          <p:cNvPr name="Freeform 19" id="19"/>
          <p:cNvSpPr/>
          <p:nvPr/>
        </p:nvSpPr>
        <p:spPr>
          <a:xfrm flipH="false" flipV="false" rot="0">
            <a:off x="9710088" y="1858919"/>
            <a:ext cx="6534252" cy="6591932"/>
          </a:xfrm>
          <a:custGeom>
            <a:avLst/>
            <a:gdLst/>
            <a:ahLst/>
            <a:cxnLst/>
            <a:rect r="r" b="b" t="t" l="l"/>
            <a:pathLst>
              <a:path h="6591932" w="6534252">
                <a:moveTo>
                  <a:pt x="0" y="0"/>
                </a:moveTo>
                <a:lnTo>
                  <a:pt x="6534252" y="0"/>
                </a:lnTo>
                <a:lnTo>
                  <a:pt x="6534252" y="6591932"/>
                </a:lnTo>
                <a:lnTo>
                  <a:pt x="0" y="65919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4741" y="585787"/>
            <a:ext cx="4539188" cy="781051"/>
          </a:xfrm>
          <a:prstGeom prst="rect">
            <a:avLst/>
          </a:prstGeom>
        </p:spPr>
        <p:txBody>
          <a:bodyPr anchor="t" rtlCol="false" tIns="0" lIns="0" bIns="0" rIns="0">
            <a:spAutoFit/>
          </a:bodyPr>
          <a:lstStyle/>
          <a:p>
            <a:pPr algn="ctr">
              <a:lnSpc>
                <a:spcPts val="6299"/>
              </a:lnSpc>
            </a:pPr>
            <a:r>
              <a:rPr lang="en-US" sz="4499">
                <a:solidFill>
                  <a:srgbClr val="000000"/>
                </a:solidFill>
                <a:latin typeface="Filson Soft 1"/>
              </a:rPr>
              <a:t>References</a:t>
            </a:r>
          </a:p>
        </p:txBody>
      </p:sp>
      <p:sp>
        <p:nvSpPr>
          <p:cNvPr name="TextBox 3" id="3"/>
          <p:cNvSpPr txBox="true"/>
          <p:nvPr/>
        </p:nvSpPr>
        <p:spPr>
          <a:xfrm rot="0">
            <a:off x="1028700" y="2033155"/>
            <a:ext cx="16230600" cy="6683375"/>
          </a:xfrm>
          <a:prstGeom prst="rect">
            <a:avLst/>
          </a:prstGeom>
        </p:spPr>
        <p:txBody>
          <a:bodyPr anchor="t" rtlCol="false" tIns="0" lIns="0" bIns="0" rIns="0">
            <a:spAutoFit/>
          </a:bodyPr>
          <a:lstStyle/>
          <a:p>
            <a:pPr algn="just">
              <a:lnSpc>
                <a:spcPts val="2800"/>
              </a:lnSpc>
            </a:pPr>
            <a:r>
              <a:rPr lang="en-US" sz="2000">
                <a:solidFill>
                  <a:srgbClr val="000000"/>
                </a:solidFill>
                <a:latin typeface="Montserrat"/>
              </a:rPr>
              <a:t>American Psychiatric Association. (2013). Diagnostic and statistical manual of mental disorders (5th ed.). </a:t>
            </a:r>
          </a:p>
          <a:p>
            <a:pPr algn="just">
              <a:lnSpc>
                <a:spcPts val="2800"/>
              </a:lnSpc>
            </a:pPr>
          </a:p>
          <a:p>
            <a:pPr algn="just">
              <a:lnSpc>
                <a:spcPts val="2800"/>
              </a:lnSpc>
            </a:pPr>
            <a:r>
              <a:rPr lang="en-US" sz="2000">
                <a:solidFill>
                  <a:srgbClr val="000000"/>
                </a:solidFill>
                <a:latin typeface="Montserrat"/>
              </a:rPr>
              <a:t>Bethell, C., Jones, J., Gombojav, N., Linkenbach, J., &amp; Sege, R. (2019). Positive Childhood Experiences and Adult Mental and Relational Health in a Statewide Sample Associations Across Adverse Childhood Experiences Levels. JAMA Pediatrics, Published online September 9, 2019. Corrected on September 30, 2019.</a:t>
            </a:r>
          </a:p>
          <a:p>
            <a:pPr algn="just">
              <a:lnSpc>
                <a:spcPts val="2800"/>
              </a:lnSpc>
            </a:pPr>
          </a:p>
          <a:p>
            <a:pPr algn="just">
              <a:lnSpc>
                <a:spcPts val="2800"/>
              </a:lnSpc>
            </a:pPr>
            <a:r>
              <a:rPr lang="en-US" sz="2000">
                <a:solidFill>
                  <a:srgbClr val="000000"/>
                </a:solidFill>
                <a:latin typeface="Montserrat"/>
              </a:rPr>
              <a:t>Leve, L. D., Oro, V., Natsu, M. N., Harold, G. T., Neiderhise, J. M., Ganiban, J. M., . . . DeGarmo, D. S. (2024). The pernicious role of stress on intergenerational continuity of psychopathology. Development and Psychopathology, 1-14 </a:t>
            </a:r>
          </a:p>
          <a:p>
            <a:pPr algn="just">
              <a:lnSpc>
                <a:spcPts val="2800"/>
              </a:lnSpc>
            </a:pPr>
            <a:r>
              <a:rPr lang="en-US" sz="2000">
                <a:solidFill>
                  <a:srgbClr val="000000"/>
                </a:solidFill>
                <a:latin typeface="Montserrat"/>
              </a:rPr>
              <a:t>doi:10.1017/S0954579424000191.</a:t>
            </a:r>
          </a:p>
          <a:p>
            <a:pPr algn="just">
              <a:lnSpc>
                <a:spcPts val="2800"/>
              </a:lnSpc>
            </a:pPr>
          </a:p>
          <a:p>
            <a:pPr algn="just">
              <a:lnSpc>
                <a:spcPts val="2800"/>
              </a:lnSpc>
            </a:pPr>
            <a:r>
              <a:rPr lang="en-US" sz="2000">
                <a:solidFill>
                  <a:srgbClr val="000000"/>
                </a:solidFill>
                <a:latin typeface="Montserrat"/>
              </a:rPr>
              <a:t>Roszia, S., &amp; Maxon, A. (2019). Seven Core Issues in Adoption and Permanency Davis. Seven Core Issues in Adoption and Permanency. Jessica Kingsley Publishers. Kindle Edition. London: Jessica Kingsley.</a:t>
            </a:r>
          </a:p>
          <a:p>
            <a:pPr algn="just">
              <a:lnSpc>
                <a:spcPts val="2800"/>
              </a:lnSpc>
            </a:pPr>
          </a:p>
          <a:p>
            <a:pPr algn="just">
              <a:lnSpc>
                <a:spcPts val="2800"/>
              </a:lnSpc>
            </a:pPr>
            <a:r>
              <a:rPr lang="en-US" sz="2000">
                <a:solidFill>
                  <a:srgbClr val="000000"/>
                </a:solidFill>
                <a:latin typeface="Montserrat"/>
              </a:rPr>
              <a:t>The National Child Traumatic Stress Network. (2018, May 25). Complex Trauma. Retrieved from The National Child Traumatic Stress Network: https://www.nctsn.org/what-is-child-trauma/trauma-types/complex-trauma</a:t>
            </a:r>
          </a:p>
          <a:p>
            <a:pPr algn="just">
              <a:lnSpc>
                <a:spcPts val="2800"/>
              </a:lnSpc>
            </a:pPr>
          </a:p>
          <a:p>
            <a:pPr algn="just">
              <a:lnSpc>
                <a:spcPts val="2800"/>
              </a:lnSpc>
            </a:pPr>
            <a:r>
              <a:rPr lang="en-US" sz="2000">
                <a:solidFill>
                  <a:srgbClr val="000000"/>
                </a:solidFill>
                <a:latin typeface="Montserrat"/>
              </a:rPr>
              <a:t>The National Quality Improvement Center for Adoption and Guardianship. (2018). The Continuing Journey of Children and Families An Informational Guide for those Parenting by Adoption or Guardianship. The Children's Bureau.</a:t>
            </a:r>
          </a:p>
          <a:p>
            <a:pPr algn="just">
              <a:lnSpc>
                <a:spcPts val="2800"/>
              </a:lnSpc>
            </a:pPr>
          </a:p>
        </p:txBody>
      </p:sp>
      <p:sp>
        <p:nvSpPr>
          <p:cNvPr name="Freeform 4" id="4"/>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7330" y="5760783"/>
            <a:ext cx="5229475" cy="3822958"/>
            <a:chOff x="0" y="0"/>
            <a:chExt cx="642209" cy="469481"/>
          </a:xfrm>
        </p:grpSpPr>
        <p:sp>
          <p:nvSpPr>
            <p:cNvPr name="Freeform 3" id="3"/>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4" id="4"/>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574620" y="1028700"/>
            <a:ext cx="3844267" cy="4796110"/>
            <a:chOff x="0" y="0"/>
            <a:chExt cx="9445912" cy="11784727"/>
          </a:xfrm>
        </p:grpSpPr>
        <p:sp>
          <p:nvSpPr>
            <p:cNvPr name="Freeform 6" id="6"/>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2"/>
              <a:stretch>
                <a:fillRect l="-81487" t="0" r="-5769" b="0"/>
              </a:stretch>
            </a:blipFill>
          </p:spPr>
        </p:sp>
      </p:grpSp>
      <p:sp>
        <p:nvSpPr>
          <p:cNvPr name="Freeform 7" id="7"/>
          <p:cNvSpPr/>
          <p:nvPr/>
        </p:nvSpPr>
        <p:spPr>
          <a:xfrm flipH="false" flipV="false" rot="0">
            <a:off x="17259300" y="18387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8" id="8"/>
          <p:cNvSpPr txBox="true"/>
          <p:nvPr/>
        </p:nvSpPr>
        <p:spPr>
          <a:xfrm rot="0">
            <a:off x="595928" y="6155246"/>
            <a:ext cx="3822958" cy="3969222"/>
          </a:xfrm>
          <a:prstGeom prst="rect">
            <a:avLst/>
          </a:prstGeom>
        </p:spPr>
        <p:txBody>
          <a:bodyPr anchor="t" rtlCol="false" tIns="0" lIns="0" bIns="0" rIns="0">
            <a:spAutoFit/>
          </a:bodyPr>
          <a:lstStyle/>
          <a:p>
            <a:pPr algn="ctr">
              <a:lnSpc>
                <a:spcPts val="3960"/>
              </a:lnSpc>
            </a:pPr>
            <a:r>
              <a:rPr lang="en-US" sz="3600" spc="-72">
                <a:solidFill>
                  <a:srgbClr val="F5F1ED"/>
                </a:solidFill>
                <a:latin typeface="Filson Soft 1 Bold"/>
              </a:rPr>
              <a:t>Intrauterine insults like malnutrition, maternal stress, drug, alcohol, or nicotine exposure</a:t>
            </a:r>
          </a:p>
          <a:p>
            <a:pPr algn="l">
              <a:lnSpc>
                <a:spcPts val="3821"/>
              </a:lnSpc>
            </a:pPr>
          </a:p>
        </p:txBody>
      </p:sp>
      <p:grpSp>
        <p:nvGrpSpPr>
          <p:cNvPr name="Group 9" id="9"/>
          <p:cNvGrpSpPr/>
          <p:nvPr/>
        </p:nvGrpSpPr>
        <p:grpSpPr>
          <a:xfrm rot="-5400000">
            <a:off x="4411729" y="5760783"/>
            <a:ext cx="5229475" cy="3822958"/>
            <a:chOff x="0" y="0"/>
            <a:chExt cx="642209" cy="469481"/>
          </a:xfrm>
        </p:grpSpPr>
        <p:sp>
          <p:nvSpPr>
            <p:cNvPr name="Freeform 10" id="10"/>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11" id="11"/>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2" id="12"/>
          <p:cNvGrpSpPr/>
          <p:nvPr/>
        </p:nvGrpSpPr>
        <p:grpSpPr>
          <a:xfrm rot="0">
            <a:off x="5093679" y="1028700"/>
            <a:ext cx="3844267" cy="4796110"/>
            <a:chOff x="0" y="0"/>
            <a:chExt cx="9445912" cy="11784727"/>
          </a:xfrm>
        </p:grpSpPr>
        <p:sp>
          <p:nvSpPr>
            <p:cNvPr name="Freeform 13" id="13"/>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4"/>
              <a:stretch>
                <a:fillRect l="-59292" t="0" r="-28316" b="0"/>
              </a:stretch>
            </a:blipFill>
          </p:spPr>
        </p:sp>
      </p:grpSp>
      <p:sp>
        <p:nvSpPr>
          <p:cNvPr name="TextBox 14" id="14"/>
          <p:cNvSpPr txBox="true"/>
          <p:nvPr/>
        </p:nvSpPr>
        <p:spPr>
          <a:xfrm rot="0">
            <a:off x="5083683" y="6155246"/>
            <a:ext cx="3822958" cy="2483322"/>
          </a:xfrm>
          <a:prstGeom prst="rect">
            <a:avLst/>
          </a:prstGeom>
        </p:spPr>
        <p:txBody>
          <a:bodyPr anchor="t" rtlCol="false" tIns="0" lIns="0" bIns="0" rIns="0">
            <a:spAutoFit/>
          </a:bodyPr>
          <a:lstStyle/>
          <a:p>
            <a:pPr algn="ctr">
              <a:lnSpc>
                <a:spcPts val="3960"/>
              </a:lnSpc>
            </a:pPr>
            <a:r>
              <a:rPr lang="en-US" sz="3600" spc="-72">
                <a:solidFill>
                  <a:srgbClr val="F5F1ED"/>
                </a:solidFill>
                <a:latin typeface="Filson Soft 1 Bold"/>
              </a:rPr>
              <a:t>Birth trauma or perinatal trauma like a NICU stay</a:t>
            </a:r>
          </a:p>
          <a:p>
            <a:pPr algn="ctr">
              <a:lnSpc>
                <a:spcPts val="3821"/>
              </a:lnSpc>
            </a:pPr>
          </a:p>
        </p:txBody>
      </p:sp>
      <p:grpSp>
        <p:nvGrpSpPr>
          <p:cNvPr name="Group 15" id="15"/>
          <p:cNvGrpSpPr/>
          <p:nvPr/>
        </p:nvGrpSpPr>
        <p:grpSpPr>
          <a:xfrm rot="-5400000">
            <a:off x="8868179" y="5760783"/>
            <a:ext cx="5229475" cy="3822958"/>
            <a:chOff x="0" y="0"/>
            <a:chExt cx="642209" cy="469481"/>
          </a:xfrm>
        </p:grpSpPr>
        <p:sp>
          <p:nvSpPr>
            <p:cNvPr name="Freeform 16" id="16"/>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40B2B5"/>
            </a:solidFill>
          </p:spPr>
        </p:sp>
        <p:sp>
          <p:nvSpPr>
            <p:cNvPr name="TextBox 17" id="17"/>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18" id="18"/>
          <p:cNvGrpSpPr/>
          <p:nvPr/>
        </p:nvGrpSpPr>
        <p:grpSpPr>
          <a:xfrm rot="0">
            <a:off x="9550129" y="1028700"/>
            <a:ext cx="3844267" cy="4796110"/>
            <a:chOff x="0" y="0"/>
            <a:chExt cx="9445912" cy="11784727"/>
          </a:xfrm>
        </p:grpSpPr>
        <p:sp>
          <p:nvSpPr>
            <p:cNvPr name="Freeform 19" id="19"/>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5"/>
              <a:stretch>
                <a:fillRect l="-43804" t="0" r="-43804" b="0"/>
              </a:stretch>
            </a:blipFill>
          </p:spPr>
        </p:sp>
      </p:grpSp>
      <p:sp>
        <p:nvSpPr>
          <p:cNvPr name="TextBox 20" id="20"/>
          <p:cNvSpPr txBox="true"/>
          <p:nvPr/>
        </p:nvSpPr>
        <p:spPr>
          <a:xfrm rot="0">
            <a:off x="9633271" y="6136196"/>
            <a:ext cx="3761125" cy="4613584"/>
          </a:xfrm>
          <a:prstGeom prst="rect">
            <a:avLst/>
          </a:prstGeom>
        </p:spPr>
        <p:txBody>
          <a:bodyPr anchor="t" rtlCol="false" tIns="0" lIns="0" bIns="0" rIns="0">
            <a:spAutoFit/>
          </a:bodyPr>
          <a:lstStyle/>
          <a:p>
            <a:pPr algn="ctr">
              <a:lnSpc>
                <a:spcPts val="3601"/>
              </a:lnSpc>
            </a:pPr>
            <a:r>
              <a:rPr lang="en-US" sz="3274" spc="-65">
                <a:solidFill>
                  <a:srgbClr val="F5F1ED"/>
                </a:solidFill>
                <a:latin typeface="Filson Soft 1 Bold"/>
              </a:rPr>
              <a:t>Relational trauma and attachment injuries like inconsistent caregiving, separation from parent, parental incarceration, or death</a:t>
            </a:r>
          </a:p>
          <a:p>
            <a:pPr algn="ctr">
              <a:lnSpc>
                <a:spcPts val="3601"/>
              </a:lnSpc>
            </a:pPr>
          </a:p>
        </p:txBody>
      </p:sp>
      <p:grpSp>
        <p:nvGrpSpPr>
          <p:cNvPr name="Group 21" id="21"/>
          <p:cNvGrpSpPr/>
          <p:nvPr/>
        </p:nvGrpSpPr>
        <p:grpSpPr>
          <a:xfrm rot="-5400000">
            <a:off x="13257954" y="5760783"/>
            <a:ext cx="5229475" cy="3822958"/>
            <a:chOff x="0" y="0"/>
            <a:chExt cx="642209" cy="469481"/>
          </a:xfrm>
        </p:grpSpPr>
        <p:sp>
          <p:nvSpPr>
            <p:cNvPr name="Freeform 22" id="22"/>
            <p:cNvSpPr/>
            <p:nvPr/>
          </p:nvSpPr>
          <p:spPr>
            <a:xfrm flipH="false" flipV="false" rot="0">
              <a:off x="0" y="0"/>
              <a:ext cx="642209" cy="469481"/>
            </a:xfrm>
            <a:custGeom>
              <a:avLst/>
              <a:gdLst/>
              <a:ahLst/>
              <a:cxnLst/>
              <a:rect r="r" b="b" t="t" l="l"/>
              <a:pathLst>
                <a:path h="469481" w="642209">
                  <a:moveTo>
                    <a:pt x="0" y="0"/>
                  </a:moveTo>
                  <a:lnTo>
                    <a:pt x="642209" y="0"/>
                  </a:lnTo>
                  <a:lnTo>
                    <a:pt x="642209" y="469481"/>
                  </a:lnTo>
                  <a:lnTo>
                    <a:pt x="0" y="469481"/>
                  </a:lnTo>
                  <a:close/>
                </a:path>
              </a:pathLst>
            </a:custGeom>
            <a:solidFill>
              <a:srgbClr val="3B51A3"/>
            </a:solidFill>
          </p:spPr>
        </p:sp>
        <p:sp>
          <p:nvSpPr>
            <p:cNvPr name="TextBox 23" id="23"/>
            <p:cNvSpPr txBox="true"/>
            <p:nvPr/>
          </p:nvSpPr>
          <p:spPr>
            <a:xfrm>
              <a:off x="0" y="19050"/>
              <a:ext cx="642209" cy="450431"/>
            </a:xfrm>
            <a:prstGeom prst="rect">
              <a:avLst/>
            </a:prstGeom>
          </p:spPr>
          <p:txBody>
            <a:bodyPr anchor="ctr" rtlCol="false" tIns="53434" lIns="53434" bIns="53434" rIns="53434"/>
            <a:lstStyle/>
            <a:p>
              <a:pPr algn="ctr">
                <a:lnSpc>
                  <a:spcPts val="2419"/>
                </a:lnSpc>
              </a:pPr>
            </a:p>
          </p:txBody>
        </p:sp>
      </p:grpSp>
      <p:grpSp>
        <p:nvGrpSpPr>
          <p:cNvPr name="Group 24" id="24"/>
          <p:cNvGrpSpPr/>
          <p:nvPr/>
        </p:nvGrpSpPr>
        <p:grpSpPr>
          <a:xfrm rot="0">
            <a:off x="13939904" y="1028700"/>
            <a:ext cx="3844267" cy="4796110"/>
            <a:chOff x="0" y="0"/>
            <a:chExt cx="9445912" cy="11784727"/>
          </a:xfrm>
        </p:grpSpPr>
        <p:sp>
          <p:nvSpPr>
            <p:cNvPr name="Freeform 25" id="25"/>
            <p:cNvSpPr/>
            <p:nvPr/>
          </p:nvSpPr>
          <p:spPr>
            <a:xfrm flipH="false" flipV="false" rot="0">
              <a:off x="0" y="0"/>
              <a:ext cx="9445913" cy="11784727"/>
            </a:xfrm>
            <a:custGeom>
              <a:avLst/>
              <a:gdLst/>
              <a:ahLst/>
              <a:cxnLst/>
              <a:rect r="r" b="b" t="t" l="l"/>
              <a:pathLst>
                <a:path h="11784727" w="9445913">
                  <a:moveTo>
                    <a:pt x="4722956" y="0"/>
                  </a:moveTo>
                  <a:cubicBezTo>
                    <a:pt x="7331190" y="0"/>
                    <a:pt x="9445913" y="2637422"/>
                    <a:pt x="9445913" y="5892364"/>
                  </a:cubicBezTo>
                  <a:cubicBezTo>
                    <a:pt x="9445913" y="9147305"/>
                    <a:pt x="7331189" y="11784727"/>
                    <a:pt x="4722956" y="11784727"/>
                  </a:cubicBezTo>
                  <a:cubicBezTo>
                    <a:pt x="2114723" y="11784727"/>
                    <a:pt x="0" y="9147305"/>
                    <a:pt x="0" y="5892364"/>
                  </a:cubicBezTo>
                  <a:cubicBezTo>
                    <a:pt x="0" y="2637422"/>
                    <a:pt x="2114723" y="0"/>
                    <a:pt x="4722956" y="0"/>
                  </a:cubicBezTo>
                  <a:close/>
                </a:path>
              </a:pathLst>
            </a:custGeom>
            <a:blipFill>
              <a:blip r:embed="rId6"/>
              <a:stretch>
                <a:fillRect l="-14223" t="0" r="-53803" b="0"/>
              </a:stretch>
            </a:blipFill>
          </p:spPr>
        </p:sp>
      </p:grpSp>
      <p:sp>
        <p:nvSpPr>
          <p:cNvPr name="TextBox 26" id="26"/>
          <p:cNvSpPr txBox="true"/>
          <p:nvPr/>
        </p:nvSpPr>
        <p:spPr>
          <a:xfrm rot="0">
            <a:off x="14089721" y="6145721"/>
            <a:ext cx="3694450" cy="4320849"/>
          </a:xfrm>
          <a:prstGeom prst="rect">
            <a:avLst/>
          </a:prstGeom>
        </p:spPr>
        <p:txBody>
          <a:bodyPr anchor="t" rtlCol="false" tIns="0" lIns="0" bIns="0" rIns="0">
            <a:spAutoFit/>
          </a:bodyPr>
          <a:lstStyle/>
          <a:p>
            <a:pPr algn="ctr">
              <a:lnSpc>
                <a:spcPts val="3821"/>
              </a:lnSpc>
            </a:pPr>
            <a:r>
              <a:rPr lang="en-US" sz="3474" spc="-69">
                <a:solidFill>
                  <a:srgbClr val="F5F1ED"/>
                </a:solidFill>
                <a:latin typeface="Filson Soft 1 Bold"/>
              </a:rPr>
              <a:t>Physical or sexual abuse, household chaos, exposure to domestic or community violence, natural disasters, etc.</a:t>
            </a:r>
          </a:p>
          <a:p>
            <a:pPr algn="ctr">
              <a:lnSpc>
                <a:spcPts val="3821"/>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23925"/>
            <a:ext cx="14925595" cy="4289425"/>
          </a:xfrm>
          <a:prstGeom prst="rect">
            <a:avLst/>
          </a:prstGeom>
        </p:spPr>
        <p:txBody>
          <a:bodyPr anchor="t" rtlCol="false" tIns="0" lIns="0" bIns="0" rIns="0">
            <a:spAutoFit/>
          </a:bodyPr>
          <a:lstStyle/>
          <a:p>
            <a:pPr algn="l">
              <a:lnSpc>
                <a:spcPts val="8449"/>
              </a:lnSpc>
            </a:pPr>
            <a:r>
              <a:rPr lang="en-US" sz="6499">
                <a:solidFill>
                  <a:srgbClr val="3B51A3"/>
                </a:solidFill>
                <a:latin typeface="Filson Soft 1 Bold"/>
              </a:rPr>
              <a:t>“Trauma occurs when an event elicits a real or perceived threat of danger, injury or death.” </a:t>
            </a:r>
          </a:p>
          <a:p>
            <a:pPr algn="l">
              <a:lnSpc>
                <a:spcPts val="8449"/>
              </a:lnSpc>
            </a:pPr>
          </a:p>
        </p:txBody>
      </p:sp>
      <p:sp>
        <p:nvSpPr>
          <p:cNvPr name="TextBox 8" id="8"/>
          <p:cNvSpPr txBox="true"/>
          <p:nvPr/>
        </p:nvSpPr>
        <p:spPr>
          <a:xfrm rot="0">
            <a:off x="1028700" y="9636448"/>
            <a:ext cx="320754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(American Psychiatric Association, 2013, p.271)</a:t>
            </a:r>
          </a:p>
        </p:txBody>
      </p:sp>
      <p:sp>
        <p:nvSpPr>
          <p:cNvPr name="TextBox 9" id="9"/>
          <p:cNvSpPr txBox="true"/>
          <p:nvPr/>
        </p:nvSpPr>
        <p:spPr>
          <a:xfrm rot="0">
            <a:off x="13657092" y="3266807"/>
            <a:ext cx="1790065" cy="691517"/>
          </a:xfrm>
          <a:prstGeom prst="rect">
            <a:avLst/>
          </a:prstGeom>
        </p:spPr>
        <p:txBody>
          <a:bodyPr anchor="t" rtlCol="false" tIns="0" lIns="0" bIns="0" rIns="0">
            <a:spAutoFit/>
          </a:bodyPr>
          <a:lstStyle/>
          <a:p>
            <a:pPr algn="ctr">
              <a:lnSpc>
                <a:spcPts val="5459"/>
              </a:lnSpc>
            </a:pPr>
            <a:r>
              <a:rPr lang="en-US" sz="3899">
                <a:solidFill>
                  <a:srgbClr val="3B51A3"/>
                </a:solidFill>
                <a:latin typeface="Filson Soft 2"/>
              </a:rPr>
              <a:t>-DSM 5</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5"/>
            <a:stretch>
              <a:fillRect l="0" t="0" r="0" b="0"/>
            </a:stretch>
          </a:blipFill>
        </p:spPr>
      </p:sp>
      <p:sp>
        <p:nvSpPr>
          <p:cNvPr name="TextBox 7" id="7"/>
          <p:cNvSpPr txBox="true"/>
          <p:nvPr/>
        </p:nvSpPr>
        <p:spPr>
          <a:xfrm rot="0">
            <a:off x="1028700" y="923925"/>
            <a:ext cx="14925595" cy="6423025"/>
          </a:xfrm>
          <a:prstGeom prst="rect">
            <a:avLst/>
          </a:prstGeom>
        </p:spPr>
        <p:txBody>
          <a:bodyPr anchor="t" rtlCol="false" tIns="0" lIns="0" bIns="0" rIns="0">
            <a:spAutoFit/>
          </a:bodyPr>
          <a:lstStyle/>
          <a:p>
            <a:pPr algn="l">
              <a:lnSpc>
                <a:spcPts val="8449"/>
              </a:lnSpc>
            </a:pPr>
            <a:r>
              <a:rPr lang="en-US" sz="6499">
                <a:solidFill>
                  <a:srgbClr val="3B51A3"/>
                </a:solidFill>
                <a:latin typeface="Filson Soft 1 Bold"/>
              </a:rPr>
              <a:t>“Complex trauma describes...children’s exposure to multiple traumatic events...(that) are severe and pervasive, such as abuse or profound neglect. ” </a:t>
            </a:r>
          </a:p>
          <a:p>
            <a:pPr algn="l">
              <a:lnSpc>
                <a:spcPts val="8449"/>
              </a:lnSpc>
            </a:pPr>
          </a:p>
        </p:txBody>
      </p:sp>
      <p:sp>
        <p:nvSpPr>
          <p:cNvPr name="TextBox 8" id="8"/>
          <p:cNvSpPr txBox="true"/>
          <p:nvPr/>
        </p:nvSpPr>
        <p:spPr>
          <a:xfrm rot="0">
            <a:off x="806371" y="9636448"/>
            <a:ext cx="365220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(The National Child Traumatic Stress Network, 2018)</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45402" y="0"/>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5400000">
            <a:off x="8935731" y="2642373"/>
            <a:ext cx="8100861" cy="4870643"/>
          </a:xfrm>
          <a:custGeom>
            <a:avLst/>
            <a:gdLst/>
            <a:ahLst/>
            <a:cxnLst/>
            <a:rect r="r" b="b" t="t" l="l"/>
            <a:pathLst>
              <a:path h="4870643" w="8100861">
                <a:moveTo>
                  <a:pt x="0" y="0"/>
                </a:moveTo>
                <a:lnTo>
                  <a:pt x="8100861" y="0"/>
                </a:lnTo>
                <a:lnTo>
                  <a:pt x="8100861" y="4870643"/>
                </a:lnTo>
                <a:lnTo>
                  <a:pt x="0" y="487064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04925" y="1027264"/>
            <a:ext cx="5630099" cy="8100861"/>
          </a:xfrm>
          <a:custGeom>
            <a:avLst/>
            <a:gdLst/>
            <a:ahLst/>
            <a:cxnLst/>
            <a:rect r="r" b="b" t="t" l="l"/>
            <a:pathLst>
              <a:path h="8100861" w="5630099">
                <a:moveTo>
                  <a:pt x="0" y="0"/>
                </a:moveTo>
                <a:lnTo>
                  <a:pt x="5630099" y="0"/>
                </a:lnTo>
                <a:lnTo>
                  <a:pt x="5630099" y="8100861"/>
                </a:lnTo>
                <a:lnTo>
                  <a:pt x="0" y="81008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7208248" y="2873"/>
            <a:ext cx="537154" cy="10284127"/>
            <a:chOff x="0" y="0"/>
            <a:chExt cx="242010" cy="4633423"/>
          </a:xfrm>
        </p:grpSpPr>
        <p:sp>
          <p:nvSpPr>
            <p:cNvPr name="Freeform 8" id="8"/>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9" id="9"/>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16681982" y="2873"/>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3" id="13"/>
          <p:cNvSpPr/>
          <p:nvPr/>
        </p:nvSpPr>
        <p:spPr>
          <a:xfrm flipH="false" flipV="false" rot="0">
            <a:off x="16950559"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0624753" cy="10232968"/>
          </a:xfrm>
          <a:custGeom>
            <a:avLst/>
            <a:gdLst/>
            <a:ahLst/>
            <a:cxnLst/>
            <a:rect r="r" b="b" t="t" l="l"/>
            <a:pathLst>
              <a:path h="10232968" w="20624753">
                <a:moveTo>
                  <a:pt x="0" y="0"/>
                </a:moveTo>
                <a:lnTo>
                  <a:pt x="20624753" y="0"/>
                </a:lnTo>
                <a:lnTo>
                  <a:pt x="20624753" y="10232968"/>
                </a:lnTo>
                <a:lnTo>
                  <a:pt x="0" y="10232968"/>
                </a:lnTo>
                <a:lnTo>
                  <a:pt x="0" y="0"/>
                </a:lnTo>
                <a:close/>
              </a:path>
            </a:pathLst>
          </a:custGeom>
          <a:blipFill>
            <a:blip r:embed="rId2"/>
            <a:stretch>
              <a:fillRect l="0" t="-17771" r="0" b="-17771"/>
            </a:stretch>
          </a:blipFill>
        </p:spPr>
      </p:sp>
      <p:sp>
        <p:nvSpPr>
          <p:cNvPr name="TextBox 3" id="3"/>
          <p:cNvSpPr txBox="true"/>
          <p:nvPr/>
        </p:nvSpPr>
        <p:spPr>
          <a:xfrm rot="0">
            <a:off x="1960724" y="5497563"/>
            <a:ext cx="6231603" cy="4036697"/>
          </a:xfrm>
          <a:prstGeom prst="rect">
            <a:avLst/>
          </a:prstGeom>
        </p:spPr>
        <p:txBody>
          <a:bodyPr anchor="t" rtlCol="false" tIns="0" lIns="0" bIns="0" rIns="0">
            <a:spAutoFit/>
          </a:bodyPr>
          <a:lstStyle/>
          <a:p>
            <a:pPr algn="ctr">
              <a:lnSpc>
                <a:spcPts val="7979"/>
              </a:lnSpc>
            </a:pPr>
            <a:r>
              <a:rPr lang="en-US" sz="5699">
                <a:solidFill>
                  <a:srgbClr val="FFFFFF"/>
                </a:solidFill>
                <a:latin typeface="Filson Soft 1"/>
              </a:rPr>
              <a:t>Complex trauma impacts every developmental domain.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679422" cy="10287000"/>
          </a:xfrm>
          <a:custGeom>
            <a:avLst/>
            <a:gdLst/>
            <a:ahLst/>
            <a:cxnLst/>
            <a:rect r="r" b="b" t="t" l="l"/>
            <a:pathLst>
              <a:path h="10287000" w="4679422">
                <a:moveTo>
                  <a:pt x="0" y="0"/>
                </a:moveTo>
                <a:lnTo>
                  <a:pt x="4679422" y="0"/>
                </a:lnTo>
                <a:lnTo>
                  <a:pt x="4679422" y="10287000"/>
                </a:lnTo>
                <a:lnTo>
                  <a:pt x="0" y="10287000"/>
                </a:lnTo>
                <a:lnTo>
                  <a:pt x="0" y="0"/>
                </a:lnTo>
                <a:close/>
              </a:path>
            </a:pathLst>
          </a:custGeom>
          <a:blipFill>
            <a:blip r:embed="rId3"/>
            <a:stretch>
              <a:fillRect l="-53597" t="0" r="-53597" b="0"/>
            </a:stretch>
          </a:blipFill>
        </p:spPr>
      </p:sp>
      <p:sp>
        <p:nvSpPr>
          <p:cNvPr name="Freeform 3" id="3"/>
          <p:cNvSpPr/>
          <p:nvPr/>
        </p:nvSpPr>
        <p:spPr>
          <a:xfrm flipH="false" flipV="false" rot="0">
            <a:off x="283758" y="251853"/>
            <a:ext cx="783042" cy="1365810"/>
          </a:xfrm>
          <a:custGeom>
            <a:avLst/>
            <a:gdLst/>
            <a:ahLst/>
            <a:cxnLst/>
            <a:rect r="r" b="b" t="t" l="l"/>
            <a:pathLst>
              <a:path h="1365810" w="783042">
                <a:moveTo>
                  <a:pt x="0" y="0"/>
                </a:moveTo>
                <a:lnTo>
                  <a:pt x="783042" y="0"/>
                </a:lnTo>
                <a:lnTo>
                  <a:pt x="783042" y="1365809"/>
                </a:lnTo>
                <a:lnTo>
                  <a:pt x="0" y="1365809"/>
                </a:lnTo>
                <a:lnTo>
                  <a:pt x="0" y="0"/>
                </a:lnTo>
                <a:close/>
              </a:path>
            </a:pathLst>
          </a:custGeom>
          <a:blipFill>
            <a:blip r:embed="rId4"/>
            <a:stretch>
              <a:fillRect l="0" t="0" r="0" b="0"/>
            </a:stretch>
          </a:blipFill>
        </p:spPr>
      </p:sp>
      <p:grpSp>
        <p:nvGrpSpPr>
          <p:cNvPr name="Group 4" id="4"/>
          <p:cNvGrpSpPr/>
          <p:nvPr/>
        </p:nvGrpSpPr>
        <p:grpSpPr>
          <a:xfrm rot="0">
            <a:off x="5041101" y="0"/>
            <a:ext cx="185602" cy="10284127"/>
            <a:chOff x="0" y="0"/>
            <a:chExt cx="83621" cy="4633423"/>
          </a:xfrm>
        </p:grpSpPr>
        <p:sp>
          <p:nvSpPr>
            <p:cNvPr name="Freeform 5" id="5"/>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40B2B5"/>
            </a:solidFill>
          </p:spPr>
        </p:sp>
        <p:sp>
          <p:nvSpPr>
            <p:cNvPr name="TextBox 6" id="6"/>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7" id="7"/>
          <p:cNvGrpSpPr/>
          <p:nvPr/>
        </p:nvGrpSpPr>
        <p:grpSpPr>
          <a:xfrm rot="0">
            <a:off x="4855499" y="0"/>
            <a:ext cx="185602" cy="10284127"/>
            <a:chOff x="0" y="0"/>
            <a:chExt cx="83621" cy="4633423"/>
          </a:xfrm>
        </p:grpSpPr>
        <p:sp>
          <p:nvSpPr>
            <p:cNvPr name="Freeform 8" id="8"/>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3B51A3"/>
            </a:solidFill>
          </p:spPr>
        </p:sp>
        <p:sp>
          <p:nvSpPr>
            <p:cNvPr name="TextBox 9" id="9"/>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0" id="10"/>
          <p:cNvGrpSpPr/>
          <p:nvPr/>
        </p:nvGrpSpPr>
        <p:grpSpPr>
          <a:xfrm rot="0">
            <a:off x="4679422" y="2873"/>
            <a:ext cx="185602" cy="10284127"/>
            <a:chOff x="0" y="0"/>
            <a:chExt cx="83621" cy="4633423"/>
          </a:xfrm>
        </p:grpSpPr>
        <p:sp>
          <p:nvSpPr>
            <p:cNvPr name="Freeform 11" id="11"/>
            <p:cNvSpPr/>
            <p:nvPr/>
          </p:nvSpPr>
          <p:spPr>
            <a:xfrm flipH="false" flipV="false" rot="0">
              <a:off x="0" y="0"/>
              <a:ext cx="83621" cy="4633423"/>
            </a:xfrm>
            <a:custGeom>
              <a:avLst/>
              <a:gdLst/>
              <a:ahLst/>
              <a:cxnLst/>
              <a:rect r="r" b="b" t="t" l="l"/>
              <a:pathLst>
                <a:path h="4633423" w="83621">
                  <a:moveTo>
                    <a:pt x="0" y="0"/>
                  </a:moveTo>
                  <a:lnTo>
                    <a:pt x="83621" y="0"/>
                  </a:lnTo>
                  <a:lnTo>
                    <a:pt x="83621" y="4633423"/>
                  </a:lnTo>
                  <a:lnTo>
                    <a:pt x="0" y="4633423"/>
                  </a:lnTo>
                  <a:close/>
                </a:path>
              </a:pathLst>
            </a:custGeom>
            <a:solidFill>
              <a:srgbClr val="8688B2"/>
            </a:solidFill>
          </p:spPr>
        </p:sp>
        <p:sp>
          <p:nvSpPr>
            <p:cNvPr name="TextBox 12" id="12"/>
            <p:cNvSpPr txBox="true"/>
            <p:nvPr/>
          </p:nvSpPr>
          <p:spPr>
            <a:xfrm>
              <a:off x="0" y="-19050"/>
              <a:ext cx="83621"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TextBox 13" id="13"/>
          <p:cNvSpPr txBox="true"/>
          <p:nvPr/>
        </p:nvSpPr>
        <p:spPr>
          <a:xfrm rot="0">
            <a:off x="5909095" y="354011"/>
            <a:ext cx="11560217" cy="1314452"/>
          </a:xfrm>
          <a:prstGeom prst="rect">
            <a:avLst/>
          </a:prstGeom>
        </p:spPr>
        <p:txBody>
          <a:bodyPr anchor="t" rtlCol="false" tIns="0" lIns="0" bIns="0" rIns="0">
            <a:spAutoFit/>
          </a:bodyPr>
          <a:lstStyle/>
          <a:p>
            <a:pPr algn="ctr">
              <a:lnSpc>
                <a:spcPts val="10499"/>
              </a:lnSpc>
            </a:pPr>
            <a:r>
              <a:rPr lang="en-US" sz="7499">
                <a:solidFill>
                  <a:srgbClr val="3B51A3"/>
                </a:solidFill>
                <a:latin typeface="Filson Soft 1"/>
              </a:rPr>
              <a:t>Brain</a:t>
            </a:r>
          </a:p>
        </p:txBody>
      </p:sp>
      <p:sp>
        <p:nvSpPr>
          <p:cNvPr name="TextBox 14" id="14"/>
          <p:cNvSpPr txBox="true"/>
          <p:nvPr/>
        </p:nvSpPr>
        <p:spPr>
          <a:xfrm rot="0">
            <a:off x="5699083" y="2580005"/>
            <a:ext cx="11560217" cy="8207852"/>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Challenges in learning</a:t>
            </a:r>
          </a:p>
          <a:p>
            <a:pPr algn="l" marL="863591" indent="-431796" lvl="1">
              <a:lnSpc>
                <a:spcPts val="5599"/>
              </a:lnSpc>
              <a:buFont typeface="Arial"/>
              <a:buChar char="•"/>
            </a:pPr>
            <a:r>
              <a:rPr lang="en-US" sz="3999">
                <a:solidFill>
                  <a:srgbClr val="3B51A3"/>
                </a:solidFill>
                <a:latin typeface="Filson Soft 2"/>
              </a:rPr>
              <a:t>Impaired memory</a:t>
            </a:r>
          </a:p>
          <a:p>
            <a:pPr algn="l" marL="863591" indent="-431796" lvl="1">
              <a:lnSpc>
                <a:spcPts val="5599"/>
              </a:lnSpc>
              <a:buFont typeface="Arial"/>
              <a:buChar char="•"/>
            </a:pPr>
            <a:r>
              <a:rPr lang="en-US" sz="3999">
                <a:solidFill>
                  <a:srgbClr val="3B51A3"/>
                </a:solidFill>
                <a:latin typeface="Filson Soft 2"/>
              </a:rPr>
              <a:t>Lack of ability to regulate certain stress responses</a:t>
            </a:r>
          </a:p>
          <a:p>
            <a:pPr algn="l" marL="863591" indent="-431796" lvl="1">
              <a:lnSpc>
                <a:spcPts val="5599"/>
              </a:lnSpc>
              <a:buFont typeface="Arial"/>
              <a:buChar char="•"/>
            </a:pPr>
            <a:r>
              <a:rPr lang="en-US" sz="3999">
                <a:solidFill>
                  <a:srgbClr val="3B51A3"/>
                </a:solidFill>
                <a:latin typeface="Filson Soft 2"/>
              </a:rPr>
              <a:t>Cognitive challenges </a:t>
            </a:r>
          </a:p>
          <a:p>
            <a:pPr algn="l" marL="863591" indent="-431796" lvl="1">
              <a:lnSpc>
                <a:spcPts val="5599"/>
              </a:lnSpc>
              <a:buFont typeface="Arial"/>
              <a:buChar char="•"/>
            </a:pPr>
            <a:r>
              <a:rPr lang="en-US" sz="3999">
                <a:solidFill>
                  <a:srgbClr val="3B51A3"/>
                </a:solidFill>
                <a:latin typeface="Filson Soft 2"/>
              </a:rPr>
              <a:t>Low distress tolerance</a:t>
            </a:r>
          </a:p>
          <a:p>
            <a:pPr algn="l" marL="863591" indent="-431796" lvl="1">
              <a:lnSpc>
                <a:spcPts val="5599"/>
              </a:lnSpc>
              <a:buFont typeface="Arial"/>
              <a:buChar char="•"/>
            </a:pPr>
            <a:r>
              <a:rPr lang="en-US" sz="3999">
                <a:solidFill>
                  <a:srgbClr val="3B51A3"/>
                </a:solidFill>
                <a:latin typeface="Filson Soft 2"/>
              </a:rPr>
              <a:t>Poor executive functioning</a:t>
            </a:r>
          </a:p>
          <a:p>
            <a:pPr algn="l" marL="863591" indent="-431796" lvl="1">
              <a:lnSpc>
                <a:spcPts val="5599"/>
              </a:lnSpc>
              <a:buFont typeface="Arial"/>
              <a:buChar char="•"/>
            </a:pPr>
            <a:r>
              <a:rPr lang="en-US" sz="3999">
                <a:solidFill>
                  <a:srgbClr val="3B51A3"/>
                </a:solidFill>
                <a:latin typeface="Filson Soft 2"/>
              </a:rPr>
              <a:t>Impaired language development</a:t>
            </a:r>
          </a:p>
          <a:p>
            <a:pPr algn="ctr">
              <a:lnSpc>
                <a:spcPts val="3359"/>
              </a:lnSpc>
            </a:pPr>
          </a:p>
          <a:p>
            <a:pPr algn="ctr">
              <a:lnSpc>
                <a:spcPts val="3359"/>
              </a:lnSpc>
            </a:pPr>
          </a:p>
          <a:p>
            <a:pPr algn="ctr">
              <a:lnSpc>
                <a:spcPts val="3359"/>
              </a:lnSpc>
            </a:pPr>
          </a:p>
          <a:p>
            <a:pPr algn="ctr">
              <a:lnSpc>
                <a:spcPts val="3359"/>
              </a:lnSpc>
            </a:pPr>
          </a:p>
          <a:p>
            <a:pPr algn="ctr">
              <a:lnSpc>
                <a:spcPts val="3359"/>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DAGClioo7Hw</dc:identifier>
  <dcterms:modified xsi:type="dcterms:W3CDTF">2011-08-01T06:04:30Z</dcterms:modified>
  <cp:revision>1</cp:revision>
  <dc:title>AGPT Session 2</dc:title>
</cp:coreProperties>
</file>