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43"/>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Lst>
  <p:sldSz cx="18288000" cy="10287000"/>
  <p:notesSz cx="6858000" cy="9144000"/>
  <p:embeddedFontLst>
    <p:embeddedFont>
      <p:font typeface="Filson Soft 1" charset="1" panose="00000A00000000000000"/>
      <p:regular r:id="rId40"/>
    </p:embeddedFont>
    <p:embeddedFont>
      <p:font typeface="Filson Soft 2" charset="1" panose="00000600000000000000"/>
      <p:regular r:id="rId41"/>
    </p:embeddedFont>
    <p:embeddedFont>
      <p:font typeface="Filson Soft 3" charset="1" panose="00000500000000000000"/>
      <p:regular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fonts/font40.fntdata" Type="http://schemas.openxmlformats.org/officeDocument/2006/relationships/font"/><Relationship Id="rId41" Target="fonts/font41.fntdata" Type="http://schemas.openxmlformats.org/officeDocument/2006/relationships/font"/><Relationship Id="rId42" Target="fonts/font42.fntdata" Type="http://schemas.openxmlformats.org/officeDocument/2006/relationships/font"/><Relationship Id="rId43" Target="notesMasters/notesMaster1.xml" Type="http://schemas.openxmlformats.org/officeDocument/2006/relationships/notesMaster"/><Relationship Id="rId44" Target="theme/theme2.xml" Type="http://schemas.openxmlformats.org/officeDocument/2006/relationships/theme"/><Relationship Id="rId45" Target="notesSlides/notesSlide1.xml" Type="http://schemas.openxmlformats.org/officeDocument/2006/relationships/notesSlide"/><Relationship Id="rId46" Target="notesSlides/notesSlide2.xml" Type="http://schemas.openxmlformats.org/officeDocument/2006/relationships/notesSlide"/><Relationship Id="rId47" Target="notesSlides/notesSlide3.xml" Type="http://schemas.openxmlformats.org/officeDocument/2006/relationships/notesSlide"/><Relationship Id="rId48" Target="notesSlides/notesSlide4.xml" Type="http://schemas.openxmlformats.org/officeDocument/2006/relationships/notesSlide"/><Relationship Id="rId49" Target="notesSlides/notesSlide5.xml" Type="http://schemas.openxmlformats.org/officeDocument/2006/relationships/notesSlide"/><Relationship Id="rId5" Target="tableStyles.xml" Type="http://schemas.openxmlformats.org/officeDocument/2006/relationships/tableStyles"/><Relationship Id="rId50" Target="notesSlides/notesSlide6.xml" Type="http://schemas.openxmlformats.org/officeDocument/2006/relationships/notesSlide"/><Relationship Id="rId51" Target="notesSlides/notesSlide7.xml" Type="http://schemas.openxmlformats.org/officeDocument/2006/relationships/notesSlide"/><Relationship Id="rId52" Target="notesSlides/notesSlide8.xml" Type="http://schemas.openxmlformats.org/officeDocument/2006/relationships/notesSlide"/><Relationship Id="rId53" Target="notesSlides/notesSlide9.xml" Type="http://schemas.openxmlformats.org/officeDocument/2006/relationships/notesSlide"/><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8.xml" Type="http://schemas.openxmlformats.org/officeDocument/2006/relationships/slide"/></Relationships>
</file>

<file path=ppt/notesSlides/notesSlide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As they grow, children and families will process the meaning of adoption through various developmental lenses, revisiting and reprocessing the implications of adoption personally and on the broader society. In each developmental phase, adoptees and their families will likely gain new understandings, grieve newly contextualized losses, and have further questions regarding their history, identity, or family of origin. Often these shifting perceptions of adoption are accompanied by social, emotional, and behavioral challenges, and families may need professionals well-versed in adoption competency to provide services and support. Prospective adopters should also be aware that common family issues such as divorce, death, relocation, or the addition of other children to the family may be particularly disruptive due to a child's previous history of trauma and loss.   Families must make a deep commitment, not only to a one-time change in their family after placement, but to understanding the impacts of adoption throughout their lives and even intergenerationally.</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Research tells us that Support for adoptees and adoptive families is often needed at various times throughout the life span. </a:t>
            </a:r>
          </a:p>
          <a:p>
            <a:r>
              <a:rPr lang="en-US"/>
              <a:t/>
            </a:r>
          </a:p>
          <a:p>
            <a:r>
              <a:rPr lang="en-US"/>
              <a:t>One of those times is transition into permanency....</a:t>
            </a:r>
          </a:p>
          <a:p>
            <a:r>
              <a:rPr lang="en-US"/>
              <a:t/>
            </a:r>
          </a:p>
          <a:p>
            <a:r>
              <a:rPr lang="en-US"/>
              <a:t>We will start with self reflection.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So many of us enter in to foster care and adoption without a good grasp on the challenges and the complexities adding a child into your family.</a:t>
            </a:r>
          </a:p>
          <a:p>
            <a:r>
              <a:rPr lang="en-US"/>
              <a:t>And what can happen when expectations aren’t in alignment with reality,  is we end up feeling disappointed or frustrated, angry, unfulfilled.</a:t>
            </a:r>
          </a:p>
          <a:p>
            <a:r>
              <a:rPr lang="en-US"/>
              <a:t>And while there's no singular adoption experience, the research makes it very clear that families do best when they have healthy and appropriate expectations of adoption.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Barth, R. P. (2017). The Value of Adoption and Disruption: Rates, Risks, and Responses. In M. Berry, Adoption and Disruption (pp. 23-42). Hawthorne: Taylor and Francis.</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Adoptive parents aren't superheroes </a:t>
            </a:r>
          </a:p>
          <a:p>
            <a:r>
              <a:rPr lang="en-US"/>
              <a:t>and while altruistic motives for adoption aren’t wrong in any way. There are some common pitfalls that prospective parents can find themselves in when the desire to ”do good” is their driving force.</a:t>
            </a:r>
          </a:p>
          <a:p>
            <a:r>
              <a:rPr lang="en-US"/>
              <a:t/>
            </a:r>
          </a:p>
          <a:p>
            <a:r>
              <a:rPr lang="en-US"/>
              <a:t>Altruistic parents may find themselves struggling with the need to fix or save children. </a:t>
            </a:r>
          </a:p>
          <a:p>
            <a:r>
              <a:rPr lang="en-US"/>
              <a:t/>
            </a:r>
          </a:p>
          <a:p>
            <a:r>
              <a:rPr lang="en-US"/>
              <a:t>Families who fall into the the savior category often find themselves frustrated and burned out </a:t>
            </a:r>
          </a:p>
          <a:p>
            <a:r>
              <a:rPr lang="en-US"/>
              <a:t>have trouble </a:t>
            </a:r>
          </a:p>
          <a:p>
            <a:r>
              <a:rPr lang="en-US"/>
              <a:t>coping with ambivalence</a:t>
            </a:r>
          </a:p>
          <a:p>
            <a:r>
              <a:rPr lang="en-US"/>
              <a:t>(research quote)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7.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Another motivation is to love on kids, but </a:t>
            </a:r>
          </a:p>
          <a:p>
            <a:r>
              <a:rPr lang="en-US"/>
              <a:t>Children who join your family may not want to be “loved on”</a:t>
            </a:r>
          </a:p>
          <a:p>
            <a:r>
              <a:rPr lang="en-US"/>
              <a:t/>
            </a:r>
          </a:p>
          <a:p>
            <a:r>
              <a:rPr lang="en-US"/>
              <a:t>endured loss</a:t>
            </a:r>
          </a:p>
          <a:p>
            <a:r>
              <a:rPr lang="en-US"/>
              <a:t>have a history of broken relationships</a:t>
            </a:r>
          </a:p>
          <a:p>
            <a:r>
              <a:rPr lang="en-US"/>
              <a:t>have endured abuse and neglect</a:t>
            </a:r>
          </a:p>
          <a:p>
            <a:r>
              <a:rPr lang="en-US"/>
              <a:t>will not always be grateful or appreciative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8.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Many families turn to adoption means build or grow their family, </a:t>
            </a:r>
          </a:p>
          <a:p>
            <a:r>
              <a:rPr lang="en-US"/>
              <a:t/>
            </a:r>
          </a:p>
          <a:p>
            <a:r>
              <a:rPr lang="en-US"/>
              <a:t>And Infertility is one of the primary motivators for adoption. </a:t>
            </a:r>
          </a:p>
          <a:p>
            <a:r>
              <a:rPr lang="en-US"/>
              <a:t/>
            </a:r>
          </a:p>
          <a:p>
            <a:r>
              <a:rPr lang="en-US"/>
              <a:t>For couples who find that they are not able to conceive the adoption process begins with grieving the dream of becoming biological parents. </a:t>
            </a:r>
          </a:p>
          <a:p>
            <a:r>
              <a:rPr lang="en-US"/>
              <a:t/>
            </a:r>
          </a:p>
          <a:p>
            <a:r>
              <a:rPr lang="en-US"/>
              <a:t>Prospective adoptive parents need to be aware of the losses associated with their infertility, separate their desire to procreate from their desire to be parents, assess their ability to love a child who is not genetically related to them and recognize adoptive families as an acceptable form of family </a:t>
            </a:r>
          </a:p>
          <a:p>
            <a:r>
              <a:rPr lang="en-US"/>
              <a:t/>
            </a:r>
          </a:p>
          <a:p>
            <a:r>
              <a:rPr lang="en-US"/>
              <a:t>the unpredictability of the adoption process can be really challenging to those still in the grieving process...</a:t>
            </a:r>
          </a:p>
          <a:p>
            <a:r>
              <a:rPr lang="en-US"/>
              <a:t/>
            </a:r>
          </a:p>
          <a:p>
            <a:r>
              <a:rPr lang="en-US"/>
              <a:t/>
            </a:r>
          </a:p>
          <a:p>
            <a:r>
              <a:rPr lang="en-US"/>
              <a:t>Families must come to terms with the question, "Do we want to become pregnant, or do we want to become parents?"</a:t>
            </a:r>
          </a:p>
          <a:p>
            <a:r>
              <a:rPr lang="en-US"/>
              <a:t/>
            </a:r>
          </a:p>
          <a:p>
            <a:r>
              <a:rPr lang="en-US"/>
              <a:t>Parenting through adoption will not heal infertility, your family must reflect and assess where you are in the processes of understanding grieving and processing the losses that accompany infertility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9.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Most families who (reach a major crisis point) dissolve,  do so 10 years after initial placement.</a:t>
            </a:r>
          </a:p>
          <a:p>
            <a:r>
              <a:rPr lang="en-US"/>
              <a:t>There is no time limit on support (discussion or reflective questions here)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29.png" Type="http://schemas.openxmlformats.org/officeDocument/2006/relationships/image"/><Relationship Id="rId4" Target="../media/image11.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2.png" Type="http://schemas.openxmlformats.org/officeDocument/2006/relationships/image"/><Relationship Id="rId4" Target="../media/image3.svg" Type="http://schemas.openxmlformats.org/officeDocument/2006/relationships/image"/><Relationship Id="rId5" Target="../media/image19.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0.png" Type="http://schemas.openxmlformats.org/officeDocument/2006/relationships/image"/><Relationship Id="rId3" Target="../media/image31.svg" Type="http://schemas.openxmlformats.org/officeDocument/2006/relationships/image"/><Relationship Id="rId4" Target="../media/image19.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jpeg" Type="http://schemas.openxmlformats.org/officeDocument/2006/relationships/image"/><Relationship Id="rId3" Target="../media/image33.jpeg" Type="http://schemas.openxmlformats.org/officeDocument/2006/relationships/image"/><Relationship Id="rId4" Target="../media/image34.jpeg" Type="http://schemas.openxmlformats.org/officeDocument/2006/relationships/image"/><Relationship Id="rId5" Target="../media/image7.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 Id="rId3" Target="../media/image35.jpe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19.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38.jpe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media/image39.jpe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jpeg" Type="http://schemas.openxmlformats.org/officeDocument/2006/relationships/image"/><Relationship Id="rId3" Target="../media/image7.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jpeg" Type="http://schemas.openxmlformats.org/officeDocument/2006/relationships/image"/><Relationship Id="rId3" Target="../media/image7.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1.jpe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2.jpeg" Type="http://schemas.openxmlformats.org/officeDocument/2006/relationships/image"/><Relationship Id="rId3" Target="https://www.youtube.com/watch?v=M__o4MAcvfc" TargetMode="External" Type="http://schemas.openxmlformats.org/officeDocument/2006/relationships/video"/></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3.jpe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2.jpeg" Type="http://schemas.openxmlformats.org/officeDocument/2006/relationships/image"/><Relationship Id="rId3" Target="https://www.youtube.com/watch?v=FIUgsmNhEmk" TargetMode="External" Type="http://schemas.openxmlformats.org/officeDocument/2006/relationships/video"/></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4.jpe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19.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5.jpeg" Type="http://schemas.openxmlformats.org/officeDocument/2006/relationships/image"/><Relationship Id="rId3" Target="../media/image7.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6.jpeg" Type="http://schemas.openxmlformats.org/officeDocument/2006/relationships/image"/><Relationship Id="rId3" Target="../media/image7.png" Type="http://schemas.openxmlformats.org/officeDocument/2006/relationships/image"/><Relationship Id="rId4" Target="../media/image21.png" Type="http://schemas.openxmlformats.org/officeDocument/2006/relationships/image"/><Relationship Id="rId5" Target="../media/image22.sv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9.xml" Type="http://schemas.openxmlformats.org/officeDocument/2006/relationships/notesSlide"/><Relationship Id="rId3" Target="../media/image47.jpeg" Type="http://schemas.openxmlformats.org/officeDocument/2006/relationships/image"/><Relationship Id="rId4" Target="../media/image48.jpeg" Type="http://schemas.openxmlformats.org/officeDocument/2006/relationships/image"/><Relationship Id="rId5" Target="../media/image49.jpeg" Type="http://schemas.openxmlformats.org/officeDocument/2006/relationships/image"/><Relationship Id="rId6" Target="../media/image11.pn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7.jpeg" Type="http://schemas.openxmlformats.org/officeDocument/2006/relationships/image"/><Relationship Id="rId3" Target="../media/image48.jpeg" Type="http://schemas.openxmlformats.org/officeDocument/2006/relationships/image"/><Relationship Id="rId4" Target="../media/image49.jpeg" Type="http://schemas.openxmlformats.org/officeDocument/2006/relationships/image"/><Relationship Id="rId5" Target="../media/image11.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 Id="rId3" Target="../media/image9.jpeg" Type="http://schemas.openxmlformats.org/officeDocument/2006/relationships/image"/><Relationship Id="rId4" Target="../media/image10.jpeg" Type="http://schemas.openxmlformats.org/officeDocument/2006/relationships/image"/><Relationship Id="rId5" Target="../media/image11.png" Type="http://schemas.openxmlformats.org/officeDocument/2006/relationships/image"/><Relationship Id="rId6" Target="../media/image12.pn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7.jpeg" Type="http://schemas.openxmlformats.org/officeDocument/2006/relationships/image"/><Relationship Id="rId3" Target="../media/image48.jpeg" Type="http://schemas.openxmlformats.org/officeDocument/2006/relationships/image"/><Relationship Id="rId4" Target="../media/image49.jpeg" Type="http://schemas.openxmlformats.org/officeDocument/2006/relationships/image"/><Relationship Id="rId5" Target="../media/image11.pn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4.jpeg" Type="http://schemas.openxmlformats.org/officeDocument/2006/relationships/image"/><Relationship Id="rId3" Target="../media/image19.png" Type="http://schemas.openxmlformats.org/officeDocument/2006/relationships/image"/><Relationship Id="rId4" Target="../media/image50.png" Type="http://schemas.openxmlformats.org/officeDocument/2006/relationships/image"/><Relationship Id="rId5" Target="../media/image51.sv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19.pn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19.pn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jpeg" Type="http://schemas.openxmlformats.org/officeDocument/2006/relationships/image"/><Relationship Id="rId3" Target="../media/image14.jpeg" Type="http://schemas.openxmlformats.org/officeDocument/2006/relationships/image"/><Relationship Id="rId4" Target="../media/image15.jpeg" Type="http://schemas.openxmlformats.org/officeDocument/2006/relationships/image"/><Relationship Id="rId5" Target="../media/image11.png" Type="http://schemas.openxmlformats.org/officeDocument/2006/relationships/image"/><Relationship Id="rId6" Target="../media/image12.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jpeg" Type="http://schemas.openxmlformats.org/officeDocument/2006/relationships/image"/><Relationship Id="rId3" Target="../media/image17.png" Type="http://schemas.openxmlformats.org/officeDocument/2006/relationships/image"/><Relationship Id="rId4" Target="../media/image18.jpeg" Type="http://schemas.openxmlformats.org/officeDocument/2006/relationships/image"/><Relationship Id="rId5" Target="../media/image11.png" Type="http://schemas.openxmlformats.org/officeDocument/2006/relationships/image"/><Relationship Id="rId6" Target="../media/image12.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19.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20.jpeg" Type="http://schemas.openxmlformats.org/officeDocument/2006/relationships/image"/><Relationship Id="rId4" Target="../media/image7.png" Type="http://schemas.openxmlformats.org/officeDocument/2006/relationships/image"/><Relationship Id="rId5" Target="../media/image21.png" Type="http://schemas.openxmlformats.org/officeDocument/2006/relationships/image"/><Relationship Id="rId6" Target="../media/image22.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23.jpeg" Type="http://schemas.openxmlformats.org/officeDocument/2006/relationships/image"/><Relationship Id="rId4" Target="../media/image19.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24.jpeg" Type="http://schemas.openxmlformats.org/officeDocument/2006/relationships/image"/><Relationship Id="rId4" Target="../media/image11.png" Type="http://schemas.openxmlformats.org/officeDocument/2006/relationships/image"/><Relationship Id="rId5" Target="../media/image25.png" Type="http://schemas.openxmlformats.org/officeDocument/2006/relationships/image"/><Relationship Id="rId6" Target="../media/image26.svg" Type="http://schemas.openxmlformats.org/officeDocument/2006/relationships/image"/><Relationship Id="rId7" Target="../media/image27.png" Type="http://schemas.openxmlformats.org/officeDocument/2006/relationships/image"/><Relationship Id="rId8" Target="../media/image28.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0414000" y="0"/>
            <a:ext cx="7874000" cy="10287000"/>
          </a:xfrm>
          <a:custGeom>
            <a:avLst/>
            <a:gdLst/>
            <a:ahLst/>
            <a:cxnLst/>
            <a:rect r="r" b="b" t="t" l="l"/>
            <a:pathLst>
              <a:path h="10287000" w="7874000">
                <a:moveTo>
                  <a:pt x="0" y="0"/>
                </a:moveTo>
                <a:lnTo>
                  <a:pt x="7874000" y="0"/>
                </a:lnTo>
                <a:lnTo>
                  <a:pt x="7874000" y="10287000"/>
                </a:lnTo>
                <a:lnTo>
                  <a:pt x="0" y="10287000"/>
                </a:lnTo>
                <a:lnTo>
                  <a:pt x="0" y="0"/>
                </a:lnTo>
                <a:close/>
              </a:path>
            </a:pathLst>
          </a:custGeom>
          <a:blipFill>
            <a:blip r:embed="rId2"/>
            <a:stretch>
              <a:fillRect l="-48045" t="0" r="-48045" b="0"/>
            </a:stretch>
          </a:blipFill>
        </p:spPr>
      </p:sp>
      <p:grpSp>
        <p:nvGrpSpPr>
          <p:cNvPr name="Group 3" id="3"/>
          <p:cNvGrpSpPr/>
          <p:nvPr/>
        </p:nvGrpSpPr>
        <p:grpSpPr>
          <a:xfrm rot="0">
            <a:off x="0" y="7698968"/>
            <a:ext cx="18288000" cy="2585159"/>
            <a:chOff x="0" y="0"/>
            <a:chExt cx="8239497" cy="1164721"/>
          </a:xfrm>
        </p:grpSpPr>
        <p:sp>
          <p:nvSpPr>
            <p:cNvPr name="Freeform 4" id="4"/>
            <p:cNvSpPr/>
            <p:nvPr/>
          </p:nvSpPr>
          <p:spPr>
            <a:xfrm flipH="false" flipV="false" rot="0">
              <a:off x="0" y="0"/>
              <a:ext cx="8239496" cy="1164720"/>
            </a:xfrm>
            <a:custGeom>
              <a:avLst/>
              <a:gdLst/>
              <a:ahLst/>
              <a:cxnLst/>
              <a:rect r="r" b="b" t="t" l="l"/>
              <a:pathLst>
                <a:path h="1164720" w="8239496">
                  <a:moveTo>
                    <a:pt x="0" y="0"/>
                  </a:moveTo>
                  <a:lnTo>
                    <a:pt x="8239496" y="0"/>
                  </a:lnTo>
                  <a:lnTo>
                    <a:pt x="8239496" y="1164720"/>
                  </a:lnTo>
                  <a:lnTo>
                    <a:pt x="0" y="1164720"/>
                  </a:lnTo>
                  <a:close/>
                </a:path>
              </a:pathLst>
            </a:custGeom>
            <a:solidFill>
              <a:srgbClr val="3B51A3"/>
            </a:solidFill>
          </p:spPr>
        </p:sp>
        <p:sp>
          <p:nvSpPr>
            <p:cNvPr name="TextBox 5" id="5"/>
            <p:cNvSpPr txBox="true"/>
            <p:nvPr/>
          </p:nvSpPr>
          <p:spPr>
            <a:xfrm>
              <a:off x="0" y="-19050"/>
              <a:ext cx="8239497" cy="1183771"/>
            </a:xfrm>
            <a:prstGeom prst="rect">
              <a:avLst/>
            </a:prstGeom>
          </p:spPr>
          <p:txBody>
            <a:bodyPr anchor="ctr" rtlCol="false" tIns="29696" lIns="29696" bIns="29696" rIns="29696"/>
            <a:lstStyle/>
            <a:p>
              <a:pPr algn="ctr">
                <a:lnSpc>
                  <a:spcPts val="1554"/>
                </a:lnSpc>
              </a:pPr>
            </a:p>
            <a:p>
              <a:pPr algn="ctr">
                <a:lnSpc>
                  <a:spcPts val="1554"/>
                </a:lnSpc>
              </a:pPr>
            </a:p>
          </p:txBody>
        </p:sp>
      </p:grpSp>
      <p:sp>
        <p:nvSpPr>
          <p:cNvPr name="Freeform 6" id="6"/>
          <p:cNvSpPr/>
          <p:nvPr/>
        </p:nvSpPr>
        <p:spPr>
          <a:xfrm flipH="true" flipV="false" rot="-2700000">
            <a:off x="-2467326" y="7819980"/>
            <a:ext cx="5447095" cy="3629127"/>
          </a:xfrm>
          <a:custGeom>
            <a:avLst/>
            <a:gdLst/>
            <a:ahLst/>
            <a:cxnLst/>
            <a:rect r="r" b="b" t="t" l="l"/>
            <a:pathLst>
              <a:path h="3629127" w="5447095">
                <a:moveTo>
                  <a:pt x="5447095" y="0"/>
                </a:moveTo>
                <a:lnTo>
                  <a:pt x="0" y="0"/>
                </a:lnTo>
                <a:lnTo>
                  <a:pt x="0" y="3629127"/>
                </a:lnTo>
                <a:lnTo>
                  <a:pt x="5447095" y="3629127"/>
                </a:lnTo>
                <a:lnTo>
                  <a:pt x="5447095"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true" flipV="false" rot="0">
            <a:off x="-6303146" y="-24919024"/>
            <a:ext cx="25603007" cy="25688865"/>
          </a:xfrm>
          <a:custGeom>
            <a:avLst/>
            <a:gdLst/>
            <a:ahLst/>
            <a:cxnLst/>
            <a:rect r="r" b="b" t="t" l="l"/>
            <a:pathLst>
              <a:path h="25688865" w="25603007">
                <a:moveTo>
                  <a:pt x="25603007" y="0"/>
                </a:moveTo>
                <a:lnTo>
                  <a:pt x="0" y="0"/>
                </a:lnTo>
                <a:lnTo>
                  <a:pt x="0" y="25688865"/>
                </a:lnTo>
                <a:lnTo>
                  <a:pt x="25603007" y="25688865"/>
                </a:lnTo>
                <a:lnTo>
                  <a:pt x="25603007"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13520750" y="8180983"/>
            <a:ext cx="4380600" cy="1453560"/>
          </a:xfrm>
          <a:custGeom>
            <a:avLst/>
            <a:gdLst/>
            <a:ahLst/>
            <a:cxnLst/>
            <a:rect r="r" b="b" t="t" l="l"/>
            <a:pathLst>
              <a:path h="1453560" w="4380600">
                <a:moveTo>
                  <a:pt x="0" y="0"/>
                </a:moveTo>
                <a:lnTo>
                  <a:pt x="4380600" y="0"/>
                </a:lnTo>
                <a:lnTo>
                  <a:pt x="4380600" y="1453560"/>
                </a:lnTo>
                <a:lnTo>
                  <a:pt x="0" y="1453560"/>
                </a:lnTo>
                <a:lnTo>
                  <a:pt x="0" y="0"/>
                </a:lnTo>
                <a:close/>
              </a:path>
            </a:pathLst>
          </a:custGeom>
          <a:blipFill>
            <a:blip r:embed="rId7"/>
            <a:stretch>
              <a:fillRect l="0" t="0" r="0" b="0"/>
            </a:stretch>
          </a:blipFill>
        </p:spPr>
      </p:sp>
      <p:sp>
        <p:nvSpPr>
          <p:cNvPr name="TextBox 9" id="9"/>
          <p:cNvSpPr txBox="true"/>
          <p:nvPr/>
        </p:nvSpPr>
        <p:spPr>
          <a:xfrm rot="0">
            <a:off x="791592" y="2644995"/>
            <a:ext cx="8839200" cy="3350270"/>
          </a:xfrm>
          <a:prstGeom prst="rect">
            <a:avLst/>
          </a:prstGeom>
        </p:spPr>
        <p:txBody>
          <a:bodyPr anchor="t" rtlCol="false" tIns="0" lIns="0" bIns="0" rIns="0">
            <a:spAutoFit/>
          </a:bodyPr>
          <a:lstStyle/>
          <a:p>
            <a:pPr algn="l">
              <a:lnSpc>
                <a:spcPts val="12650"/>
              </a:lnSpc>
            </a:pPr>
            <a:r>
              <a:rPr lang="en-US" sz="12650" spc="366">
                <a:solidFill>
                  <a:srgbClr val="3B51A3"/>
                </a:solidFill>
                <a:latin typeface="Filson Soft 1"/>
              </a:rPr>
              <a:t>AGPT SESSION 1</a:t>
            </a:r>
          </a:p>
        </p:txBody>
      </p:sp>
      <p:sp>
        <p:nvSpPr>
          <p:cNvPr name="TextBox 10" id="10"/>
          <p:cNvSpPr txBox="true"/>
          <p:nvPr/>
        </p:nvSpPr>
        <p:spPr>
          <a:xfrm rot="0">
            <a:off x="3149600" y="8813632"/>
            <a:ext cx="5994400" cy="384406"/>
          </a:xfrm>
          <a:prstGeom prst="rect">
            <a:avLst/>
          </a:prstGeom>
        </p:spPr>
        <p:txBody>
          <a:bodyPr anchor="t" rtlCol="false" tIns="0" lIns="0" bIns="0" rIns="0">
            <a:spAutoFit/>
          </a:bodyPr>
          <a:lstStyle/>
          <a:p>
            <a:pPr algn="l">
              <a:lnSpc>
                <a:spcPts val="2759"/>
              </a:lnSpc>
            </a:pPr>
            <a:r>
              <a:rPr lang="en-US" sz="2759" spc="80">
                <a:solidFill>
                  <a:srgbClr val="FFFFFF"/>
                </a:solidFill>
                <a:latin typeface="Filson Soft 2"/>
              </a:rPr>
              <a:t>Trainer Name and Credentials</a:t>
            </a:r>
          </a:p>
        </p:txBody>
      </p:sp>
      <p:grpSp>
        <p:nvGrpSpPr>
          <p:cNvPr name="Group 11" id="11"/>
          <p:cNvGrpSpPr/>
          <p:nvPr/>
        </p:nvGrpSpPr>
        <p:grpSpPr>
          <a:xfrm rot="0">
            <a:off x="0" y="-2292839"/>
            <a:ext cx="18288000" cy="2585159"/>
            <a:chOff x="0" y="0"/>
            <a:chExt cx="8239497" cy="1164721"/>
          </a:xfrm>
        </p:grpSpPr>
        <p:sp>
          <p:nvSpPr>
            <p:cNvPr name="Freeform 12" id="12"/>
            <p:cNvSpPr/>
            <p:nvPr/>
          </p:nvSpPr>
          <p:spPr>
            <a:xfrm flipH="false" flipV="false" rot="0">
              <a:off x="0" y="0"/>
              <a:ext cx="8239496" cy="1164720"/>
            </a:xfrm>
            <a:custGeom>
              <a:avLst/>
              <a:gdLst/>
              <a:ahLst/>
              <a:cxnLst/>
              <a:rect r="r" b="b" t="t" l="l"/>
              <a:pathLst>
                <a:path h="1164720" w="8239496">
                  <a:moveTo>
                    <a:pt x="0" y="0"/>
                  </a:moveTo>
                  <a:lnTo>
                    <a:pt x="8239496" y="0"/>
                  </a:lnTo>
                  <a:lnTo>
                    <a:pt x="8239496" y="1164720"/>
                  </a:lnTo>
                  <a:lnTo>
                    <a:pt x="0" y="1164720"/>
                  </a:lnTo>
                  <a:close/>
                </a:path>
              </a:pathLst>
            </a:custGeom>
            <a:solidFill>
              <a:srgbClr val="3B51A3"/>
            </a:solidFill>
          </p:spPr>
        </p:sp>
        <p:sp>
          <p:nvSpPr>
            <p:cNvPr name="TextBox 13" id="13"/>
            <p:cNvSpPr txBox="true"/>
            <p:nvPr/>
          </p:nvSpPr>
          <p:spPr>
            <a:xfrm>
              <a:off x="0" y="-19050"/>
              <a:ext cx="8239497" cy="1183771"/>
            </a:xfrm>
            <a:prstGeom prst="rect">
              <a:avLst/>
            </a:prstGeom>
          </p:spPr>
          <p:txBody>
            <a:bodyPr anchor="ctr" rtlCol="false" tIns="29696" lIns="29696" bIns="29696" rIns="29696"/>
            <a:lstStyle/>
            <a:p>
              <a:pPr algn="ctr">
                <a:lnSpc>
                  <a:spcPts val="1554"/>
                </a:lnSpc>
              </a:pPr>
            </a:p>
            <a:p>
              <a:pPr algn="ctr">
                <a:lnSpc>
                  <a:spcPts val="1554"/>
                </a:lnSpc>
              </a:pPr>
            </a:p>
          </p:txBody>
        </p:sp>
      </p:gr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65745" y="0"/>
            <a:ext cx="15556510" cy="10287000"/>
          </a:xfrm>
          <a:custGeom>
            <a:avLst/>
            <a:gdLst/>
            <a:ahLst/>
            <a:cxnLst/>
            <a:rect r="r" b="b" t="t" l="l"/>
            <a:pathLst>
              <a:path h="10287000" w="15556510">
                <a:moveTo>
                  <a:pt x="0" y="0"/>
                </a:moveTo>
                <a:lnTo>
                  <a:pt x="15556510" y="0"/>
                </a:lnTo>
                <a:lnTo>
                  <a:pt x="15556510" y="10287000"/>
                </a:lnTo>
                <a:lnTo>
                  <a:pt x="0" y="10287000"/>
                </a:lnTo>
                <a:lnTo>
                  <a:pt x="0" y="0"/>
                </a:lnTo>
                <a:close/>
              </a:path>
            </a:pathLst>
          </a:custGeom>
          <a:blipFill>
            <a:blip r:embed="rId3"/>
            <a:stretch>
              <a:fillRect l="0" t="0" r="0" b="0"/>
            </a:stretch>
          </a:blipFill>
        </p:spPr>
      </p:sp>
      <p:sp>
        <p:nvSpPr>
          <p:cNvPr name="Freeform 3" id="3"/>
          <p:cNvSpPr/>
          <p:nvPr/>
        </p:nvSpPr>
        <p:spPr>
          <a:xfrm flipH="false" flipV="false" rot="0">
            <a:off x="16395719" y="9525000"/>
            <a:ext cx="1603037" cy="531849"/>
          </a:xfrm>
          <a:custGeom>
            <a:avLst/>
            <a:gdLst/>
            <a:ahLst/>
            <a:cxnLst/>
            <a:rect r="r" b="b" t="t" l="l"/>
            <a:pathLst>
              <a:path h="531849" w="1603037">
                <a:moveTo>
                  <a:pt x="0" y="0"/>
                </a:moveTo>
                <a:lnTo>
                  <a:pt x="1603037" y="0"/>
                </a:lnTo>
                <a:lnTo>
                  <a:pt x="1603037" y="531849"/>
                </a:lnTo>
                <a:lnTo>
                  <a:pt x="0" y="531849"/>
                </a:lnTo>
                <a:lnTo>
                  <a:pt x="0" y="0"/>
                </a:lnTo>
                <a:close/>
              </a:path>
            </a:pathLst>
          </a:custGeom>
          <a:blipFill>
            <a:blip r:embed="rId4"/>
            <a:stretch>
              <a:fillRect l="0" t="0" r="0"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6103600" y="0"/>
            <a:ext cx="2232978" cy="10284127"/>
            <a:chOff x="0" y="0"/>
            <a:chExt cx="1006049" cy="4633423"/>
          </a:xfrm>
        </p:grpSpPr>
        <p:sp>
          <p:nvSpPr>
            <p:cNvPr name="Freeform 3" id="3"/>
            <p:cNvSpPr/>
            <p:nvPr/>
          </p:nvSpPr>
          <p:spPr>
            <a:xfrm flipH="false" flipV="false" rot="0">
              <a:off x="0" y="0"/>
              <a:ext cx="1006049" cy="4633423"/>
            </a:xfrm>
            <a:custGeom>
              <a:avLst/>
              <a:gdLst/>
              <a:ahLst/>
              <a:cxnLst/>
              <a:rect r="r" b="b" t="t" l="l"/>
              <a:pathLst>
                <a:path h="4633423" w="1006049">
                  <a:moveTo>
                    <a:pt x="0" y="0"/>
                  </a:moveTo>
                  <a:lnTo>
                    <a:pt x="1006049" y="0"/>
                  </a:lnTo>
                  <a:lnTo>
                    <a:pt x="1006049" y="4633423"/>
                  </a:lnTo>
                  <a:lnTo>
                    <a:pt x="0" y="4633423"/>
                  </a:lnTo>
                  <a:close/>
                </a:path>
              </a:pathLst>
            </a:custGeom>
            <a:solidFill>
              <a:srgbClr val="3B51A3"/>
            </a:solidFill>
          </p:spPr>
        </p:sp>
        <p:sp>
          <p:nvSpPr>
            <p:cNvPr name="TextBox 4" id="4"/>
            <p:cNvSpPr txBox="true"/>
            <p:nvPr/>
          </p:nvSpPr>
          <p:spPr>
            <a:xfrm>
              <a:off x="0" y="-19050"/>
              <a:ext cx="1006049" cy="4652473"/>
            </a:xfrm>
            <a:prstGeom prst="rect">
              <a:avLst/>
            </a:prstGeom>
          </p:spPr>
          <p:txBody>
            <a:bodyPr anchor="ctr" rtlCol="false" tIns="29696" lIns="29696" bIns="29696" rIns="29696"/>
            <a:lstStyle/>
            <a:p>
              <a:pPr algn="ctr">
                <a:lnSpc>
                  <a:spcPts val="1554"/>
                </a:lnSpc>
              </a:pPr>
            </a:p>
            <a:p>
              <a:pPr algn="ctr">
                <a:lnSpc>
                  <a:spcPts val="1554"/>
                </a:lnSpc>
              </a:pPr>
            </a:p>
          </p:txBody>
        </p:sp>
      </p:grpSp>
      <p:sp>
        <p:nvSpPr>
          <p:cNvPr name="Freeform 5" id="5"/>
          <p:cNvSpPr/>
          <p:nvPr/>
        </p:nvSpPr>
        <p:spPr>
          <a:xfrm flipH="false" flipV="false" rot="2699999">
            <a:off x="15314243" y="7831410"/>
            <a:ext cx="5447095" cy="3629127"/>
          </a:xfrm>
          <a:custGeom>
            <a:avLst/>
            <a:gdLst/>
            <a:ahLst/>
            <a:cxnLst/>
            <a:rect r="r" b="b" t="t" l="l"/>
            <a:pathLst>
              <a:path h="3629127" w="5447095">
                <a:moveTo>
                  <a:pt x="0" y="0"/>
                </a:moveTo>
                <a:lnTo>
                  <a:pt x="5447095" y="0"/>
                </a:lnTo>
                <a:lnTo>
                  <a:pt x="5447095" y="3629127"/>
                </a:lnTo>
                <a:lnTo>
                  <a:pt x="0" y="362912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16699015" y="8010197"/>
            <a:ext cx="1063420" cy="1854856"/>
          </a:xfrm>
          <a:custGeom>
            <a:avLst/>
            <a:gdLst/>
            <a:ahLst/>
            <a:cxnLst/>
            <a:rect r="r" b="b" t="t" l="l"/>
            <a:pathLst>
              <a:path h="1854856" w="1063420">
                <a:moveTo>
                  <a:pt x="0" y="0"/>
                </a:moveTo>
                <a:lnTo>
                  <a:pt x="1063420" y="0"/>
                </a:lnTo>
                <a:lnTo>
                  <a:pt x="1063420" y="1854856"/>
                </a:lnTo>
                <a:lnTo>
                  <a:pt x="0" y="1854856"/>
                </a:lnTo>
                <a:lnTo>
                  <a:pt x="0" y="0"/>
                </a:lnTo>
                <a:close/>
              </a:path>
            </a:pathLst>
          </a:custGeom>
          <a:blipFill>
            <a:blip r:embed="rId5"/>
            <a:stretch>
              <a:fillRect l="0" t="0" r="0" b="0"/>
            </a:stretch>
          </a:blipFill>
        </p:spPr>
      </p:sp>
      <p:sp>
        <p:nvSpPr>
          <p:cNvPr name="TextBox 7" id="7"/>
          <p:cNvSpPr txBox="true"/>
          <p:nvPr/>
        </p:nvSpPr>
        <p:spPr>
          <a:xfrm rot="0">
            <a:off x="383579" y="1066800"/>
            <a:ext cx="15498335" cy="4139311"/>
          </a:xfrm>
          <a:prstGeom prst="rect">
            <a:avLst/>
          </a:prstGeom>
        </p:spPr>
        <p:txBody>
          <a:bodyPr anchor="t" rtlCol="false" tIns="0" lIns="0" bIns="0" rIns="0">
            <a:spAutoFit/>
          </a:bodyPr>
          <a:lstStyle/>
          <a:p>
            <a:pPr algn="ctr">
              <a:lnSpc>
                <a:spcPts val="7377"/>
              </a:lnSpc>
            </a:pPr>
            <a:r>
              <a:rPr lang="en-US" sz="6199">
                <a:solidFill>
                  <a:srgbClr val="000000"/>
                </a:solidFill>
                <a:latin typeface="Filson Soft 2"/>
              </a:rPr>
              <a:t>"One of the best predictors of placement stability and healthy parent-child relationships in adoptive </a:t>
            </a:r>
          </a:p>
          <a:p>
            <a:pPr algn="ctr">
              <a:lnSpc>
                <a:spcPts val="7377"/>
              </a:lnSpc>
            </a:pPr>
            <a:r>
              <a:rPr lang="en-US" sz="6199">
                <a:solidFill>
                  <a:srgbClr val="000000"/>
                </a:solidFill>
                <a:latin typeface="Filson Soft 2"/>
              </a:rPr>
              <a:t> families is the development of</a:t>
            </a:r>
          </a:p>
          <a:p>
            <a:pPr algn="ctr">
              <a:lnSpc>
                <a:spcPts val="2856"/>
              </a:lnSpc>
            </a:pPr>
          </a:p>
        </p:txBody>
      </p:sp>
      <p:sp>
        <p:nvSpPr>
          <p:cNvPr name="TextBox 8" id="8"/>
          <p:cNvSpPr txBox="true"/>
          <p:nvPr/>
        </p:nvSpPr>
        <p:spPr>
          <a:xfrm rot="0">
            <a:off x="4575476" y="4853686"/>
            <a:ext cx="7114540" cy="3426463"/>
          </a:xfrm>
          <a:prstGeom prst="rect">
            <a:avLst/>
          </a:prstGeom>
        </p:spPr>
        <p:txBody>
          <a:bodyPr anchor="t" rtlCol="false" tIns="0" lIns="0" bIns="0" rIns="0">
            <a:spAutoFit/>
          </a:bodyPr>
          <a:lstStyle/>
          <a:p>
            <a:pPr algn="ctr">
              <a:lnSpc>
                <a:spcPts val="11619"/>
              </a:lnSpc>
            </a:pPr>
            <a:r>
              <a:rPr lang="en-US" sz="8299">
                <a:solidFill>
                  <a:srgbClr val="000000"/>
                </a:solidFill>
                <a:latin typeface="Filson Soft 1"/>
              </a:rPr>
              <a:t>realistic </a:t>
            </a:r>
          </a:p>
          <a:p>
            <a:pPr algn="ctr">
              <a:lnSpc>
                <a:spcPts val="11619"/>
              </a:lnSpc>
            </a:pPr>
            <a:r>
              <a:rPr lang="en-US" sz="8299">
                <a:solidFill>
                  <a:srgbClr val="000000"/>
                </a:solidFill>
                <a:latin typeface="Filson Soft 1"/>
              </a:rPr>
              <a:t>expectations</a:t>
            </a:r>
          </a:p>
          <a:p>
            <a:pPr algn="ctr">
              <a:lnSpc>
                <a:spcPts val="3359"/>
              </a:lnSpc>
            </a:pPr>
          </a:p>
        </p:txBody>
      </p:sp>
      <p:sp>
        <p:nvSpPr>
          <p:cNvPr name="TextBox 9" id="9"/>
          <p:cNvSpPr txBox="true"/>
          <p:nvPr/>
        </p:nvSpPr>
        <p:spPr>
          <a:xfrm rot="0">
            <a:off x="6233406" y="7855575"/>
            <a:ext cx="9305608" cy="1567181"/>
          </a:xfrm>
          <a:prstGeom prst="rect">
            <a:avLst/>
          </a:prstGeom>
        </p:spPr>
        <p:txBody>
          <a:bodyPr anchor="t" rtlCol="false" tIns="0" lIns="0" bIns="0" rIns="0">
            <a:spAutoFit/>
          </a:bodyPr>
          <a:lstStyle/>
          <a:p>
            <a:pPr algn="ctr">
              <a:lnSpc>
                <a:spcPts val="8679"/>
              </a:lnSpc>
            </a:pPr>
            <a:r>
              <a:rPr lang="en-US" sz="6199">
                <a:solidFill>
                  <a:srgbClr val="000000"/>
                </a:solidFill>
                <a:latin typeface="Filson Soft 2"/>
              </a:rPr>
              <a:t>on the part of parents." </a:t>
            </a:r>
          </a:p>
          <a:p>
            <a:pPr algn="ctr">
              <a:lnSpc>
                <a:spcPts val="3359"/>
              </a:lnSpc>
            </a:pPr>
          </a:p>
        </p:txBody>
      </p:sp>
      <p:sp>
        <p:nvSpPr>
          <p:cNvPr name="TextBox 10" id="10"/>
          <p:cNvSpPr txBox="true"/>
          <p:nvPr/>
        </p:nvSpPr>
        <p:spPr>
          <a:xfrm rot="0">
            <a:off x="13874202" y="9636448"/>
            <a:ext cx="1664811" cy="342265"/>
          </a:xfrm>
          <a:prstGeom prst="rect">
            <a:avLst/>
          </a:prstGeom>
        </p:spPr>
        <p:txBody>
          <a:bodyPr anchor="t" rtlCol="false" tIns="0" lIns="0" bIns="0" rIns="0">
            <a:spAutoFit/>
          </a:bodyPr>
          <a:lstStyle/>
          <a:p>
            <a:pPr algn="ctr">
              <a:lnSpc>
                <a:spcPts val="2419"/>
              </a:lnSpc>
              <a:spcBef>
                <a:spcPct val="0"/>
              </a:spcBef>
            </a:pPr>
            <a:r>
              <a:rPr lang="en-US" sz="2199" spc="-43">
                <a:solidFill>
                  <a:srgbClr val="000000"/>
                </a:solidFill>
                <a:latin typeface="Filson Soft 2"/>
              </a:rPr>
              <a:t>(Barth, 2017)</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172277" y="287508"/>
            <a:ext cx="9609874" cy="9609874"/>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652780" y="0"/>
                  </a:moveTo>
                  <a:lnTo>
                    <a:pt x="160020" y="0"/>
                  </a:lnTo>
                  <a:lnTo>
                    <a:pt x="0" y="160020"/>
                  </a:lnTo>
                  <a:lnTo>
                    <a:pt x="0" y="652780"/>
                  </a:lnTo>
                  <a:lnTo>
                    <a:pt x="160020" y="812800"/>
                  </a:lnTo>
                  <a:lnTo>
                    <a:pt x="652780" y="812800"/>
                  </a:lnTo>
                  <a:lnTo>
                    <a:pt x="812800" y="652780"/>
                  </a:lnTo>
                  <a:lnTo>
                    <a:pt x="812800" y="160020"/>
                  </a:lnTo>
                  <a:lnTo>
                    <a:pt x="652780" y="0"/>
                  </a:lnTo>
                  <a:close/>
                </a:path>
              </a:pathLst>
            </a:custGeom>
            <a:solidFill>
              <a:srgbClr val="40B2B5"/>
            </a:solidFill>
            <a:ln cap="sq">
              <a:noFill/>
              <a:prstDash val="solid"/>
              <a:miter/>
            </a:ln>
          </p:spPr>
        </p:sp>
        <p:sp>
          <p:nvSpPr>
            <p:cNvPr name="TextBox 4" id="4"/>
            <p:cNvSpPr txBox="true"/>
            <p:nvPr/>
          </p:nvSpPr>
          <p:spPr>
            <a:xfrm>
              <a:off x="63500" y="82550"/>
              <a:ext cx="685800" cy="666750"/>
            </a:xfrm>
            <a:prstGeom prst="rect">
              <a:avLst/>
            </a:prstGeom>
          </p:spPr>
          <p:txBody>
            <a:bodyPr anchor="ctr" rtlCol="false" tIns="45301" lIns="45301" bIns="45301" rIns="45301"/>
            <a:lstStyle/>
            <a:p>
              <a:pPr algn="ctr">
                <a:lnSpc>
                  <a:spcPts val="2419"/>
                </a:lnSpc>
              </a:pPr>
            </a:p>
          </p:txBody>
        </p:sp>
      </p:grpSp>
      <p:grpSp>
        <p:nvGrpSpPr>
          <p:cNvPr name="Group 5" id="5"/>
          <p:cNvGrpSpPr/>
          <p:nvPr/>
        </p:nvGrpSpPr>
        <p:grpSpPr>
          <a:xfrm rot="0">
            <a:off x="8801526" y="966089"/>
            <a:ext cx="8377591" cy="8377591"/>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652780" y="0"/>
                  </a:moveTo>
                  <a:lnTo>
                    <a:pt x="160020" y="0"/>
                  </a:lnTo>
                  <a:lnTo>
                    <a:pt x="0" y="160020"/>
                  </a:lnTo>
                  <a:lnTo>
                    <a:pt x="0" y="652780"/>
                  </a:lnTo>
                  <a:lnTo>
                    <a:pt x="160020" y="812800"/>
                  </a:lnTo>
                  <a:lnTo>
                    <a:pt x="652780" y="812800"/>
                  </a:lnTo>
                  <a:lnTo>
                    <a:pt x="812800" y="652780"/>
                  </a:lnTo>
                  <a:lnTo>
                    <a:pt x="812800" y="160020"/>
                  </a:lnTo>
                  <a:lnTo>
                    <a:pt x="652780" y="0"/>
                  </a:lnTo>
                  <a:close/>
                </a:path>
              </a:pathLst>
            </a:custGeom>
            <a:solidFill>
              <a:srgbClr val="3B51A3"/>
            </a:solidFill>
            <a:ln cap="sq">
              <a:noFill/>
              <a:prstDash val="solid"/>
              <a:miter/>
            </a:ln>
          </p:spPr>
        </p:sp>
        <p:sp>
          <p:nvSpPr>
            <p:cNvPr name="TextBox 7" id="7"/>
            <p:cNvSpPr txBox="true"/>
            <p:nvPr/>
          </p:nvSpPr>
          <p:spPr>
            <a:xfrm>
              <a:off x="63500" y="82550"/>
              <a:ext cx="685800" cy="666750"/>
            </a:xfrm>
            <a:prstGeom prst="rect">
              <a:avLst/>
            </a:prstGeom>
          </p:spPr>
          <p:txBody>
            <a:bodyPr anchor="ctr" rtlCol="false" tIns="45301" lIns="45301" bIns="45301" rIns="45301"/>
            <a:lstStyle/>
            <a:p>
              <a:pPr algn="ctr">
                <a:lnSpc>
                  <a:spcPts val="2419"/>
                </a:lnSpc>
              </a:pPr>
            </a:p>
          </p:txBody>
        </p:sp>
      </p:grpSp>
      <p:sp>
        <p:nvSpPr>
          <p:cNvPr name="Freeform 8" id="8"/>
          <p:cNvSpPr/>
          <p:nvPr/>
        </p:nvSpPr>
        <p:spPr>
          <a:xfrm flipH="false" flipV="false" rot="0">
            <a:off x="10009728" y="2587774"/>
            <a:ext cx="5673172" cy="5134221"/>
          </a:xfrm>
          <a:custGeom>
            <a:avLst/>
            <a:gdLst/>
            <a:ahLst/>
            <a:cxnLst/>
            <a:rect r="r" b="b" t="t" l="l"/>
            <a:pathLst>
              <a:path h="5134221" w="5673172">
                <a:moveTo>
                  <a:pt x="0" y="0"/>
                </a:moveTo>
                <a:lnTo>
                  <a:pt x="5673172" y="0"/>
                </a:lnTo>
                <a:lnTo>
                  <a:pt x="5673172" y="5134221"/>
                </a:lnTo>
                <a:lnTo>
                  <a:pt x="0" y="513422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9" id="9"/>
          <p:cNvSpPr txBox="true"/>
          <p:nvPr/>
        </p:nvSpPr>
        <p:spPr>
          <a:xfrm rot="0">
            <a:off x="1509207" y="3530981"/>
            <a:ext cx="6663070" cy="3151503"/>
          </a:xfrm>
          <a:prstGeom prst="rect">
            <a:avLst/>
          </a:prstGeom>
        </p:spPr>
        <p:txBody>
          <a:bodyPr anchor="t" rtlCol="false" tIns="0" lIns="0" bIns="0" rIns="0">
            <a:spAutoFit/>
          </a:bodyPr>
          <a:lstStyle/>
          <a:p>
            <a:pPr algn="ctr">
              <a:lnSpc>
                <a:spcPts val="8139"/>
              </a:lnSpc>
              <a:spcBef>
                <a:spcPct val="0"/>
              </a:spcBef>
            </a:pPr>
            <a:r>
              <a:rPr lang="en-US" sz="7399" spc="-147">
                <a:solidFill>
                  <a:srgbClr val="3B51A3"/>
                </a:solidFill>
                <a:latin typeface="Filson Soft 1"/>
              </a:rPr>
              <a:t>Reflection and Discussion</a:t>
            </a:r>
          </a:p>
        </p:txBody>
      </p:sp>
      <p:grpSp>
        <p:nvGrpSpPr>
          <p:cNvPr name="Group 10" id="10"/>
          <p:cNvGrpSpPr/>
          <p:nvPr/>
        </p:nvGrpSpPr>
        <p:grpSpPr>
          <a:xfrm rot="0">
            <a:off x="1053895" y="0"/>
            <a:ext cx="537154" cy="10284127"/>
            <a:chOff x="0" y="0"/>
            <a:chExt cx="242010" cy="4633423"/>
          </a:xfrm>
        </p:grpSpPr>
        <p:sp>
          <p:nvSpPr>
            <p:cNvPr name="Freeform 11" id="11"/>
            <p:cNvSpPr/>
            <p:nvPr/>
          </p:nvSpPr>
          <p:spPr>
            <a:xfrm flipH="false" flipV="false" rot="0">
              <a:off x="0" y="0"/>
              <a:ext cx="242010" cy="4633423"/>
            </a:xfrm>
            <a:custGeom>
              <a:avLst/>
              <a:gdLst/>
              <a:ahLst/>
              <a:cxnLst/>
              <a:rect r="r" b="b" t="t" l="l"/>
              <a:pathLst>
                <a:path h="4633423" w="242010">
                  <a:moveTo>
                    <a:pt x="0" y="0"/>
                  </a:moveTo>
                  <a:lnTo>
                    <a:pt x="242010" y="0"/>
                  </a:lnTo>
                  <a:lnTo>
                    <a:pt x="242010" y="4633423"/>
                  </a:lnTo>
                  <a:lnTo>
                    <a:pt x="0" y="4633423"/>
                  </a:lnTo>
                  <a:close/>
                </a:path>
              </a:pathLst>
            </a:custGeom>
            <a:solidFill>
              <a:srgbClr val="40B2B5"/>
            </a:solidFill>
          </p:spPr>
        </p:sp>
        <p:sp>
          <p:nvSpPr>
            <p:cNvPr name="TextBox 12" id="12"/>
            <p:cNvSpPr txBox="true"/>
            <p:nvPr/>
          </p:nvSpPr>
          <p:spPr>
            <a:xfrm>
              <a:off x="0" y="-19050"/>
              <a:ext cx="242010" cy="4652473"/>
            </a:xfrm>
            <a:prstGeom prst="rect">
              <a:avLst/>
            </a:prstGeom>
          </p:spPr>
          <p:txBody>
            <a:bodyPr anchor="ctr" rtlCol="false" tIns="29696" lIns="29696" bIns="29696" rIns="29696"/>
            <a:lstStyle/>
            <a:p>
              <a:pPr algn="ctr">
                <a:lnSpc>
                  <a:spcPts val="1554"/>
                </a:lnSpc>
              </a:pPr>
            </a:p>
            <a:p>
              <a:pPr algn="ctr">
                <a:lnSpc>
                  <a:spcPts val="1554"/>
                </a:lnSpc>
              </a:pPr>
            </a:p>
          </p:txBody>
        </p:sp>
      </p:grpSp>
      <p:grpSp>
        <p:nvGrpSpPr>
          <p:cNvPr name="Group 13" id="13"/>
          <p:cNvGrpSpPr/>
          <p:nvPr/>
        </p:nvGrpSpPr>
        <p:grpSpPr>
          <a:xfrm rot="0">
            <a:off x="526266" y="2873"/>
            <a:ext cx="537154" cy="10284127"/>
            <a:chOff x="0" y="0"/>
            <a:chExt cx="242010" cy="4633423"/>
          </a:xfrm>
        </p:grpSpPr>
        <p:sp>
          <p:nvSpPr>
            <p:cNvPr name="Freeform 14" id="14"/>
            <p:cNvSpPr/>
            <p:nvPr/>
          </p:nvSpPr>
          <p:spPr>
            <a:xfrm flipH="false" flipV="false" rot="0">
              <a:off x="0" y="0"/>
              <a:ext cx="242010" cy="4633423"/>
            </a:xfrm>
            <a:custGeom>
              <a:avLst/>
              <a:gdLst/>
              <a:ahLst/>
              <a:cxnLst/>
              <a:rect r="r" b="b" t="t" l="l"/>
              <a:pathLst>
                <a:path h="4633423" w="242010">
                  <a:moveTo>
                    <a:pt x="0" y="0"/>
                  </a:moveTo>
                  <a:lnTo>
                    <a:pt x="242010" y="0"/>
                  </a:lnTo>
                  <a:lnTo>
                    <a:pt x="242010" y="4633423"/>
                  </a:lnTo>
                  <a:lnTo>
                    <a:pt x="0" y="4633423"/>
                  </a:lnTo>
                  <a:close/>
                </a:path>
              </a:pathLst>
            </a:custGeom>
            <a:solidFill>
              <a:srgbClr val="3B51A3"/>
            </a:solidFill>
          </p:spPr>
        </p:sp>
        <p:sp>
          <p:nvSpPr>
            <p:cNvPr name="TextBox 15" id="15"/>
            <p:cNvSpPr txBox="true"/>
            <p:nvPr/>
          </p:nvSpPr>
          <p:spPr>
            <a:xfrm>
              <a:off x="0" y="-19050"/>
              <a:ext cx="242010" cy="4652473"/>
            </a:xfrm>
            <a:prstGeom prst="rect">
              <a:avLst/>
            </a:prstGeom>
          </p:spPr>
          <p:txBody>
            <a:bodyPr anchor="ctr" rtlCol="false" tIns="29696" lIns="29696" bIns="29696" rIns="29696"/>
            <a:lstStyle/>
            <a:p>
              <a:pPr algn="ctr">
                <a:lnSpc>
                  <a:spcPts val="1554"/>
                </a:lnSpc>
              </a:pPr>
            </a:p>
            <a:p>
              <a:pPr algn="ctr">
                <a:lnSpc>
                  <a:spcPts val="1554"/>
                </a:lnSpc>
              </a:pPr>
            </a:p>
          </p:txBody>
        </p:sp>
      </p:grpSp>
      <p:grpSp>
        <p:nvGrpSpPr>
          <p:cNvPr name="Group 16" id="16"/>
          <p:cNvGrpSpPr/>
          <p:nvPr/>
        </p:nvGrpSpPr>
        <p:grpSpPr>
          <a:xfrm rot="0">
            <a:off x="0" y="2873"/>
            <a:ext cx="537154" cy="10284127"/>
            <a:chOff x="0" y="0"/>
            <a:chExt cx="242010" cy="4633423"/>
          </a:xfrm>
        </p:grpSpPr>
        <p:sp>
          <p:nvSpPr>
            <p:cNvPr name="Freeform 17" id="17"/>
            <p:cNvSpPr/>
            <p:nvPr/>
          </p:nvSpPr>
          <p:spPr>
            <a:xfrm flipH="false" flipV="false" rot="0">
              <a:off x="0" y="0"/>
              <a:ext cx="242010" cy="4633423"/>
            </a:xfrm>
            <a:custGeom>
              <a:avLst/>
              <a:gdLst/>
              <a:ahLst/>
              <a:cxnLst/>
              <a:rect r="r" b="b" t="t" l="l"/>
              <a:pathLst>
                <a:path h="4633423" w="242010">
                  <a:moveTo>
                    <a:pt x="0" y="0"/>
                  </a:moveTo>
                  <a:lnTo>
                    <a:pt x="242010" y="0"/>
                  </a:lnTo>
                  <a:lnTo>
                    <a:pt x="242010" y="4633423"/>
                  </a:lnTo>
                  <a:lnTo>
                    <a:pt x="0" y="4633423"/>
                  </a:lnTo>
                  <a:close/>
                </a:path>
              </a:pathLst>
            </a:custGeom>
            <a:solidFill>
              <a:srgbClr val="8688B2"/>
            </a:solidFill>
          </p:spPr>
        </p:sp>
        <p:sp>
          <p:nvSpPr>
            <p:cNvPr name="TextBox 18" id="18"/>
            <p:cNvSpPr txBox="true"/>
            <p:nvPr/>
          </p:nvSpPr>
          <p:spPr>
            <a:xfrm>
              <a:off x="0" y="-19050"/>
              <a:ext cx="242010" cy="4652473"/>
            </a:xfrm>
            <a:prstGeom prst="rect">
              <a:avLst/>
            </a:prstGeom>
          </p:spPr>
          <p:txBody>
            <a:bodyPr anchor="ctr" rtlCol="false" tIns="29696" lIns="29696" bIns="29696" rIns="29696"/>
            <a:lstStyle/>
            <a:p>
              <a:pPr algn="ctr">
                <a:lnSpc>
                  <a:spcPts val="1554"/>
                </a:lnSpc>
              </a:pPr>
            </a:p>
            <a:p>
              <a:pPr algn="ctr">
                <a:lnSpc>
                  <a:spcPts val="1554"/>
                </a:lnSpc>
              </a:pPr>
            </a:p>
          </p:txBody>
        </p:sp>
      </p:grpSp>
      <p:sp>
        <p:nvSpPr>
          <p:cNvPr name="Freeform 19" id="19"/>
          <p:cNvSpPr/>
          <p:nvPr/>
        </p:nvSpPr>
        <p:spPr>
          <a:xfrm flipH="false" flipV="false" rot="0">
            <a:off x="268577" y="8200697"/>
            <a:ext cx="1063420" cy="1854856"/>
          </a:xfrm>
          <a:custGeom>
            <a:avLst/>
            <a:gdLst/>
            <a:ahLst/>
            <a:cxnLst/>
            <a:rect r="r" b="b" t="t" l="l"/>
            <a:pathLst>
              <a:path h="1854856" w="1063420">
                <a:moveTo>
                  <a:pt x="0" y="0"/>
                </a:moveTo>
                <a:lnTo>
                  <a:pt x="1063420" y="0"/>
                </a:lnTo>
                <a:lnTo>
                  <a:pt x="1063420" y="1854856"/>
                </a:lnTo>
                <a:lnTo>
                  <a:pt x="0" y="1854856"/>
                </a:lnTo>
                <a:lnTo>
                  <a:pt x="0" y="0"/>
                </a:lnTo>
                <a:close/>
              </a:path>
            </a:pathLst>
          </a:custGeom>
          <a:blipFill>
            <a:blip r:embed="rId4"/>
            <a:stretch>
              <a:fillRect l="0" t="0" r="0" b="0"/>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5400000">
            <a:off x="1037341" y="4760064"/>
            <a:ext cx="4514157" cy="5015715"/>
            <a:chOff x="0" y="0"/>
            <a:chExt cx="480933" cy="534368"/>
          </a:xfrm>
        </p:grpSpPr>
        <p:sp>
          <p:nvSpPr>
            <p:cNvPr name="Freeform 3" id="3"/>
            <p:cNvSpPr/>
            <p:nvPr/>
          </p:nvSpPr>
          <p:spPr>
            <a:xfrm flipH="false" flipV="false" rot="0">
              <a:off x="0" y="0"/>
              <a:ext cx="480933" cy="534368"/>
            </a:xfrm>
            <a:custGeom>
              <a:avLst/>
              <a:gdLst/>
              <a:ahLst/>
              <a:cxnLst/>
              <a:rect r="r" b="b" t="t" l="l"/>
              <a:pathLst>
                <a:path h="534368" w="480933">
                  <a:moveTo>
                    <a:pt x="0" y="0"/>
                  </a:moveTo>
                  <a:lnTo>
                    <a:pt x="480933" y="0"/>
                  </a:lnTo>
                  <a:lnTo>
                    <a:pt x="480933" y="534368"/>
                  </a:lnTo>
                  <a:lnTo>
                    <a:pt x="0" y="534368"/>
                  </a:lnTo>
                  <a:close/>
                </a:path>
              </a:pathLst>
            </a:custGeom>
            <a:solidFill>
              <a:srgbClr val="3B51A3"/>
            </a:solidFill>
          </p:spPr>
        </p:sp>
        <p:sp>
          <p:nvSpPr>
            <p:cNvPr name="TextBox 4" id="4"/>
            <p:cNvSpPr txBox="true"/>
            <p:nvPr/>
          </p:nvSpPr>
          <p:spPr>
            <a:xfrm>
              <a:off x="0" y="19050"/>
              <a:ext cx="480933" cy="515318"/>
            </a:xfrm>
            <a:prstGeom prst="rect">
              <a:avLst/>
            </a:prstGeom>
          </p:spPr>
          <p:txBody>
            <a:bodyPr anchor="ctr" rtlCol="false" tIns="53434" lIns="53434" bIns="53434" rIns="53434"/>
            <a:lstStyle/>
            <a:p>
              <a:pPr algn="ctr">
                <a:lnSpc>
                  <a:spcPts val="2419"/>
                </a:lnSpc>
              </a:pPr>
            </a:p>
          </p:txBody>
        </p:sp>
      </p:grpSp>
      <p:grpSp>
        <p:nvGrpSpPr>
          <p:cNvPr name="Group 5" id="5"/>
          <p:cNvGrpSpPr/>
          <p:nvPr/>
        </p:nvGrpSpPr>
        <p:grpSpPr>
          <a:xfrm rot="0">
            <a:off x="762000" y="1308698"/>
            <a:ext cx="5040277" cy="3990141"/>
            <a:chOff x="0" y="0"/>
            <a:chExt cx="10744200" cy="8505658"/>
          </a:xfrm>
        </p:grpSpPr>
        <p:sp>
          <p:nvSpPr>
            <p:cNvPr name="Freeform 6" id="6"/>
            <p:cNvSpPr/>
            <p:nvPr/>
          </p:nvSpPr>
          <p:spPr>
            <a:xfrm flipH="false" flipV="false" rot="0">
              <a:off x="0" y="0"/>
              <a:ext cx="10744200" cy="8505658"/>
            </a:xfrm>
            <a:custGeom>
              <a:avLst/>
              <a:gdLst/>
              <a:ahLst/>
              <a:cxnLst/>
              <a:rect r="r" b="b" t="t" l="l"/>
              <a:pathLst>
                <a:path h="8505658" w="10744200">
                  <a:moveTo>
                    <a:pt x="5372100" y="0"/>
                  </a:moveTo>
                  <a:cubicBezTo>
                    <a:pt x="8338820" y="0"/>
                    <a:pt x="10744200" y="1903566"/>
                    <a:pt x="10744200" y="4252829"/>
                  </a:cubicBezTo>
                  <a:cubicBezTo>
                    <a:pt x="10744200" y="6602092"/>
                    <a:pt x="8338820" y="8505658"/>
                    <a:pt x="5372100" y="8505658"/>
                  </a:cubicBezTo>
                  <a:cubicBezTo>
                    <a:pt x="2405380" y="8505658"/>
                    <a:pt x="0" y="6602092"/>
                    <a:pt x="0" y="4252829"/>
                  </a:cubicBezTo>
                  <a:cubicBezTo>
                    <a:pt x="0" y="1903566"/>
                    <a:pt x="2405380" y="0"/>
                    <a:pt x="5372100" y="0"/>
                  </a:cubicBezTo>
                  <a:close/>
                </a:path>
              </a:pathLst>
            </a:custGeom>
            <a:blipFill>
              <a:blip r:embed="rId2"/>
              <a:stretch>
                <a:fillRect l="-9410" t="0" r="-9410" b="0"/>
              </a:stretch>
            </a:blipFill>
          </p:spPr>
        </p:sp>
      </p:grpSp>
      <p:grpSp>
        <p:nvGrpSpPr>
          <p:cNvPr name="Group 7" id="7"/>
          <p:cNvGrpSpPr/>
          <p:nvPr/>
        </p:nvGrpSpPr>
        <p:grpSpPr>
          <a:xfrm rot="-5400000">
            <a:off x="6899203" y="4760064"/>
            <a:ext cx="4514157" cy="5015715"/>
            <a:chOff x="0" y="0"/>
            <a:chExt cx="480933" cy="534368"/>
          </a:xfrm>
        </p:grpSpPr>
        <p:sp>
          <p:nvSpPr>
            <p:cNvPr name="Freeform 8" id="8"/>
            <p:cNvSpPr/>
            <p:nvPr/>
          </p:nvSpPr>
          <p:spPr>
            <a:xfrm flipH="false" flipV="false" rot="0">
              <a:off x="0" y="0"/>
              <a:ext cx="480933" cy="534368"/>
            </a:xfrm>
            <a:custGeom>
              <a:avLst/>
              <a:gdLst/>
              <a:ahLst/>
              <a:cxnLst/>
              <a:rect r="r" b="b" t="t" l="l"/>
              <a:pathLst>
                <a:path h="534368" w="480933">
                  <a:moveTo>
                    <a:pt x="0" y="0"/>
                  </a:moveTo>
                  <a:lnTo>
                    <a:pt x="480933" y="0"/>
                  </a:lnTo>
                  <a:lnTo>
                    <a:pt x="480933" y="534368"/>
                  </a:lnTo>
                  <a:lnTo>
                    <a:pt x="0" y="534368"/>
                  </a:lnTo>
                  <a:close/>
                </a:path>
              </a:pathLst>
            </a:custGeom>
            <a:solidFill>
              <a:srgbClr val="3B51A3"/>
            </a:solidFill>
          </p:spPr>
        </p:sp>
        <p:sp>
          <p:nvSpPr>
            <p:cNvPr name="TextBox 9" id="9"/>
            <p:cNvSpPr txBox="true"/>
            <p:nvPr/>
          </p:nvSpPr>
          <p:spPr>
            <a:xfrm>
              <a:off x="0" y="19050"/>
              <a:ext cx="480933" cy="515318"/>
            </a:xfrm>
            <a:prstGeom prst="rect">
              <a:avLst/>
            </a:prstGeom>
          </p:spPr>
          <p:txBody>
            <a:bodyPr anchor="ctr" rtlCol="false" tIns="53434" lIns="53434" bIns="53434" rIns="53434"/>
            <a:lstStyle/>
            <a:p>
              <a:pPr algn="ctr">
                <a:lnSpc>
                  <a:spcPts val="2419"/>
                </a:lnSpc>
              </a:pPr>
            </a:p>
          </p:txBody>
        </p:sp>
      </p:grpSp>
      <p:grpSp>
        <p:nvGrpSpPr>
          <p:cNvPr name="Group 10" id="10"/>
          <p:cNvGrpSpPr/>
          <p:nvPr/>
        </p:nvGrpSpPr>
        <p:grpSpPr>
          <a:xfrm rot="0">
            <a:off x="6623861" y="1308698"/>
            <a:ext cx="5040277" cy="3990141"/>
            <a:chOff x="0" y="0"/>
            <a:chExt cx="10744200" cy="8505658"/>
          </a:xfrm>
        </p:grpSpPr>
        <p:sp>
          <p:nvSpPr>
            <p:cNvPr name="Freeform 11" id="11"/>
            <p:cNvSpPr/>
            <p:nvPr/>
          </p:nvSpPr>
          <p:spPr>
            <a:xfrm flipH="false" flipV="false" rot="0">
              <a:off x="0" y="0"/>
              <a:ext cx="10744200" cy="8505658"/>
            </a:xfrm>
            <a:custGeom>
              <a:avLst/>
              <a:gdLst/>
              <a:ahLst/>
              <a:cxnLst/>
              <a:rect r="r" b="b" t="t" l="l"/>
              <a:pathLst>
                <a:path h="8505658" w="10744200">
                  <a:moveTo>
                    <a:pt x="5372100" y="0"/>
                  </a:moveTo>
                  <a:cubicBezTo>
                    <a:pt x="8338820" y="0"/>
                    <a:pt x="10744200" y="1903566"/>
                    <a:pt x="10744200" y="4252829"/>
                  </a:cubicBezTo>
                  <a:cubicBezTo>
                    <a:pt x="10744200" y="6602092"/>
                    <a:pt x="8338820" y="8505658"/>
                    <a:pt x="5372100" y="8505658"/>
                  </a:cubicBezTo>
                  <a:cubicBezTo>
                    <a:pt x="2405380" y="8505658"/>
                    <a:pt x="0" y="6602092"/>
                    <a:pt x="0" y="4252829"/>
                  </a:cubicBezTo>
                  <a:cubicBezTo>
                    <a:pt x="0" y="1903566"/>
                    <a:pt x="2405380" y="0"/>
                    <a:pt x="5372100" y="0"/>
                  </a:cubicBezTo>
                  <a:close/>
                </a:path>
              </a:pathLst>
            </a:custGeom>
            <a:blipFill>
              <a:blip r:embed="rId3"/>
              <a:stretch>
                <a:fillRect l="-9299" t="0" r="-9299" b="0"/>
              </a:stretch>
            </a:blipFill>
          </p:spPr>
        </p:sp>
      </p:grpSp>
      <p:grpSp>
        <p:nvGrpSpPr>
          <p:cNvPr name="Group 12" id="12"/>
          <p:cNvGrpSpPr/>
          <p:nvPr/>
        </p:nvGrpSpPr>
        <p:grpSpPr>
          <a:xfrm rot="-5400000">
            <a:off x="12761064" y="4760064"/>
            <a:ext cx="4514157" cy="5015715"/>
            <a:chOff x="0" y="0"/>
            <a:chExt cx="480933" cy="534368"/>
          </a:xfrm>
        </p:grpSpPr>
        <p:sp>
          <p:nvSpPr>
            <p:cNvPr name="Freeform 13" id="13"/>
            <p:cNvSpPr/>
            <p:nvPr/>
          </p:nvSpPr>
          <p:spPr>
            <a:xfrm flipH="false" flipV="false" rot="0">
              <a:off x="0" y="0"/>
              <a:ext cx="480933" cy="534368"/>
            </a:xfrm>
            <a:custGeom>
              <a:avLst/>
              <a:gdLst/>
              <a:ahLst/>
              <a:cxnLst/>
              <a:rect r="r" b="b" t="t" l="l"/>
              <a:pathLst>
                <a:path h="534368" w="480933">
                  <a:moveTo>
                    <a:pt x="0" y="0"/>
                  </a:moveTo>
                  <a:lnTo>
                    <a:pt x="480933" y="0"/>
                  </a:lnTo>
                  <a:lnTo>
                    <a:pt x="480933" y="534368"/>
                  </a:lnTo>
                  <a:lnTo>
                    <a:pt x="0" y="534368"/>
                  </a:lnTo>
                  <a:close/>
                </a:path>
              </a:pathLst>
            </a:custGeom>
            <a:solidFill>
              <a:srgbClr val="3B51A3"/>
            </a:solidFill>
          </p:spPr>
        </p:sp>
        <p:sp>
          <p:nvSpPr>
            <p:cNvPr name="TextBox 14" id="14"/>
            <p:cNvSpPr txBox="true"/>
            <p:nvPr/>
          </p:nvSpPr>
          <p:spPr>
            <a:xfrm>
              <a:off x="0" y="19050"/>
              <a:ext cx="480933" cy="515318"/>
            </a:xfrm>
            <a:prstGeom prst="rect">
              <a:avLst/>
            </a:prstGeom>
          </p:spPr>
          <p:txBody>
            <a:bodyPr anchor="ctr" rtlCol="false" tIns="53434" lIns="53434" bIns="53434" rIns="53434"/>
            <a:lstStyle/>
            <a:p>
              <a:pPr algn="ctr">
                <a:lnSpc>
                  <a:spcPts val="2419"/>
                </a:lnSpc>
              </a:pPr>
            </a:p>
          </p:txBody>
        </p:sp>
      </p:grpSp>
      <p:grpSp>
        <p:nvGrpSpPr>
          <p:cNvPr name="Group 15" id="15"/>
          <p:cNvGrpSpPr/>
          <p:nvPr/>
        </p:nvGrpSpPr>
        <p:grpSpPr>
          <a:xfrm rot="0">
            <a:off x="12485723" y="1308698"/>
            <a:ext cx="5040277" cy="3990141"/>
            <a:chOff x="0" y="0"/>
            <a:chExt cx="10744200" cy="8505658"/>
          </a:xfrm>
        </p:grpSpPr>
        <p:sp>
          <p:nvSpPr>
            <p:cNvPr name="Freeform 16" id="16"/>
            <p:cNvSpPr/>
            <p:nvPr/>
          </p:nvSpPr>
          <p:spPr>
            <a:xfrm flipH="false" flipV="false" rot="0">
              <a:off x="0" y="0"/>
              <a:ext cx="10744200" cy="8505658"/>
            </a:xfrm>
            <a:custGeom>
              <a:avLst/>
              <a:gdLst/>
              <a:ahLst/>
              <a:cxnLst/>
              <a:rect r="r" b="b" t="t" l="l"/>
              <a:pathLst>
                <a:path h="8505658" w="10744200">
                  <a:moveTo>
                    <a:pt x="5372100" y="0"/>
                  </a:moveTo>
                  <a:cubicBezTo>
                    <a:pt x="8338820" y="0"/>
                    <a:pt x="10744200" y="1903566"/>
                    <a:pt x="10744200" y="4252829"/>
                  </a:cubicBezTo>
                  <a:cubicBezTo>
                    <a:pt x="10744200" y="6602092"/>
                    <a:pt x="8338820" y="8505658"/>
                    <a:pt x="5372100" y="8505658"/>
                  </a:cubicBezTo>
                  <a:cubicBezTo>
                    <a:pt x="2405380" y="8505658"/>
                    <a:pt x="0" y="6602092"/>
                    <a:pt x="0" y="4252829"/>
                  </a:cubicBezTo>
                  <a:cubicBezTo>
                    <a:pt x="0" y="1903566"/>
                    <a:pt x="2405380" y="0"/>
                    <a:pt x="5372100" y="0"/>
                  </a:cubicBezTo>
                  <a:close/>
                </a:path>
              </a:pathLst>
            </a:custGeom>
            <a:blipFill>
              <a:blip r:embed="rId4"/>
              <a:stretch>
                <a:fillRect l="-9410" t="0" r="-9410" b="0"/>
              </a:stretch>
            </a:blipFill>
          </p:spPr>
        </p:sp>
      </p:grpSp>
      <p:sp>
        <p:nvSpPr>
          <p:cNvPr name="Freeform 17" id="17"/>
          <p:cNvSpPr/>
          <p:nvPr/>
        </p:nvSpPr>
        <p:spPr>
          <a:xfrm flipH="false" flipV="false" rot="0">
            <a:off x="370479" y="345795"/>
            <a:ext cx="783042" cy="1365810"/>
          </a:xfrm>
          <a:custGeom>
            <a:avLst/>
            <a:gdLst/>
            <a:ahLst/>
            <a:cxnLst/>
            <a:rect r="r" b="b" t="t" l="l"/>
            <a:pathLst>
              <a:path h="1365810" w="783042">
                <a:moveTo>
                  <a:pt x="0" y="0"/>
                </a:moveTo>
                <a:lnTo>
                  <a:pt x="783042" y="0"/>
                </a:lnTo>
                <a:lnTo>
                  <a:pt x="783042" y="1365810"/>
                </a:lnTo>
                <a:lnTo>
                  <a:pt x="0" y="1365810"/>
                </a:lnTo>
                <a:lnTo>
                  <a:pt x="0" y="0"/>
                </a:lnTo>
                <a:close/>
              </a:path>
            </a:pathLst>
          </a:custGeom>
          <a:blipFill>
            <a:blip r:embed="rId5"/>
            <a:stretch>
              <a:fillRect l="0" t="0" r="0" b="0"/>
            </a:stretch>
          </a:blipFill>
        </p:spPr>
      </p:sp>
      <p:sp>
        <p:nvSpPr>
          <p:cNvPr name="TextBox 18" id="18"/>
          <p:cNvSpPr txBox="true"/>
          <p:nvPr/>
        </p:nvSpPr>
        <p:spPr>
          <a:xfrm rot="0">
            <a:off x="1395610" y="5642019"/>
            <a:ext cx="3797620" cy="4196141"/>
          </a:xfrm>
          <a:prstGeom prst="rect">
            <a:avLst/>
          </a:prstGeom>
        </p:spPr>
        <p:txBody>
          <a:bodyPr anchor="t" rtlCol="false" tIns="0" lIns="0" bIns="0" rIns="0">
            <a:spAutoFit/>
          </a:bodyPr>
          <a:lstStyle/>
          <a:p>
            <a:pPr algn="ctr">
              <a:lnSpc>
                <a:spcPts val="4735"/>
              </a:lnSpc>
            </a:pPr>
            <a:r>
              <a:rPr lang="en-US" sz="4304" spc="-86">
                <a:solidFill>
                  <a:srgbClr val="F5F1ED"/>
                </a:solidFill>
                <a:latin typeface="Filson Soft 1 Bold"/>
              </a:rPr>
              <a:t>to be a "good" person, or give back </a:t>
            </a:r>
          </a:p>
          <a:p>
            <a:pPr algn="ctr">
              <a:lnSpc>
                <a:spcPts val="4735"/>
              </a:lnSpc>
            </a:pPr>
            <a:r>
              <a:rPr lang="en-US" sz="4304" spc="-86">
                <a:solidFill>
                  <a:srgbClr val="F5F1ED"/>
                </a:solidFill>
                <a:latin typeface="Filson Soft 1 Bold"/>
              </a:rPr>
              <a:t>to the community</a:t>
            </a:r>
          </a:p>
          <a:p>
            <a:pPr algn="ctr">
              <a:lnSpc>
                <a:spcPts val="4405"/>
              </a:lnSpc>
            </a:pPr>
          </a:p>
        </p:txBody>
      </p:sp>
      <p:sp>
        <p:nvSpPr>
          <p:cNvPr name="TextBox 19" id="19"/>
          <p:cNvSpPr txBox="true"/>
          <p:nvPr/>
        </p:nvSpPr>
        <p:spPr>
          <a:xfrm rot="0">
            <a:off x="7257471" y="5642019"/>
            <a:ext cx="3797620" cy="1245296"/>
          </a:xfrm>
          <a:prstGeom prst="rect">
            <a:avLst/>
          </a:prstGeom>
        </p:spPr>
        <p:txBody>
          <a:bodyPr anchor="t" rtlCol="false" tIns="0" lIns="0" bIns="0" rIns="0">
            <a:spAutoFit/>
          </a:bodyPr>
          <a:lstStyle/>
          <a:p>
            <a:pPr algn="ctr">
              <a:lnSpc>
                <a:spcPts val="4735"/>
              </a:lnSpc>
            </a:pPr>
            <a:r>
              <a:rPr lang="en-US" sz="4304" spc="-86">
                <a:solidFill>
                  <a:srgbClr val="F5F1ED"/>
                </a:solidFill>
                <a:latin typeface="Filson Soft 1 Bold"/>
              </a:rPr>
              <a:t>to love on kids</a:t>
            </a:r>
          </a:p>
        </p:txBody>
      </p:sp>
      <p:sp>
        <p:nvSpPr>
          <p:cNvPr name="TextBox 20" id="20"/>
          <p:cNvSpPr txBox="true"/>
          <p:nvPr/>
        </p:nvSpPr>
        <p:spPr>
          <a:xfrm rot="0">
            <a:off x="13119332" y="5642019"/>
            <a:ext cx="3797620" cy="1795841"/>
          </a:xfrm>
          <a:prstGeom prst="rect">
            <a:avLst/>
          </a:prstGeom>
        </p:spPr>
        <p:txBody>
          <a:bodyPr anchor="t" rtlCol="false" tIns="0" lIns="0" bIns="0" rIns="0">
            <a:spAutoFit/>
          </a:bodyPr>
          <a:lstStyle/>
          <a:p>
            <a:pPr algn="ctr">
              <a:lnSpc>
                <a:spcPts val="4735"/>
              </a:lnSpc>
            </a:pPr>
            <a:r>
              <a:rPr lang="en-US" sz="4304" spc="-86">
                <a:solidFill>
                  <a:srgbClr val="F5F1ED"/>
                </a:solidFill>
                <a:latin typeface="Filson Soft 1 Bold"/>
              </a:rPr>
              <a:t>to grow your family</a:t>
            </a:r>
          </a:p>
          <a:p>
            <a:pPr algn="ctr">
              <a:lnSpc>
                <a:spcPts val="4405"/>
              </a:lnSpc>
            </a:pP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01218" y="-1412257"/>
            <a:ext cx="18489218" cy="12526445"/>
          </a:xfrm>
          <a:custGeom>
            <a:avLst/>
            <a:gdLst/>
            <a:ahLst/>
            <a:cxnLst/>
            <a:rect r="r" b="b" t="t" l="l"/>
            <a:pathLst>
              <a:path h="12526445" w="18489218">
                <a:moveTo>
                  <a:pt x="0" y="0"/>
                </a:moveTo>
                <a:lnTo>
                  <a:pt x="18489218" y="0"/>
                </a:lnTo>
                <a:lnTo>
                  <a:pt x="18489218" y="12526445"/>
                </a:lnTo>
                <a:lnTo>
                  <a:pt x="0" y="12526445"/>
                </a:lnTo>
                <a:lnTo>
                  <a:pt x="0" y="0"/>
                </a:lnTo>
                <a:close/>
              </a:path>
            </a:pathLst>
          </a:custGeom>
          <a:blipFill>
            <a:blip r:embed="rId3"/>
            <a:stretch>
              <a:fillRect l="0" t="0" r="0" b="0"/>
            </a:stretch>
          </a:blipFill>
        </p:spPr>
      </p:sp>
      <p:sp>
        <p:nvSpPr>
          <p:cNvPr name="Freeform 3" id="3"/>
          <p:cNvSpPr/>
          <p:nvPr/>
        </p:nvSpPr>
        <p:spPr>
          <a:xfrm flipH="false" flipV="false" rot="0">
            <a:off x="7321988" y="-597814"/>
            <a:ext cx="9228303" cy="9251431"/>
          </a:xfrm>
          <a:custGeom>
            <a:avLst/>
            <a:gdLst/>
            <a:ahLst/>
            <a:cxnLst/>
            <a:rect r="r" b="b" t="t" l="l"/>
            <a:pathLst>
              <a:path h="9251431" w="9228303">
                <a:moveTo>
                  <a:pt x="0" y="0"/>
                </a:moveTo>
                <a:lnTo>
                  <a:pt x="9228303" y="0"/>
                </a:lnTo>
                <a:lnTo>
                  <a:pt x="9228303" y="9251432"/>
                </a:lnTo>
                <a:lnTo>
                  <a:pt x="0" y="925143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6103600" y="0"/>
            <a:ext cx="2232978" cy="10284127"/>
            <a:chOff x="0" y="0"/>
            <a:chExt cx="1006049" cy="4633423"/>
          </a:xfrm>
        </p:grpSpPr>
        <p:sp>
          <p:nvSpPr>
            <p:cNvPr name="Freeform 3" id="3"/>
            <p:cNvSpPr/>
            <p:nvPr/>
          </p:nvSpPr>
          <p:spPr>
            <a:xfrm flipH="false" flipV="false" rot="0">
              <a:off x="0" y="0"/>
              <a:ext cx="1006049" cy="4633423"/>
            </a:xfrm>
            <a:custGeom>
              <a:avLst/>
              <a:gdLst/>
              <a:ahLst/>
              <a:cxnLst/>
              <a:rect r="r" b="b" t="t" l="l"/>
              <a:pathLst>
                <a:path h="4633423" w="1006049">
                  <a:moveTo>
                    <a:pt x="0" y="0"/>
                  </a:moveTo>
                  <a:lnTo>
                    <a:pt x="1006049" y="0"/>
                  </a:lnTo>
                  <a:lnTo>
                    <a:pt x="1006049" y="4633423"/>
                  </a:lnTo>
                  <a:lnTo>
                    <a:pt x="0" y="4633423"/>
                  </a:lnTo>
                  <a:close/>
                </a:path>
              </a:pathLst>
            </a:custGeom>
            <a:solidFill>
              <a:srgbClr val="3B51A3"/>
            </a:solidFill>
          </p:spPr>
        </p:sp>
        <p:sp>
          <p:nvSpPr>
            <p:cNvPr name="TextBox 4" id="4"/>
            <p:cNvSpPr txBox="true"/>
            <p:nvPr/>
          </p:nvSpPr>
          <p:spPr>
            <a:xfrm>
              <a:off x="0" y="-19050"/>
              <a:ext cx="1006049" cy="4652473"/>
            </a:xfrm>
            <a:prstGeom prst="rect">
              <a:avLst/>
            </a:prstGeom>
          </p:spPr>
          <p:txBody>
            <a:bodyPr anchor="ctr" rtlCol="false" tIns="29696" lIns="29696" bIns="29696" rIns="29696"/>
            <a:lstStyle/>
            <a:p>
              <a:pPr algn="ctr">
                <a:lnSpc>
                  <a:spcPts val="1554"/>
                </a:lnSpc>
              </a:pPr>
            </a:p>
            <a:p>
              <a:pPr algn="ctr">
                <a:lnSpc>
                  <a:spcPts val="1554"/>
                </a:lnSpc>
              </a:pPr>
            </a:p>
          </p:txBody>
        </p:sp>
      </p:grpSp>
      <p:sp>
        <p:nvSpPr>
          <p:cNvPr name="Freeform 5" id="5"/>
          <p:cNvSpPr/>
          <p:nvPr/>
        </p:nvSpPr>
        <p:spPr>
          <a:xfrm flipH="false" flipV="false" rot="2699999">
            <a:off x="15314243" y="7831410"/>
            <a:ext cx="5447095" cy="3629127"/>
          </a:xfrm>
          <a:custGeom>
            <a:avLst/>
            <a:gdLst/>
            <a:ahLst/>
            <a:cxnLst/>
            <a:rect r="r" b="b" t="t" l="l"/>
            <a:pathLst>
              <a:path h="3629127" w="5447095">
                <a:moveTo>
                  <a:pt x="0" y="0"/>
                </a:moveTo>
                <a:lnTo>
                  <a:pt x="5447095" y="0"/>
                </a:lnTo>
                <a:lnTo>
                  <a:pt x="5447095" y="3629127"/>
                </a:lnTo>
                <a:lnTo>
                  <a:pt x="0" y="36291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16699015" y="8010197"/>
            <a:ext cx="1063420" cy="1854856"/>
          </a:xfrm>
          <a:custGeom>
            <a:avLst/>
            <a:gdLst/>
            <a:ahLst/>
            <a:cxnLst/>
            <a:rect r="r" b="b" t="t" l="l"/>
            <a:pathLst>
              <a:path h="1854856" w="1063420">
                <a:moveTo>
                  <a:pt x="0" y="0"/>
                </a:moveTo>
                <a:lnTo>
                  <a:pt x="1063420" y="0"/>
                </a:lnTo>
                <a:lnTo>
                  <a:pt x="1063420" y="1854856"/>
                </a:lnTo>
                <a:lnTo>
                  <a:pt x="0" y="1854856"/>
                </a:lnTo>
                <a:lnTo>
                  <a:pt x="0" y="0"/>
                </a:lnTo>
                <a:close/>
              </a:path>
            </a:pathLst>
          </a:custGeom>
          <a:blipFill>
            <a:blip r:embed="rId4"/>
            <a:stretch>
              <a:fillRect l="0" t="0" r="0" b="0"/>
            </a:stretch>
          </a:blipFill>
        </p:spPr>
      </p:sp>
      <p:sp>
        <p:nvSpPr>
          <p:cNvPr name="TextBox 7" id="7"/>
          <p:cNvSpPr txBox="true"/>
          <p:nvPr/>
        </p:nvSpPr>
        <p:spPr>
          <a:xfrm rot="0">
            <a:off x="413483" y="2005788"/>
            <a:ext cx="15498335" cy="5488052"/>
          </a:xfrm>
          <a:prstGeom prst="rect">
            <a:avLst/>
          </a:prstGeom>
        </p:spPr>
        <p:txBody>
          <a:bodyPr anchor="t" rtlCol="false" tIns="0" lIns="0" bIns="0" rIns="0">
            <a:spAutoFit/>
          </a:bodyPr>
          <a:lstStyle/>
          <a:p>
            <a:pPr algn="ctr">
              <a:lnSpc>
                <a:spcPts val="8121"/>
              </a:lnSpc>
            </a:pPr>
            <a:r>
              <a:rPr lang="en-US" sz="6199">
                <a:solidFill>
                  <a:srgbClr val="000000"/>
                </a:solidFill>
                <a:latin typeface="Filson Soft 2"/>
              </a:rPr>
              <a:t>Kids in the child welfare system </a:t>
            </a:r>
          </a:p>
          <a:p>
            <a:pPr algn="ctr">
              <a:lnSpc>
                <a:spcPts val="8121"/>
              </a:lnSpc>
            </a:pPr>
            <a:r>
              <a:rPr lang="en-US" sz="6199">
                <a:solidFill>
                  <a:srgbClr val="000000"/>
                </a:solidFill>
                <a:latin typeface="Filson Soft 2"/>
              </a:rPr>
              <a:t>"...are not broken and need fixing.</a:t>
            </a:r>
          </a:p>
          <a:p>
            <a:pPr algn="ctr">
              <a:lnSpc>
                <a:spcPts val="8121"/>
              </a:lnSpc>
            </a:pPr>
            <a:r>
              <a:rPr lang="en-US" sz="6199">
                <a:solidFill>
                  <a:srgbClr val="000000"/>
                </a:solidFill>
                <a:latin typeface="Filson Soft 2"/>
              </a:rPr>
              <a:t>They are little humans who are complex and need </a:t>
            </a:r>
          </a:p>
          <a:p>
            <a:pPr algn="ctr">
              <a:lnSpc>
                <a:spcPts val="7377"/>
              </a:lnSpc>
            </a:pPr>
          </a:p>
          <a:p>
            <a:pPr algn="ctr">
              <a:lnSpc>
                <a:spcPts val="3072"/>
              </a:lnSpc>
            </a:pPr>
          </a:p>
        </p:txBody>
      </p:sp>
      <p:sp>
        <p:nvSpPr>
          <p:cNvPr name="TextBox 8" id="8"/>
          <p:cNvSpPr txBox="true"/>
          <p:nvPr/>
        </p:nvSpPr>
        <p:spPr>
          <a:xfrm rot="0">
            <a:off x="625201" y="6019479"/>
            <a:ext cx="15074900" cy="3792865"/>
          </a:xfrm>
          <a:prstGeom prst="rect">
            <a:avLst/>
          </a:prstGeom>
        </p:spPr>
        <p:txBody>
          <a:bodyPr anchor="t" rtlCol="false" tIns="0" lIns="0" bIns="0" rIns="0">
            <a:spAutoFit/>
          </a:bodyPr>
          <a:lstStyle/>
          <a:p>
            <a:pPr algn="ctr">
              <a:lnSpc>
                <a:spcPts val="14278"/>
              </a:lnSpc>
            </a:pPr>
            <a:r>
              <a:rPr lang="en-US" sz="10199">
                <a:solidFill>
                  <a:srgbClr val="000000"/>
                </a:solidFill>
                <a:latin typeface="Filson Soft 1"/>
              </a:rPr>
              <a:t>to be </a:t>
            </a:r>
            <a:r>
              <a:rPr lang="en-US" sz="10199">
                <a:solidFill>
                  <a:srgbClr val="000000"/>
                </a:solidFill>
                <a:latin typeface="Filson Soft 1"/>
              </a:rPr>
              <a:t>understood".</a:t>
            </a:r>
          </a:p>
          <a:p>
            <a:pPr algn="ctr">
              <a:lnSpc>
                <a:spcPts val="11619"/>
              </a:lnSpc>
            </a:pPr>
          </a:p>
          <a:p>
            <a:pPr algn="ctr">
              <a:lnSpc>
                <a:spcPts val="3359"/>
              </a:lnSpc>
            </a:pPr>
          </a:p>
        </p:txBody>
      </p:sp>
      <p:sp>
        <p:nvSpPr>
          <p:cNvPr name="TextBox 9" id="9"/>
          <p:cNvSpPr txBox="true"/>
          <p:nvPr/>
        </p:nvSpPr>
        <p:spPr>
          <a:xfrm rot="0">
            <a:off x="8593706" y="8010197"/>
            <a:ext cx="5753735" cy="548005"/>
          </a:xfrm>
          <a:prstGeom prst="rect">
            <a:avLst/>
          </a:prstGeom>
        </p:spPr>
        <p:txBody>
          <a:bodyPr anchor="t" rtlCol="false" tIns="0" lIns="0" bIns="0" rIns="0">
            <a:spAutoFit/>
          </a:bodyPr>
          <a:lstStyle/>
          <a:p>
            <a:pPr algn="ctr">
              <a:lnSpc>
                <a:spcPts val="2859"/>
              </a:lnSpc>
            </a:pPr>
            <a:r>
              <a:rPr lang="en-US" sz="2599" spc="-51">
                <a:solidFill>
                  <a:srgbClr val="000000"/>
                </a:solidFill>
                <a:latin typeface="Filson Soft 2"/>
              </a:rPr>
              <a:t>Michelle Taylor, Clinical Psychologist </a:t>
            </a:r>
          </a:p>
          <a:p>
            <a:pPr algn="ctr">
              <a:lnSpc>
                <a:spcPts val="1320"/>
              </a:lnSpc>
              <a:spcBef>
                <a:spcPct val="0"/>
              </a:spcBef>
            </a:pPr>
          </a:p>
        </p:txBody>
      </p:sp>
      <p:sp>
        <p:nvSpPr>
          <p:cNvPr name="TextBox 10" id="10"/>
          <p:cNvSpPr txBox="true"/>
          <p:nvPr/>
        </p:nvSpPr>
        <p:spPr>
          <a:xfrm rot="0">
            <a:off x="180876" y="9855528"/>
            <a:ext cx="2959418" cy="186690"/>
          </a:xfrm>
          <a:prstGeom prst="rect">
            <a:avLst/>
          </a:prstGeom>
        </p:spPr>
        <p:txBody>
          <a:bodyPr anchor="t" rtlCol="false" tIns="0" lIns="0" bIns="0" rIns="0">
            <a:spAutoFit/>
          </a:bodyPr>
          <a:lstStyle/>
          <a:p>
            <a:pPr algn="ctr">
              <a:lnSpc>
                <a:spcPts val="1320"/>
              </a:lnSpc>
              <a:spcBef>
                <a:spcPct val="0"/>
              </a:spcBef>
            </a:pPr>
            <a:r>
              <a:rPr lang="en-US" sz="1200" spc="-24">
                <a:solidFill>
                  <a:srgbClr val="000000"/>
                </a:solidFill>
                <a:latin typeface="Filson Soft 3"/>
              </a:rPr>
              <a:t>(</a:t>
            </a:r>
            <a:r>
              <a:rPr lang="en-US" sz="1200" spc="-24">
                <a:solidFill>
                  <a:srgbClr val="000000"/>
                </a:solidFill>
                <a:latin typeface="Filson Soft 3"/>
              </a:rPr>
              <a:t>M.Taylor, personal communication, 2021).</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2368402"/>
            <a:ext cx="18853485" cy="12655402"/>
          </a:xfrm>
          <a:custGeom>
            <a:avLst/>
            <a:gdLst/>
            <a:ahLst/>
            <a:cxnLst/>
            <a:rect r="r" b="b" t="t" l="l"/>
            <a:pathLst>
              <a:path h="12655402" w="18853485">
                <a:moveTo>
                  <a:pt x="0" y="0"/>
                </a:moveTo>
                <a:lnTo>
                  <a:pt x="18853485" y="0"/>
                </a:lnTo>
                <a:lnTo>
                  <a:pt x="18853485" y="12655402"/>
                </a:lnTo>
                <a:lnTo>
                  <a:pt x="0" y="12655402"/>
                </a:lnTo>
                <a:lnTo>
                  <a:pt x="0" y="0"/>
                </a:lnTo>
                <a:close/>
              </a:path>
            </a:pathLst>
          </a:custGeom>
          <a:blipFill>
            <a:blip r:embed="rId3"/>
            <a:stretch>
              <a:fillRect l="0" t="0" r="0" b="0"/>
            </a:stretch>
          </a:blipFill>
        </p:spPr>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78967" y="-1550751"/>
            <a:ext cx="21034065" cy="13388503"/>
          </a:xfrm>
          <a:custGeom>
            <a:avLst/>
            <a:gdLst/>
            <a:ahLst/>
            <a:cxnLst/>
            <a:rect r="r" b="b" t="t" l="l"/>
            <a:pathLst>
              <a:path h="13388503" w="21034065">
                <a:moveTo>
                  <a:pt x="0" y="0"/>
                </a:moveTo>
                <a:lnTo>
                  <a:pt x="21034065" y="0"/>
                </a:lnTo>
                <a:lnTo>
                  <a:pt x="21034065" y="13388502"/>
                </a:lnTo>
                <a:lnTo>
                  <a:pt x="0" y="13388502"/>
                </a:lnTo>
                <a:lnTo>
                  <a:pt x="0" y="0"/>
                </a:lnTo>
                <a:close/>
              </a:path>
            </a:pathLst>
          </a:custGeom>
          <a:blipFill>
            <a:blip r:embed="rId3"/>
            <a:stretch>
              <a:fillRect l="0" t="-2433" r="0" b="-2433"/>
            </a:stretch>
          </a:blipFill>
        </p:spPr>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7448247" cy="10287000"/>
          </a:xfrm>
          <a:custGeom>
            <a:avLst/>
            <a:gdLst/>
            <a:ahLst/>
            <a:cxnLst/>
            <a:rect r="r" b="b" t="t" l="l"/>
            <a:pathLst>
              <a:path h="10287000" w="7448247">
                <a:moveTo>
                  <a:pt x="0" y="0"/>
                </a:moveTo>
                <a:lnTo>
                  <a:pt x="7448247" y="0"/>
                </a:lnTo>
                <a:lnTo>
                  <a:pt x="7448247" y="10287000"/>
                </a:lnTo>
                <a:lnTo>
                  <a:pt x="0" y="10287000"/>
                </a:lnTo>
                <a:lnTo>
                  <a:pt x="0" y="0"/>
                </a:lnTo>
                <a:close/>
              </a:path>
            </a:pathLst>
          </a:custGeom>
          <a:blipFill>
            <a:blip r:embed="rId2"/>
            <a:stretch>
              <a:fillRect l="-23452" t="0" r="-83846" b="0"/>
            </a:stretch>
          </a:blipFill>
        </p:spPr>
      </p:sp>
      <p:sp>
        <p:nvSpPr>
          <p:cNvPr name="Freeform 3" id="3"/>
          <p:cNvSpPr/>
          <p:nvPr/>
        </p:nvSpPr>
        <p:spPr>
          <a:xfrm flipH="false" flipV="false" rot="0">
            <a:off x="16867779" y="8575395"/>
            <a:ext cx="783042" cy="1365810"/>
          </a:xfrm>
          <a:custGeom>
            <a:avLst/>
            <a:gdLst/>
            <a:ahLst/>
            <a:cxnLst/>
            <a:rect r="r" b="b" t="t" l="l"/>
            <a:pathLst>
              <a:path h="1365810" w="783042">
                <a:moveTo>
                  <a:pt x="0" y="0"/>
                </a:moveTo>
                <a:lnTo>
                  <a:pt x="783042" y="0"/>
                </a:lnTo>
                <a:lnTo>
                  <a:pt x="783042" y="1365810"/>
                </a:lnTo>
                <a:lnTo>
                  <a:pt x="0" y="1365810"/>
                </a:lnTo>
                <a:lnTo>
                  <a:pt x="0" y="0"/>
                </a:lnTo>
                <a:close/>
              </a:path>
            </a:pathLst>
          </a:custGeom>
          <a:blipFill>
            <a:blip r:embed="rId3"/>
            <a:stretch>
              <a:fillRect l="0" t="0" r="0" b="0"/>
            </a:stretch>
          </a:blipFill>
        </p:spPr>
      </p:sp>
      <p:sp>
        <p:nvSpPr>
          <p:cNvPr name="TextBox 4" id="4"/>
          <p:cNvSpPr txBox="true"/>
          <p:nvPr/>
        </p:nvSpPr>
        <p:spPr>
          <a:xfrm rot="0">
            <a:off x="8605984" y="1946231"/>
            <a:ext cx="8653316" cy="3512328"/>
          </a:xfrm>
          <a:prstGeom prst="rect">
            <a:avLst/>
          </a:prstGeom>
        </p:spPr>
        <p:txBody>
          <a:bodyPr anchor="t" rtlCol="false" tIns="0" lIns="0" bIns="0" rIns="0">
            <a:spAutoFit/>
          </a:bodyPr>
          <a:lstStyle/>
          <a:p>
            <a:pPr algn="ctr">
              <a:lnSpc>
                <a:spcPts val="6957"/>
              </a:lnSpc>
            </a:pPr>
            <a:r>
              <a:rPr lang="en-US" sz="4969">
                <a:solidFill>
                  <a:srgbClr val="000000"/>
                </a:solidFill>
                <a:latin typeface="Filson Soft 2"/>
              </a:rPr>
              <a:t>Parenting an adopted child is not the same as parenting a child brought into your family by birth</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7448247" cy="10287000"/>
          </a:xfrm>
          <a:custGeom>
            <a:avLst/>
            <a:gdLst/>
            <a:ahLst/>
            <a:cxnLst/>
            <a:rect r="r" b="b" t="t" l="l"/>
            <a:pathLst>
              <a:path h="10287000" w="7448247">
                <a:moveTo>
                  <a:pt x="0" y="0"/>
                </a:moveTo>
                <a:lnTo>
                  <a:pt x="7448247" y="0"/>
                </a:lnTo>
                <a:lnTo>
                  <a:pt x="7448247" y="10287000"/>
                </a:lnTo>
                <a:lnTo>
                  <a:pt x="0" y="10287000"/>
                </a:lnTo>
                <a:lnTo>
                  <a:pt x="0" y="0"/>
                </a:lnTo>
                <a:close/>
              </a:path>
            </a:pathLst>
          </a:custGeom>
          <a:blipFill>
            <a:blip r:embed="rId2"/>
            <a:stretch>
              <a:fillRect l="-23452" t="0" r="-83846" b="0"/>
            </a:stretch>
          </a:blipFill>
        </p:spPr>
      </p:sp>
      <p:sp>
        <p:nvSpPr>
          <p:cNvPr name="Freeform 3" id="3"/>
          <p:cNvSpPr/>
          <p:nvPr/>
        </p:nvSpPr>
        <p:spPr>
          <a:xfrm flipH="false" flipV="false" rot="0">
            <a:off x="16867779" y="8575395"/>
            <a:ext cx="783042" cy="1365810"/>
          </a:xfrm>
          <a:custGeom>
            <a:avLst/>
            <a:gdLst/>
            <a:ahLst/>
            <a:cxnLst/>
            <a:rect r="r" b="b" t="t" l="l"/>
            <a:pathLst>
              <a:path h="1365810" w="783042">
                <a:moveTo>
                  <a:pt x="0" y="0"/>
                </a:moveTo>
                <a:lnTo>
                  <a:pt x="783042" y="0"/>
                </a:lnTo>
                <a:lnTo>
                  <a:pt x="783042" y="1365810"/>
                </a:lnTo>
                <a:lnTo>
                  <a:pt x="0" y="1365810"/>
                </a:lnTo>
                <a:lnTo>
                  <a:pt x="0" y="0"/>
                </a:lnTo>
                <a:close/>
              </a:path>
            </a:pathLst>
          </a:custGeom>
          <a:blipFill>
            <a:blip r:embed="rId3"/>
            <a:stretch>
              <a:fillRect l="0" t="0" r="0" b="0"/>
            </a:stretch>
          </a:blipFill>
        </p:spPr>
      </p:sp>
      <p:sp>
        <p:nvSpPr>
          <p:cNvPr name="TextBox 4" id="4"/>
          <p:cNvSpPr txBox="true"/>
          <p:nvPr/>
        </p:nvSpPr>
        <p:spPr>
          <a:xfrm rot="0">
            <a:off x="8605984" y="876300"/>
            <a:ext cx="8653316" cy="8445008"/>
          </a:xfrm>
          <a:prstGeom prst="rect">
            <a:avLst/>
          </a:prstGeom>
        </p:spPr>
        <p:txBody>
          <a:bodyPr anchor="t" rtlCol="false" tIns="0" lIns="0" bIns="0" rIns="0">
            <a:spAutoFit/>
          </a:bodyPr>
          <a:lstStyle/>
          <a:p>
            <a:pPr algn="l" marL="1245605" indent="-622802" lvl="1">
              <a:lnSpc>
                <a:spcPts val="8077"/>
              </a:lnSpc>
              <a:buFont typeface="Arial"/>
              <a:buChar char="•"/>
            </a:pPr>
            <a:r>
              <a:rPr lang="en-US" sz="5769">
                <a:solidFill>
                  <a:srgbClr val="000000"/>
                </a:solidFill>
                <a:latin typeface="Filson Soft 2"/>
              </a:rPr>
              <a:t>Inherent grief and loss</a:t>
            </a:r>
          </a:p>
          <a:p>
            <a:pPr algn="l">
              <a:lnSpc>
                <a:spcPts val="8077"/>
              </a:lnSpc>
            </a:pPr>
          </a:p>
          <a:p>
            <a:pPr algn="l" marL="1245605" indent="-622802" lvl="1">
              <a:lnSpc>
                <a:spcPts val="8077"/>
              </a:lnSpc>
              <a:buFont typeface="Arial"/>
              <a:buChar char="•"/>
            </a:pPr>
            <a:r>
              <a:rPr lang="en-US" sz="5769">
                <a:solidFill>
                  <a:srgbClr val="000000"/>
                </a:solidFill>
                <a:latin typeface="Filson Soft 2"/>
              </a:rPr>
              <a:t>Holding our child’s stories and feelings</a:t>
            </a:r>
          </a:p>
          <a:p>
            <a:pPr algn="l">
              <a:lnSpc>
                <a:spcPts val="8077"/>
              </a:lnSpc>
            </a:pPr>
          </a:p>
          <a:p>
            <a:pPr algn="l" marL="1245605" indent="-622802" lvl="1">
              <a:lnSpc>
                <a:spcPts val="8077"/>
              </a:lnSpc>
              <a:buFont typeface="Arial"/>
              <a:buChar char="•"/>
            </a:pPr>
            <a:r>
              <a:rPr lang="en-US" sz="5769">
                <a:solidFill>
                  <a:srgbClr val="000000"/>
                </a:solidFill>
                <a:latin typeface="Filson Soft 2"/>
              </a:rPr>
              <a:t>Therapeutic parenting</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426391" y="320006"/>
            <a:ext cx="5498018" cy="9589838"/>
          </a:xfrm>
          <a:custGeom>
            <a:avLst/>
            <a:gdLst/>
            <a:ahLst/>
            <a:cxnLst/>
            <a:rect r="r" b="b" t="t" l="l"/>
            <a:pathLst>
              <a:path h="9589838" w="5498018">
                <a:moveTo>
                  <a:pt x="0" y="0"/>
                </a:moveTo>
                <a:lnTo>
                  <a:pt x="5498018" y="0"/>
                </a:lnTo>
                <a:lnTo>
                  <a:pt x="5498018" y="9589838"/>
                </a:lnTo>
                <a:lnTo>
                  <a:pt x="0" y="9589838"/>
                </a:lnTo>
                <a:lnTo>
                  <a:pt x="0" y="0"/>
                </a:lnTo>
                <a:close/>
              </a:path>
            </a:pathLst>
          </a:custGeom>
          <a:blipFill>
            <a:blip r:embed="rId2">
              <a:alphaModFix amt="29000"/>
            </a:blip>
            <a:stretch>
              <a:fillRect l="0" t="0" r="0" b="0"/>
            </a:stretch>
          </a:blipFill>
        </p:spPr>
      </p:sp>
      <p:sp>
        <p:nvSpPr>
          <p:cNvPr name="TextBox 3" id="3"/>
          <p:cNvSpPr txBox="true"/>
          <p:nvPr/>
        </p:nvSpPr>
        <p:spPr>
          <a:xfrm rot="0">
            <a:off x="6239152" y="1000125"/>
            <a:ext cx="11321531" cy="9315008"/>
          </a:xfrm>
          <a:prstGeom prst="rect">
            <a:avLst/>
          </a:prstGeom>
        </p:spPr>
        <p:txBody>
          <a:bodyPr anchor="t" rtlCol="false" tIns="0" lIns="0" bIns="0" rIns="0">
            <a:spAutoFit/>
          </a:bodyPr>
          <a:lstStyle/>
          <a:p>
            <a:pPr algn="l">
              <a:lnSpc>
                <a:spcPts val="4181"/>
              </a:lnSpc>
            </a:pPr>
            <a:r>
              <a:rPr lang="en-US" sz="3484">
                <a:solidFill>
                  <a:srgbClr val="3B51A3"/>
                </a:solidFill>
                <a:latin typeface="Filson Soft 3"/>
              </a:rPr>
              <a:t>•The Adoption Preparation Curriculum was created by Harmony Family Center’s ASAP (Adoption Support and Preservation) Program in 2008, and updated and revised in 2024.</a:t>
            </a:r>
          </a:p>
          <a:p>
            <a:pPr algn="l">
              <a:lnSpc>
                <a:spcPts val="4181"/>
              </a:lnSpc>
            </a:pPr>
          </a:p>
          <a:p>
            <a:pPr algn="l">
              <a:lnSpc>
                <a:spcPts val="4181"/>
              </a:lnSpc>
            </a:pPr>
            <a:r>
              <a:rPr lang="en-US" sz="3484">
                <a:solidFill>
                  <a:srgbClr val="3B51A3"/>
                </a:solidFill>
                <a:latin typeface="Filson Soft 3"/>
              </a:rPr>
              <a:t>•The ASAP|GSAP Program is funded by the Tennessee Department of Children’s Services.</a:t>
            </a:r>
          </a:p>
          <a:p>
            <a:pPr algn="l">
              <a:lnSpc>
                <a:spcPts val="4181"/>
              </a:lnSpc>
            </a:pPr>
          </a:p>
          <a:p>
            <a:pPr algn="l">
              <a:lnSpc>
                <a:spcPts val="4181"/>
              </a:lnSpc>
            </a:pPr>
            <a:r>
              <a:rPr lang="en-US" sz="3484">
                <a:solidFill>
                  <a:srgbClr val="3B51A3"/>
                </a:solidFill>
                <a:latin typeface="Filson Soft 3"/>
              </a:rPr>
              <a:t>•Harmony ASAP staff provide Adoption and Guardianship Preparation Training opportunities statewide.</a:t>
            </a:r>
          </a:p>
          <a:p>
            <a:pPr algn="l">
              <a:lnSpc>
                <a:spcPts val="4181"/>
              </a:lnSpc>
            </a:pPr>
          </a:p>
          <a:p>
            <a:pPr algn="l">
              <a:lnSpc>
                <a:spcPts val="4181"/>
              </a:lnSpc>
            </a:pPr>
            <a:r>
              <a:rPr lang="en-US" sz="3484">
                <a:solidFill>
                  <a:srgbClr val="3B51A3"/>
                </a:solidFill>
                <a:latin typeface="Filson Soft 3"/>
              </a:rPr>
              <a:t>•The training is designed to help deepen awareness and understanding about yourself and your child and to help build a strong foundation and lasting commitment for families who pursue adoption/guardianship.</a:t>
            </a:r>
          </a:p>
          <a:p>
            <a:pPr algn="l">
              <a:lnSpc>
                <a:spcPts val="2455"/>
              </a:lnSpc>
            </a:pP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1304015"/>
            <a:ext cx="18620104" cy="11591015"/>
          </a:xfrm>
          <a:custGeom>
            <a:avLst/>
            <a:gdLst/>
            <a:ahLst/>
            <a:cxnLst/>
            <a:rect r="r" b="b" t="t" l="l"/>
            <a:pathLst>
              <a:path h="11591015" w="18620104">
                <a:moveTo>
                  <a:pt x="0" y="0"/>
                </a:moveTo>
                <a:lnTo>
                  <a:pt x="18620104" y="0"/>
                </a:lnTo>
                <a:lnTo>
                  <a:pt x="18620104" y="11591015"/>
                </a:lnTo>
                <a:lnTo>
                  <a:pt x="0" y="11591015"/>
                </a:lnTo>
                <a:lnTo>
                  <a:pt x="0" y="0"/>
                </a:lnTo>
                <a:close/>
              </a:path>
            </a:pathLst>
          </a:custGeom>
          <a:blipFill>
            <a:blip r:embed="rId2"/>
            <a:stretch>
              <a:fillRect l="0" t="0" r="0" b="0"/>
            </a:stretch>
          </a:blipFill>
        </p:spPr>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a:videoFile r:link="rId3"/>
          </p:nvPr>
        </p:nvPicPr>
        <p:blipFill>
          <a:blip r:embed="rId2"/>
          <a:stretch>
            <a:fillRect/>
          </a:stretch>
        </p:blipFill>
        <p:spPr>
          <a:xfrm rot="0">
            <a:off x="370936" y="208652"/>
            <a:ext cx="17546129" cy="9869696"/>
          </a:xfrm>
          <a:prstGeom prst="rect">
            <a:avLst/>
          </a:prstGeom>
        </p:spPr>
      </p:pic>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a:videoFile r:link="rId3"/>
          </p:nvPr>
        </p:nvPicPr>
        <p:blipFill>
          <a:blip r:embed="rId2"/>
          <a:stretch>
            <a:fillRect/>
          </a:stretch>
        </p:blipFill>
        <p:spPr>
          <a:xfrm rot="0">
            <a:off x="583950" y="833404"/>
            <a:ext cx="17247728" cy="8684453"/>
          </a:xfrm>
          <a:prstGeom prst="rect">
            <a:avLst/>
          </a:prstGeom>
        </p:spPr>
      </p:pic>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39289" y="0"/>
            <a:ext cx="19527289" cy="11993617"/>
          </a:xfrm>
          <a:custGeom>
            <a:avLst/>
            <a:gdLst/>
            <a:ahLst/>
            <a:cxnLst/>
            <a:rect r="r" b="b" t="t" l="l"/>
            <a:pathLst>
              <a:path h="11993617" w="19527289">
                <a:moveTo>
                  <a:pt x="0" y="0"/>
                </a:moveTo>
                <a:lnTo>
                  <a:pt x="19527289" y="0"/>
                </a:lnTo>
                <a:lnTo>
                  <a:pt x="19527289" y="11993617"/>
                </a:lnTo>
                <a:lnTo>
                  <a:pt x="0" y="11993617"/>
                </a:lnTo>
                <a:lnTo>
                  <a:pt x="0" y="0"/>
                </a:lnTo>
                <a:close/>
              </a:path>
            </a:pathLst>
          </a:custGeom>
          <a:blipFill>
            <a:blip r:embed="rId2"/>
            <a:stretch>
              <a:fillRect l="0" t="-3244" r="0" b="-5230"/>
            </a:stretch>
          </a:blipFill>
        </p:spPr>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6103600" y="0"/>
            <a:ext cx="2232978" cy="10284127"/>
            <a:chOff x="0" y="0"/>
            <a:chExt cx="1006049" cy="4633423"/>
          </a:xfrm>
        </p:grpSpPr>
        <p:sp>
          <p:nvSpPr>
            <p:cNvPr name="Freeform 3" id="3"/>
            <p:cNvSpPr/>
            <p:nvPr/>
          </p:nvSpPr>
          <p:spPr>
            <a:xfrm flipH="false" flipV="false" rot="0">
              <a:off x="0" y="0"/>
              <a:ext cx="1006049" cy="4633423"/>
            </a:xfrm>
            <a:custGeom>
              <a:avLst/>
              <a:gdLst/>
              <a:ahLst/>
              <a:cxnLst/>
              <a:rect r="r" b="b" t="t" l="l"/>
              <a:pathLst>
                <a:path h="4633423" w="1006049">
                  <a:moveTo>
                    <a:pt x="0" y="0"/>
                  </a:moveTo>
                  <a:lnTo>
                    <a:pt x="1006049" y="0"/>
                  </a:lnTo>
                  <a:lnTo>
                    <a:pt x="1006049" y="4633423"/>
                  </a:lnTo>
                  <a:lnTo>
                    <a:pt x="0" y="4633423"/>
                  </a:lnTo>
                  <a:close/>
                </a:path>
              </a:pathLst>
            </a:custGeom>
            <a:solidFill>
              <a:srgbClr val="3B51A3"/>
            </a:solidFill>
          </p:spPr>
        </p:sp>
        <p:sp>
          <p:nvSpPr>
            <p:cNvPr name="TextBox 4" id="4"/>
            <p:cNvSpPr txBox="true"/>
            <p:nvPr/>
          </p:nvSpPr>
          <p:spPr>
            <a:xfrm>
              <a:off x="0" y="-19050"/>
              <a:ext cx="1006049" cy="4652473"/>
            </a:xfrm>
            <a:prstGeom prst="rect">
              <a:avLst/>
            </a:prstGeom>
          </p:spPr>
          <p:txBody>
            <a:bodyPr anchor="ctr" rtlCol="false" tIns="29696" lIns="29696" bIns="29696" rIns="29696"/>
            <a:lstStyle/>
            <a:p>
              <a:pPr algn="ctr">
                <a:lnSpc>
                  <a:spcPts val="1554"/>
                </a:lnSpc>
              </a:pPr>
            </a:p>
            <a:p>
              <a:pPr algn="ctr">
                <a:lnSpc>
                  <a:spcPts val="1554"/>
                </a:lnSpc>
              </a:pPr>
            </a:p>
          </p:txBody>
        </p:sp>
      </p:grpSp>
      <p:sp>
        <p:nvSpPr>
          <p:cNvPr name="Freeform 5" id="5"/>
          <p:cNvSpPr/>
          <p:nvPr/>
        </p:nvSpPr>
        <p:spPr>
          <a:xfrm flipH="false" flipV="false" rot="2699999">
            <a:off x="15314243" y="7831410"/>
            <a:ext cx="5447095" cy="3629127"/>
          </a:xfrm>
          <a:custGeom>
            <a:avLst/>
            <a:gdLst/>
            <a:ahLst/>
            <a:cxnLst/>
            <a:rect r="r" b="b" t="t" l="l"/>
            <a:pathLst>
              <a:path h="3629127" w="5447095">
                <a:moveTo>
                  <a:pt x="0" y="0"/>
                </a:moveTo>
                <a:lnTo>
                  <a:pt x="5447095" y="0"/>
                </a:lnTo>
                <a:lnTo>
                  <a:pt x="5447095" y="3629127"/>
                </a:lnTo>
                <a:lnTo>
                  <a:pt x="0" y="36291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16699015" y="8010197"/>
            <a:ext cx="1063420" cy="1854856"/>
          </a:xfrm>
          <a:custGeom>
            <a:avLst/>
            <a:gdLst/>
            <a:ahLst/>
            <a:cxnLst/>
            <a:rect r="r" b="b" t="t" l="l"/>
            <a:pathLst>
              <a:path h="1854856" w="1063420">
                <a:moveTo>
                  <a:pt x="0" y="0"/>
                </a:moveTo>
                <a:lnTo>
                  <a:pt x="1063420" y="0"/>
                </a:lnTo>
                <a:lnTo>
                  <a:pt x="1063420" y="1854856"/>
                </a:lnTo>
                <a:lnTo>
                  <a:pt x="0" y="1854856"/>
                </a:lnTo>
                <a:lnTo>
                  <a:pt x="0" y="0"/>
                </a:lnTo>
                <a:close/>
              </a:path>
            </a:pathLst>
          </a:custGeom>
          <a:blipFill>
            <a:blip r:embed="rId4"/>
            <a:stretch>
              <a:fillRect l="0" t="0" r="0" b="0"/>
            </a:stretch>
          </a:blipFill>
        </p:spPr>
      </p:sp>
      <p:sp>
        <p:nvSpPr>
          <p:cNvPr name="TextBox 7" id="7"/>
          <p:cNvSpPr txBox="true"/>
          <p:nvPr/>
        </p:nvSpPr>
        <p:spPr>
          <a:xfrm rot="0">
            <a:off x="1028700" y="933450"/>
            <a:ext cx="11684000" cy="4168140"/>
          </a:xfrm>
          <a:prstGeom prst="rect">
            <a:avLst/>
          </a:prstGeom>
        </p:spPr>
        <p:txBody>
          <a:bodyPr anchor="t" rtlCol="false" tIns="0" lIns="0" bIns="0" rIns="0">
            <a:spAutoFit/>
          </a:bodyPr>
          <a:lstStyle/>
          <a:p>
            <a:pPr algn="l">
              <a:lnSpc>
                <a:spcPts val="8189"/>
              </a:lnSpc>
            </a:pPr>
            <a:r>
              <a:rPr lang="en-US" sz="6299">
                <a:solidFill>
                  <a:srgbClr val="3B51A3"/>
                </a:solidFill>
                <a:latin typeface="Filson Soft 1 Bold"/>
              </a:rPr>
              <a:t>Because adoptive/guardianship parenting is different, it is common to have fear about this role. </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1139688"/>
            <a:ext cx="19234503" cy="11426688"/>
          </a:xfrm>
          <a:custGeom>
            <a:avLst/>
            <a:gdLst/>
            <a:ahLst/>
            <a:cxnLst/>
            <a:rect r="r" b="b" t="t" l="l"/>
            <a:pathLst>
              <a:path h="11426688" w="19234503">
                <a:moveTo>
                  <a:pt x="0" y="0"/>
                </a:moveTo>
                <a:lnTo>
                  <a:pt x="19234503" y="0"/>
                </a:lnTo>
                <a:lnTo>
                  <a:pt x="19234503" y="11426688"/>
                </a:lnTo>
                <a:lnTo>
                  <a:pt x="0" y="11426688"/>
                </a:lnTo>
                <a:lnTo>
                  <a:pt x="0" y="0"/>
                </a:lnTo>
                <a:close/>
              </a:path>
            </a:pathLst>
          </a:custGeom>
          <a:blipFill>
            <a:blip r:embed="rId2"/>
            <a:stretch>
              <a:fillRect l="-8643" t="0" r="-8643" b="-31536"/>
            </a:stretch>
          </a:blipFill>
        </p:spPr>
      </p:sp>
      <p:sp>
        <p:nvSpPr>
          <p:cNvPr name="Freeform 3" id="3"/>
          <p:cNvSpPr/>
          <p:nvPr/>
        </p:nvSpPr>
        <p:spPr>
          <a:xfrm flipH="false" flipV="false" rot="0">
            <a:off x="17259300" y="8575395"/>
            <a:ext cx="783042" cy="1365810"/>
          </a:xfrm>
          <a:custGeom>
            <a:avLst/>
            <a:gdLst/>
            <a:ahLst/>
            <a:cxnLst/>
            <a:rect r="r" b="b" t="t" l="l"/>
            <a:pathLst>
              <a:path h="1365810" w="783042">
                <a:moveTo>
                  <a:pt x="0" y="0"/>
                </a:moveTo>
                <a:lnTo>
                  <a:pt x="783042" y="0"/>
                </a:lnTo>
                <a:lnTo>
                  <a:pt x="783042" y="1365810"/>
                </a:lnTo>
                <a:lnTo>
                  <a:pt x="0" y="1365810"/>
                </a:lnTo>
                <a:lnTo>
                  <a:pt x="0" y="0"/>
                </a:lnTo>
                <a:close/>
              </a:path>
            </a:pathLst>
          </a:custGeom>
          <a:blipFill>
            <a:blip r:embed="rId3"/>
            <a:stretch>
              <a:fillRect l="0" t="0" r="0" b="0"/>
            </a:stretch>
          </a:blipFill>
        </p:spPr>
      </p:sp>
      <p:sp>
        <p:nvSpPr>
          <p:cNvPr name="TextBox 4" id="4"/>
          <p:cNvSpPr txBox="true"/>
          <p:nvPr/>
        </p:nvSpPr>
        <p:spPr>
          <a:xfrm rot="0">
            <a:off x="3899657" y="-895484"/>
            <a:ext cx="11435189" cy="6249651"/>
          </a:xfrm>
          <a:prstGeom prst="rect">
            <a:avLst/>
          </a:prstGeom>
        </p:spPr>
        <p:txBody>
          <a:bodyPr anchor="t" rtlCol="false" tIns="0" lIns="0" bIns="0" rIns="0">
            <a:spAutoFit/>
          </a:bodyPr>
          <a:lstStyle/>
          <a:p>
            <a:pPr algn="ctr">
              <a:lnSpc>
                <a:spcPts val="21178"/>
              </a:lnSpc>
            </a:pPr>
            <a:r>
              <a:rPr lang="en-US" sz="15127">
                <a:solidFill>
                  <a:srgbClr val="3B51A3"/>
                </a:solidFill>
                <a:latin typeface="Filson Soft 1"/>
              </a:rPr>
              <a:t>Common Fears</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7609643" cy="10287000"/>
          </a:xfrm>
          <a:custGeom>
            <a:avLst/>
            <a:gdLst/>
            <a:ahLst/>
            <a:cxnLst/>
            <a:rect r="r" b="b" t="t" l="l"/>
            <a:pathLst>
              <a:path h="10287000" w="7609643">
                <a:moveTo>
                  <a:pt x="0" y="0"/>
                </a:moveTo>
                <a:lnTo>
                  <a:pt x="7609643" y="0"/>
                </a:lnTo>
                <a:lnTo>
                  <a:pt x="7609643" y="10287000"/>
                </a:lnTo>
                <a:lnTo>
                  <a:pt x="0" y="10287000"/>
                </a:lnTo>
                <a:lnTo>
                  <a:pt x="0" y="0"/>
                </a:lnTo>
                <a:close/>
              </a:path>
            </a:pathLst>
          </a:custGeom>
          <a:blipFill>
            <a:blip r:embed="rId2"/>
            <a:stretch>
              <a:fillRect l="-51451" t="0" r="-51451" b="0"/>
            </a:stretch>
          </a:blipFill>
        </p:spPr>
      </p:sp>
      <p:sp>
        <p:nvSpPr>
          <p:cNvPr name="Freeform 3" id="3"/>
          <p:cNvSpPr/>
          <p:nvPr/>
        </p:nvSpPr>
        <p:spPr>
          <a:xfrm flipH="false" flipV="false" rot="0">
            <a:off x="283758" y="251853"/>
            <a:ext cx="783042" cy="1365810"/>
          </a:xfrm>
          <a:custGeom>
            <a:avLst/>
            <a:gdLst/>
            <a:ahLst/>
            <a:cxnLst/>
            <a:rect r="r" b="b" t="t" l="l"/>
            <a:pathLst>
              <a:path h="1365810" w="783042">
                <a:moveTo>
                  <a:pt x="0" y="0"/>
                </a:moveTo>
                <a:lnTo>
                  <a:pt x="783042" y="0"/>
                </a:lnTo>
                <a:lnTo>
                  <a:pt x="783042" y="1365809"/>
                </a:lnTo>
                <a:lnTo>
                  <a:pt x="0" y="1365809"/>
                </a:lnTo>
                <a:lnTo>
                  <a:pt x="0" y="0"/>
                </a:lnTo>
                <a:close/>
              </a:path>
            </a:pathLst>
          </a:custGeom>
          <a:blipFill>
            <a:blip r:embed="rId3"/>
            <a:stretch>
              <a:fillRect l="0" t="0" r="0" b="0"/>
            </a:stretch>
          </a:blipFill>
        </p:spPr>
      </p:sp>
      <p:sp>
        <p:nvSpPr>
          <p:cNvPr name="Freeform 4" id="4"/>
          <p:cNvSpPr/>
          <p:nvPr/>
        </p:nvSpPr>
        <p:spPr>
          <a:xfrm flipH="false" flipV="false" rot="5400000">
            <a:off x="2067521" y="4744879"/>
            <a:ext cx="10287000" cy="797242"/>
          </a:xfrm>
          <a:custGeom>
            <a:avLst/>
            <a:gdLst/>
            <a:ahLst/>
            <a:cxnLst/>
            <a:rect r="r" b="b" t="t" l="l"/>
            <a:pathLst>
              <a:path h="797242" w="10287000">
                <a:moveTo>
                  <a:pt x="0" y="0"/>
                </a:moveTo>
                <a:lnTo>
                  <a:pt x="10287000" y="0"/>
                </a:lnTo>
                <a:lnTo>
                  <a:pt x="10287000" y="797242"/>
                </a:lnTo>
                <a:lnTo>
                  <a:pt x="0" y="79724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8401728" y="781050"/>
            <a:ext cx="8857572" cy="5318759"/>
          </a:xfrm>
          <a:prstGeom prst="rect">
            <a:avLst/>
          </a:prstGeom>
        </p:spPr>
        <p:txBody>
          <a:bodyPr anchor="t" rtlCol="false" tIns="0" lIns="0" bIns="0" rIns="0">
            <a:spAutoFit/>
          </a:bodyPr>
          <a:lstStyle/>
          <a:p>
            <a:pPr algn="l">
              <a:lnSpc>
                <a:spcPts val="6929"/>
              </a:lnSpc>
            </a:pPr>
            <a:r>
              <a:rPr lang="en-US" sz="6299">
                <a:solidFill>
                  <a:srgbClr val="3B51A3"/>
                </a:solidFill>
                <a:latin typeface="Filson Soft 2"/>
              </a:rPr>
              <a:t>While you may have fears, support is always available for you and your child. </a:t>
            </a:r>
          </a:p>
          <a:p>
            <a:pPr algn="l">
              <a:lnSpc>
                <a:spcPts val="6929"/>
              </a:lnSpc>
            </a:pPr>
          </a:p>
          <a:p>
            <a:pPr algn="l">
              <a:lnSpc>
                <a:spcPts val="6929"/>
              </a:lnSpc>
            </a:pP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762000" y="2104219"/>
            <a:ext cx="9956800" cy="3344081"/>
            <a:chOff x="0" y="0"/>
            <a:chExt cx="5350085" cy="1796874"/>
          </a:xfrm>
        </p:grpSpPr>
        <p:sp>
          <p:nvSpPr>
            <p:cNvPr name="Freeform 3" id="3"/>
            <p:cNvSpPr/>
            <p:nvPr/>
          </p:nvSpPr>
          <p:spPr>
            <a:xfrm flipH="false" flipV="false" rot="0">
              <a:off x="0" y="0"/>
              <a:ext cx="5350085" cy="1796874"/>
            </a:xfrm>
            <a:custGeom>
              <a:avLst/>
              <a:gdLst/>
              <a:ahLst/>
              <a:cxnLst/>
              <a:rect r="r" b="b" t="t" l="l"/>
              <a:pathLst>
                <a:path h="1796874" w="5350085">
                  <a:moveTo>
                    <a:pt x="0" y="0"/>
                  </a:moveTo>
                  <a:lnTo>
                    <a:pt x="5350085" y="0"/>
                  </a:lnTo>
                  <a:lnTo>
                    <a:pt x="5350085" y="1796874"/>
                  </a:lnTo>
                  <a:lnTo>
                    <a:pt x="0" y="1796874"/>
                  </a:lnTo>
                  <a:close/>
                </a:path>
              </a:pathLst>
            </a:custGeom>
            <a:solidFill>
              <a:srgbClr val="3B51A3"/>
            </a:solidFill>
          </p:spPr>
        </p:sp>
        <p:sp>
          <p:nvSpPr>
            <p:cNvPr name="TextBox 4" id="4"/>
            <p:cNvSpPr txBox="true"/>
            <p:nvPr/>
          </p:nvSpPr>
          <p:spPr>
            <a:xfrm>
              <a:off x="0" y="19050"/>
              <a:ext cx="5350085" cy="1777824"/>
            </a:xfrm>
            <a:prstGeom prst="rect">
              <a:avLst/>
            </a:prstGeom>
          </p:spPr>
          <p:txBody>
            <a:bodyPr anchor="ctr" rtlCol="false" tIns="50800" lIns="50800" bIns="50800" rIns="50800"/>
            <a:lstStyle/>
            <a:p>
              <a:pPr algn="ctr">
                <a:lnSpc>
                  <a:spcPts val="2419"/>
                </a:lnSpc>
              </a:pPr>
            </a:p>
          </p:txBody>
        </p:sp>
      </p:grpSp>
      <p:grpSp>
        <p:nvGrpSpPr>
          <p:cNvPr name="Group 5" id="5"/>
          <p:cNvGrpSpPr/>
          <p:nvPr/>
        </p:nvGrpSpPr>
        <p:grpSpPr>
          <a:xfrm rot="0">
            <a:off x="685800" y="6323794"/>
            <a:ext cx="9956800" cy="3344081"/>
            <a:chOff x="0" y="0"/>
            <a:chExt cx="5350085" cy="1796874"/>
          </a:xfrm>
        </p:grpSpPr>
        <p:sp>
          <p:nvSpPr>
            <p:cNvPr name="Freeform 6" id="6"/>
            <p:cNvSpPr/>
            <p:nvPr/>
          </p:nvSpPr>
          <p:spPr>
            <a:xfrm flipH="false" flipV="false" rot="0">
              <a:off x="0" y="0"/>
              <a:ext cx="5350085" cy="1796874"/>
            </a:xfrm>
            <a:custGeom>
              <a:avLst/>
              <a:gdLst/>
              <a:ahLst/>
              <a:cxnLst/>
              <a:rect r="r" b="b" t="t" l="l"/>
              <a:pathLst>
                <a:path h="1796874" w="5350085">
                  <a:moveTo>
                    <a:pt x="0" y="0"/>
                  </a:moveTo>
                  <a:lnTo>
                    <a:pt x="5350085" y="0"/>
                  </a:lnTo>
                  <a:lnTo>
                    <a:pt x="5350085" y="1796874"/>
                  </a:lnTo>
                  <a:lnTo>
                    <a:pt x="0" y="1796874"/>
                  </a:lnTo>
                  <a:close/>
                </a:path>
              </a:pathLst>
            </a:custGeom>
            <a:solidFill>
              <a:srgbClr val="3B51A3"/>
            </a:solidFill>
          </p:spPr>
        </p:sp>
        <p:sp>
          <p:nvSpPr>
            <p:cNvPr name="TextBox 7" id="7"/>
            <p:cNvSpPr txBox="true"/>
            <p:nvPr/>
          </p:nvSpPr>
          <p:spPr>
            <a:xfrm>
              <a:off x="0" y="19050"/>
              <a:ext cx="5350085" cy="1777824"/>
            </a:xfrm>
            <a:prstGeom prst="rect">
              <a:avLst/>
            </a:prstGeom>
          </p:spPr>
          <p:txBody>
            <a:bodyPr anchor="ctr" rtlCol="false" tIns="50800" lIns="50800" bIns="50800" rIns="50800"/>
            <a:lstStyle/>
            <a:p>
              <a:pPr algn="ctr">
                <a:lnSpc>
                  <a:spcPts val="2419"/>
                </a:lnSpc>
              </a:pPr>
            </a:p>
          </p:txBody>
        </p:sp>
      </p:grpSp>
      <p:sp>
        <p:nvSpPr>
          <p:cNvPr name="Freeform 8" id="8"/>
          <p:cNvSpPr/>
          <p:nvPr/>
        </p:nvSpPr>
        <p:spPr>
          <a:xfrm flipH="false" flipV="false" rot="0">
            <a:off x="762000" y="2104219"/>
            <a:ext cx="4267200" cy="3344081"/>
          </a:xfrm>
          <a:custGeom>
            <a:avLst/>
            <a:gdLst/>
            <a:ahLst/>
            <a:cxnLst/>
            <a:rect r="r" b="b" t="t" l="l"/>
            <a:pathLst>
              <a:path h="3344081" w="4267200">
                <a:moveTo>
                  <a:pt x="0" y="0"/>
                </a:moveTo>
                <a:lnTo>
                  <a:pt x="4267200" y="0"/>
                </a:lnTo>
                <a:lnTo>
                  <a:pt x="4267200" y="3344081"/>
                </a:lnTo>
                <a:lnTo>
                  <a:pt x="0" y="3344081"/>
                </a:lnTo>
                <a:lnTo>
                  <a:pt x="0" y="0"/>
                </a:lnTo>
                <a:close/>
              </a:path>
            </a:pathLst>
          </a:custGeom>
          <a:blipFill>
            <a:blip r:embed="rId3"/>
            <a:stretch>
              <a:fillRect l="-8812" t="0" r="-8812" b="0"/>
            </a:stretch>
          </a:blipFill>
        </p:spPr>
      </p:sp>
      <p:grpSp>
        <p:nvGrpSpPr>
          <p:cNvPr name="Group 9" id="9"/>
          <p:cNvGrpSpPr/>
          <p:nvPr/>
        </p:nvGrpSpPr>
        <p:grpSpPr>
          <a:xfrm rot="0">
            <a:off x="11833225" y="5276138"/>
            <a:ext cx="5692775" cy="4391737"/>
            <a:chOff x="0" y="0"/>
            <a:chExt cx="3058897" cy="2359811"/>
          </a:xfrm>
        </p:grpSpPr>
        <p:sp>
          <p:nvSpPr>
            <p:cNvPr name="Freeform 10" id="10"/>
            <p:cNvSpPr/>
            <p:nvPr/>
          </p:nvSpPr>
          <p:spPr>
            <a:xfrm flipH="false" flipV="false" rot="0">
              <a:off x="0" y="0"/>
              <a:ext cx="3058897" cy="2359811"/>
            </a:xfrm>
            <a:custGeom>
              <a:avLst/>
              <a:gdLst/>
              <a:ahLst/>
              <a:cxnLst/>
              <a:rect r="r" b="b" t="t" l="l"/>
              <a:pathLst>
                <a:path h="2359811" w="3058897">
                  <a:moveTo>
                    <a:pt x="0" y="0"/>
                  </a:moveTo>
                  <a:lnTo>
                    <a:pt x="3058897" y="0"/>
                  </a:lnTo>
                  <a:lnTo>
                    <a:pt x="3058897" y="2359811"/>
                  </a:lnTo>
                  <a:lnTo>
                    <a:pt x="0" y="2359811"/>
                  </a:lnTo>
                  <a:close/>
                </a:path>
              </a:pathLst>
            </a:custGeom>
            <a:solidFill>
              <a:srgbClr val="3B51A3"/>
            </a:solidFill>
          </p:spPr>
        </p:sp>
        <p:sp>
          <p:nvSpPr>
            <p:cNvPr name="TextBox 11" id="11"/>
            <p:cNvSpPr txBox="true"/>
            <p:nvPr/>
          </p:nvSpPr>
          <p:spPr>
            <a:xfrm>
              <a:off x="0" y="19050"/>
              <a:ext cx="3058897" cy="2340761"/>
            </a:xfrm>
            <a:prstGeom prst="rect">
              <a:avLst/>
            </a:prstGeom>
          </p:spPr>
          <p:txBody>
            <a:bodyPr anchor="ctr" rtlCol="false" tIns="50800" lIns="50800" bIns="50800" rIns="50800"/>
            <a:lstStyle/>
            <a:p>
              <a:pPr algn="ctr">
                <a:lnSpc>
                  <a:spcPts val="2419"/>
                </a:lnSpc>
              </a:pPr>
            </a:p>
          </p:txBody>
        </p:sp>
      </p:grpSp>
      <p:sp>
        <p:nvSpPr>
          <p:cNvPr name="Freeform 12" id="12"/>
          <p:cNvSpPr/>
          <p:nvPr/>
        </p:nvSpPr>
        <p:spPr>
          <a:xfrm flipH="false" flipV="false" rot="0">
            <a:off x="11833225" y="1942294"/>
            <a:ext cx="5692775" cy="3344081"/>
          </a:xfrm>
          <a:custGeom>
            <a:avLst/>
            <a:gdLst/>
            <a:ahLst/>
            <a:cxnLst/>
            <a:rect r="r" b="b" t="t" l="l"/>
            <a:pathLst>
              <a:path h="3344081" w="5692775">
                <a:moveTo>
                  <a:pt x="0" y="0"/>
                </a:moveTo>
                <a:lnTo>
                  <a:pt x="5692775" y="0"/>
                </a:lnTo>
                <a:lnTo>
                  <a:pt x="5692775" y="3344081"/>
                </a:lnTo>
                <a:lnTo>
                  <a:pt x="0" y="3344081"/>
                </a:lnTo>
                <a:lnTo>
                  <a:pt x="0" y="0"/>
                </a:lnTo>
                <a:close/>
              </a:path>
            </a:pathLst>
          </a:custGeom>
          <a:blipFill>
            <a:blip r:embed="rId4"/>
            <a:stretch>
              <a:fillRect l="-7400" t="-18416" r="-13192" b="-19385"/>
            </a:stretch>
          </a:blipFill>
        </p:spPr>
      </p:sp>
      <p:sp>
        <p:nvSpPr>
          <p:cNvPr name="Freeform 13" id="13"/>
          <p:cNvSpPr/>
          <p:nvPr/>
        </p:nvSpPr>
        <p:spPr>
          <a:xfrm flipH="false" flipV="false" rot="0">
            <a:off x="685800" y="6323794"/>
            <a:ext cx="4267200" cy="3344081"/>
          </a:xfrm>
          <a:custGeom>
            <a:avLst/>
            <a:gdLst/>
            <a:ahLst/>
            <a:cxnLst/>
            <a:rect r="r" b="b" t="t" l="l"/>
            <a:pathLst>
              <a:path h="3344081" w="4267200">
                <a:moveTo>
                  <a:pt x="0" y="0"/>
                </a:moveTo>
                <a:lnTo>
                  <a:pt x="4267200" y="0"/>
                </a:lnTo>
                <a:lnTo>
                  <a:pt x="4267200" y="3344081"/>
                </a:lnTo>
                <a:lnTo>
                  <a:pt x="0" y="3344081"/>
                </a:lnTo>
                <a:lnTo>
                  <a:pt x="0" y="0"/>
                </a:lnTo>
                <a:close/>
              </a:path>
            </a:pathLst>
          </a:custGeom>
          <a:blipFill>
            <a:blip r:embed="rId5"/>
            <a:stretch>
              <a:fillRect l="-8812" t="0" r="-8812" b="0"/>
            </a:stretch>
          </a:blipFill>
        </p:spPr>
      </p:sp>
      <p:sp>
        <p:nvSpPr>
          <p:cNvPr name="Freeform 14" id="14"/>
          <p:cNvSpPr/>
          <p:nvPr/>
        </p:nvSpPr>
        <p:spPr>
          <a:xfrm flipH="false" flipV="false" rot="0">
            <a:off x="15381910" y="438895"/>
            <a:ext cx="2493021" cy="827124"/>
          </a:xfrm>
          <a:custGeom>
            <a:avLst/>
            <a:gdLst/>
            <a:ahLst/>
            <a:cxnLst/>
            <a:rect r="r" b="b" t="t" l="l"/>
            <a:pathLst>
              <a:path h="827124" w="2493021">
                <a:moveTo>
                  <a:pt x="0" y="0"/>
                </a:moveTo>
                <a:lnTo>
                  <a:pt x="2493021" y="0"/>
                </a:lnTo>
                <a:lnTo>
                  <a:pt x="2493021" y="827124"/>
                </a:lnTo>
                <a:lnTo>
                  <a:pt x="0" y="827124"/>
                </a:lnTo>
                <a:lnTo>
                  <a:pt x="0" y="0"/>
                </a:lnTo>
                <a:close/>
              </a:path>
            </a:pathLst>
          </a:custGeom>
          <a:blipFill>
            <a:blip r:embed="rId6"/>
            <a:stretch>
              <a:fillRect l="0" t="0" r="0" b="0"/>
            </a:stretch>
          </a:blipFill>
        </p:spPr>
      </p:sp>
      <p:sp>
        <p:nvSpPr>
          <p:cNvPr name="TextBox 15" id="15"/>
          <p:cNvSpPr txBox="true"/>
          <p:nvPr/>
        </p:nvSpPr>
        <p:spPr>
          <a:xfrm rot="0">
            <a:off x="5396834" y="2720745"/>
            <a:ext cx="5321966" cy="2149128"/>
          </a:xfrm>
          <a:prstGeom prst="rect">
            <a:avLst/>
          </a:prstGeom>
        </p:spPr>
        <p:txBody>
          <a:bodyPr anchor="t" rtlCol="false" tIns="0" lIns="0" bIns="0" rIns="0">
            <a:spAutoFit/>
          </a:bodyPr>
          <a:lstStyle/>
          <a:p>
            <a:pPr algn="l">
              <a:lnSpc>
                <a:spcPts val="4260"/>
              </a:lnSpc>
            </a:pPr>
            <a:r>
              <a:rPr lang="en-US" sz="3277">
                <a:solidFill>
                  <a:srgbClr val="FFFFFF"/>
                </a:solidFill>
                <a:latin typeface="Filson Soft 1 Bold"/>
              </a:rPr>
              <a:t>When school begins, particularly for substance exposed children</a:t>
            </a:r>
          </a:p>
        </p:txBody>
      </p:sp>
      <p:sp>
        <p:nvSpPr>
          <p:cNvPr name="TextBox 16" id="16"/>
          <p:cNvSpPr txBox="true"/>
          <p:nvPr/>
        </p:nvSpPr>
        <p:spPr>
          <a:xfrm rot="0">
            <a:off x="582574" y="189632"/>
            <a:ext cx="13545321" cy="1634956"/>
          </a:xfrm>
          <a:prstGeom prst="rect">
            <a:avLst/>
          </a:prstGeom>
        </p:spPr>
        <p:txBody>
          <a:bodyPr anchor="t" rtlCol="false" tIns="0" lIns="0" bIns="0" rIns="0">
            <a:spAutoFit/>
          </a:bodyPr>
          <a:lstStyle/>
          <a:p>
            <a:pPr algn="l">
              <a:lnSpc>
                <a:spcPts val="6484"/>
              </a:lnSpc>
            </a:pPr>
            <a:r>
              <a:rPr lang="en-US" sz="4631">
                <a:solidFill>
                  <a:srgbClr val="3B51A3"/>
                </a:solidFill>
                <a:latin typeface="Filson Soft 1"/>
              </a:rPr>
              <a:t>Adoptive/Guardianship Families Often Need Support...</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762000" y="2104219"/>
            <a:ext cx="9956800" cy="3344081"/>
            <a:chOff x="0" y="0"/>
            <a:chExt cx="5350085" cy="1796874"/>
          </a:xfrm>
        </p:grpSpPr>
        <p:sp>
          <p:nvSpPr>
            <p:cNvPr name="Freeform 3" id="3"/>
            <p:cNvSpPr/>
            <p:nvPr/>
          </p:nvSpPr>
          <p:spPr>
            <a:xfrm flipH="false" flipV="false" rot="0">
              <a:off x="0" y="0"/>
              <a:ext cx="5350085" cy="1796874"/>
            </a:xfrm>
            <a:custGeom>
              <a:avLst/>
              <a:gdLst/>
              <a:ahLst/>
              <a:cxnLst/>
              <a:rect r="r" b="b" t="t" l="l"/>
              <a:pathLst>
                <a:path h="1796874" w="5350085">
                  <a:moveTo>
                    <a:pt x="0" y="0"/>
                  </a:moveTo>
                  <a:lnTo>
                    <a:pt x="5350085" y="0"/>
                  </a:lnTo>
                  <a:lnTo>
                    <a:pt x="5350085" y="1796874"/>
                  </a:lnTo>
                  <a:lnTo>
                    <a:pt x="0" y="1796874"/>
                  </a:lnTo>
                  <a:close/>
                </a:path>
              </a:pathLst>
            </a:custGeom>
            <a:solidFill>
              <a:srgbClr val="3B51A3"/>
            </a:solidFill>
          </p:spPr>
        </p:sp>
        <p:sp>
          <p:nvSpPr>
            <p:cNvPr name="TextBox 4" id="4"/>
            <p:cNvSpPr txBox="true"/>
            <p:nvPr/>
          </p:nvSpPr>
          <p:spPr>
            <a:xfrm>
              <a:off x="0" y="19050"/>
              <a:ext cx="5350085" cy="1777824"/>
            </a:xfrm>
            <a:prstGeom prst="rect">
              <a:avLst/>
            </a:prstGeom>
          </p:spPr>
          <p:txBody>
            <a:bodyPr anchor="ctr" rtlCol="false" tIns="50800" lIns="50800" bIns="50800" rIns="50800"/>
            <a:lstStyle/>
            <a:p>
              <a:pPr algn="ctr">
                <a:lnSpc>
                  <a:spcPts val="2419"/>
                </a:lnSpc>
              </a:pPr>
            </a:p>
          </p:txBody>
        </p:sp>
      </p:grpSp>
      <p:grpSp>
        <p:nvGrpSpPr>
          <p:cNvPr name="Group 5" id="5"/>
          <p:cNvGrpSpPr/>
          <p:nvPr/>
        </p:nvGrpSpPr>
        <p:grpSpPr>
          <a:xfrm rot="0">
            <a:off x="685800" y="6323794"/>
            <a:ext cx="9956800" cy="3344081"/>
            <a:chOff x="0" y="0"/>
            <a:chExt cx="5350085" cy="1796874"/>
          </a:xfrm>
        </p:grpSpPr>
        <p:sp>
          <p:nvSpPr>
            <p:cNvPr name="Freeform 6" id="6"/>
            <p:cNvSpPr/>
            <p:nvPr/>
          </p:nvSpPr>
          <p:spPr>
            <a:xfrm flipH="false" flipV="false" rot="0">
              <a:off x="0" y="0"/>
              <a:ext cx="5350085" cy="1796874"/>
            </a:xfrm>
            <a:custGeom>
              <a:avLst/>
              <a:gdLst/>
              <a:ahLst/>
              <a:cxnLst/>
              <a:rect r="r" b="b" t="t" l="l"/>
              <a:pathLst>
                <a:path h="1796874" w="5350085">
                  <a:moveTo>
                    <a:pt x="0" y="0"/>
                  </a:moveTo>
                  <a:lnTo>
                    <a:pt x="5350085" y="0"/>
                  </a:lnTo>
                  <a:lnTo>
                    <a:pt x="5350085" y="1796874"/>
                  </a:lnTo>
                  <a:lnTo>
                    <a:pt x="0" y="1796874"/>
                  </a:lnTo>
                  <a:close/>
                </a:path>
              </a:pathLst>
            </a:custGeom>
            <a:solidFill>
              <a:srgbClr val="3B51A3"/>
            </a:solidFill>
          </p:spPr>
        </p:sp>
        <p:sp>
          <p:nvSpPr>
            <p:cNvPr name="TextBox 7" id="7"/>
            <p:cNvSpPr txBox="true"/>
            <p:nvPr/>
          </p:nvSpPr>
          <p:spPr>
            <a:xfrm>
              <a:off x="0" y="19050"/>
              <a:ext cx="5350085" cy="1777824"/>
            </a:xfrm>
            <a:prstGeom prst="rect">
              <a:avLst/>
            </a:prstGeom>
          </p:spPr>
          <p:txBody>
            <a:bodyPr anchor="ctr" rtlCol="false" tIns="50800" lIns="50800" bIns="50800" rIns="50800"/>
            <a:lstStyle/>
            <a:p>
              <a:pPr algn="ctr">
                <a:lnSpc>
                  <a:spcPts val="2419"/>
                </a:lnSpc>
              </a:pPr>
            </a:p>
          </p:txBody>
        </p:sp>
      </p:grpSp>
      <p:sp>
        <p:nvSpPr>
          <p:cNvPr name="Freeform 8" id="8"/>
          <p:cNvSpPr/>
          <p:nvPr/>
        </p:nvSpPr>
        <p:spPr>
          <a:xfrm flipH="false" flipV="false" rot="0">
            <a:off x="762000" y="2104219"/>
            <a:ext cx="4267200" cy="3344081"/>
          </a:xfrm>
          <a:custGeom>
            <a:avLst/>
            <a:gdLst/>
            <a:ahLst/>
            <a:cxnLst/>
            <a:rect r="r" b="b" t="t" l="l"/>
            <a:pathLst>
              <a:path h="3344081" w="4267200">
                <a:moveTo>
                  <a:pt x="0" y="0"/>
                </a:moveTo>
                <a:lnTo>
                  <a:pt x="4267200" y="0"/>
                </a:lnTo>
                <a:lnTo>
                  <a:pt x="4267200" y="3344081"/>
                </a:lnTo>
                <a:lnTo>
                  <a:pt x="0" y="3344081"/>
                </a:lnTo>
                <a:lnTo>
                  <a:pt x="0" y="0"/>
                </a:lnTo>
                <a:close/>
              </a:path>
            </a:pathLst>
          </a:custGeom>
          <a:blipFill>
            <a:blip r:embed="rId2"/>
            <a:stretch>
              <a:fillRect l="-8812" t="0" r="-8812" b="0"/>
            </a:stretch>
          </a:blipFill>
        </p:spPr>
      </p:sp>
      <p:grpSp>
        <p:nvGrpSpPr>
          <p:cNvPr name="Group 9" id="9"/>
          <p:cNvGrpSpPr/>
          <p:nvPr/>
        </p:nvGrpSpPr>
        <p:grpSpPr>
          <a:xfrm rot="0">
            <a:off x="11833225" y="5276138"/>
            <a:ext cx="5692775" cy="4391737"/>
            <a:chOff x="0" y="0"/>
            <a:chExt cx="3058897" cy="2359811"/>
          </a:xfrm>
        </p:grpSpPr>
        <p:sp>
          <p:nvSpPr>
            <p:cNvPr name="Freeform 10" id="10"/>
            <p:cNvSpPr/>
            <p:nvPr/>
          </p:nvSpPr>
          <p:spPr>
            <a:xfrm flipH="false" flipV="false" rot="0">
              <a:off x="0" y="0"/>
              <a:ext cx="3058897" cy="2359811"/>
            </a:xfrm>
            <a:custGeom>
              <a:avLst/>
              <a:gdLst/>
              <a:ahLst/>
              <a:cxnLst/>
              <a:rect r="r" b="b" t="t" l="l"/>
              <a:pathLst>
                <a:path h="2359811" w="3058897">
                  <a:moveTo>
                    <a:pt x="0" y="0"/>
                  </a:moveTo>
                  <a:lnTo>
                    <a:pt x="3058897" y="0"/>
                  </a:lnTo>
                  <a:lnTo>
                    <a:pt x="3058897" y="2359811"/>
                  </a:lnTo>
                  <a:lnTo>
                    <a:pt x="0" y="2359811"/>
                  </a:lnTo>
                  <a:close/>
                </a:path>
              </a:pathLst>
            </a:custGeom>
            <a:solidFill>
              <a:srgbClr val="3B51A3"/>
            </a:solidFill>
          </p:spPr>
        </p:sp>
        <p:sp>
          <p:nvSpPr>
            <p:cNvPr name="TextBox 11" id="11"/>
            <p:cNvSpPr txBox="true"/>
            <p:nvPr/>
          </p:nvSpPr>
          <p:spPr>
            <a:xfrm>
              <a:off x="0" y="19050"/>
              <a:ext cx="3058897" cy="2340761"/>
            </a:xfrm>
            <a:prstGeom prst="rect">
              <a:avLst/>
            </a:prstGeom>
          </p:spPr>
          <p:txBody>
            <a:bodyPr anchor="ctr" rtlCol="false" tIns="50800" lIns="50800" bIns="50800" rIns="50800"/>
            <a:lstStyle/>
            <a:p>
              <a:pPr algn="ctr">
                <a:lnSpc>
                  <a:spcPts val="2419"/>
                </a:lnSpc>
              </a:pPr>
            </a:p>
          </p:txBody>
        </p:sp>
      </p:grpSp>
      <p:sp>
        <p:nvSpPr>
          <p:cNvPr name="Freeform 12" id="12"/>
          <p:cNvSpPr/>
          <p:nvPr/>
        </p:nvSpPr>
        <p:spPr>
          <a:xfrm flipH="false" flipV="false" rot="0">
            <a:off x="11833225" y="1942294"/>
            <a:ext cx="5692775" cy="3344081"/>
          </a:xfrm>
          <a:custGeom>
            <a:avLst/>
            <a:gdLst/>
            <a:ahLst/>
            <a:cxnLst/>
            <a:rect r="r" b="b" t="t" l="l"/>
            <a:pathLst>
              <a:path h="3344081" w="5692775">
                <a:moveTo>
                  <a:pt x="0" y="0"/>
                </a:moveTo>
                <a:lnTo>
                  <a:pt x="5692775" y="0"/>
                </a:lnTo>
                <a:lnTo>
                  <a:pt x="5692775" y="3344081"/>
                </a:lnTo>
                <a:lnTo>
                  <a:pt x="0" y="3344081"/>
                </a:lnTo>
                <a:lnTo>
                  <a:pt x="0" y="0"/>
                </a:lnTo>
                <a:close/>
              </a:path>
            </a:pathLst>
          </a:custGeom>
          <a:blipFill>
            <a:blip r:embed="rId3"/>
            <a:stretch>
              <a:fillRect l="-7400" t="-18416" r="-13192" b="-19385"/>
            </a:stretch>
          </a:blipFill>
        </p:spPr>
      </p:sp>
      <p:sp>
        <p:nvSpPr>
          <p:cNvPr name="Freeform 13" id="13"/>
          <p:cNvSpPr/>
          <p:nvPr/>
        </p:nvSpPr>
        <p:spPr>
          <a:xfrm flipH="false" flipV="false" rot="0">
            <a:off x="685800" y="6323794"/>
            <a:ext cx="4267200" cy="3344081"/>
          </a:xfrm>
          <a:custGeom>
            <a:avLst/>
            <a:gdLst/>
            <a:ahLst/>
            <a:cxnLst/>
            <a:rect r="r" b="b" t="t" l="l"/>
            <a:pathLst>
              <a:path h="3344081" w="4267200">
                <a:moveTo>
                  <a:pt x="0" y="0"/>
                </a:moveTo>
                <a:lnTo>
                  <a:pt x="4267200" y="0"/>
                </a:lnTo>
                <a:lnTo>
                  <a:pt x="4267200" y="3344081"/>
                </a:lnTo>
                <a:lnTo>
                  <a:pt x="0" y="3344081"/>
                </a:lnTo>
                <a:lnTo>
                  <a:pt x="0" y="0"/>
                </a:lnTo>
                <a:close/>
              </a:path>
            </a:pathLst>
          </a:custGeom>
          <a:blipFill>
            <a:blip r:embed="rId4"/>
            <a:stretch>
              <a:fillRect l="-8812" t="0" r="-8812" b="0"/>
            </a:stretch>
          </a:blipFill>
        </p:spPr>
      </p:sp>
      <p:sp>
        <p:nvSpPr>
          <p:cNvPr name="Freeform 14" id="14"/>
          <p:cNvSpPr/>
          <p:nvPr/>
        </p:nvSpPr>
        <p:spPr>
          <a:xfrm flipH="false" flipV="false" rot="0">
            <a:off x="15381910" y="438895"/>
            <a:ext cx="2493021" cy="827124"/>
          </a:xfrm>
          <a:custGeom>
            <a:avLst/>
            <a:gdLst/>
            <a:ahLst/>
            <a:cxnLst/>
            <a:rect r="r" b="b" t="t" l="l"/>
            <a:pathLst>
              <a:path h="827124" w="2493021">
                <a:moveTo>
                  <a:pt x="0" y="0"/>
                </a:moveTo>
                <a:lnTo>
                  <a:pt x="2493021" y="0"/>
                </a:lnTo>
                <a:lnTo>
                  <a:pt x="2493021" y="827124"/>
                </a:lnTo>
                <a:lnTo>
                  <a:pt x="0" y="827124"/>
                </a:lnTo>
                <a:lnTo>
                  <a:pt x="0" y="0"/>
                </a:lnTo>
                <a:close/>
              </a:path>
            </a:pathLst>
          </a:custGeom>
          <a:blipFill>
            <a:blip r:embed="rId5"/>
            <a:stretch>
              <a:fillRect l="0" t="0" r="0" b="0"/>
            </a:stretch>
          </a:blipFill>
        </p:spPr>
      </p:sp>
      <p:sp>
        <p:nvSpPr>
          <p:cNvPr name="TextBox 15" id="15"/>
          <p:cNvSpPr txBox="true"/>
          <p:nvPr/>
        </p:nvSpPr>
        <p:spPr>
          <a:xfrm rot="0">
            <a:off x="5320634" y="7109172"/>
            <a:ext cx="5321966" cy="548928"/>
          </a:xfrm>
          <a:prstGeom prst="rect">
            <a:avLst/>
          </a:prstGeom>
        </p:spPr>
        <p:txBody>
          <a:bodyPr anchor="t" rtlCol="false" tIns="0" lIns="0" bIns="0" rIns="0">
            <a:spAutoFit/>
          </a:bodyPr>
          <a:lstStyle/>
          <a:p>
            <a:pPr algn="l">
              <a:lnSpc>
                <a:spcPts val="4260"/>
              </a:lnSpc>
            </a:pPr>
            <a:r>
              <a:rPr lang="en-US" sz="3277">
                <a:solidFill>
                  <a:srgbClr val="FFFFFF"/>
                </a:solidFill>
                <a:latin typeface="Filson Soft 1 Bold"/>
              </a:rPr>
              <a:t>During Adolescence</a:t>
            </a:r>
          </a:p>
        </p:txBody>
      </p:sp>
      <p:sp>
        <p:nvSpPr>
          <p:cNvPr name="TextBox 16" id="16"/>
          <p:cNvSpPr txBox="true"/>
          <p:nvPr/>
        </p:nvSpPr>
        <p:spPr>
          <a:xfrm rot="0">
            <a:off x="582574" y="189632"/>
            <a:ext cx="13545321" cy="1634956"/>
          </a:xfrm>
          <a:prstGeom prst="rect">
            <a:avLst/>
          </a:prstGeom>
        </p:spPr>
        <p:txBody>
          <a:bodyPr anchor="t" rtlCol="false" tIns="0" lIns="0" bIns="0" rIns="0">
            <a:spAutoFit/>
          </a:bodyPr>
          <a:lstStyle/>
          <a:p>
            <a:pPr algn="l">
              <a:lnSpc>
                <a:spcPts val="6484"/>
              </a:lnSpc>
            </a:pPr>
            <a:r>
              <a:rPr lang="en-US" sz="4631">
                <a:solidFill>
                  <a:srgbClr val="3B51A3"/>
                </a:solidFill>
                <a:latin typeface="Filson Soft 1"/>
              </a:rPr>
              <a:t>Adoptive/Guardianship Families Often Need Support...</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5400000">
            <a:off x="1037341" y="4008282"/>
            <a:ext cx="4514157" cy="5015715"/>
            <a:chOff x="0" y="0"/>
            <a:chExt cx="480933" cy="534368"/>
          </a:xfrm>
        </p:grpSpPr>
        <p:sp>
          <p:nvSpPr>
            <p:cNvPr name="Freeform 3" id="3"/>
            <p:cNvSpPr/>
            <p:nvPr/>
          </p:nvSpPr>
          <p:spPr>
            <a:xfrm flipH="false" flipV="false" rot="0">
              <a:off x="0" y="0"/>
              <a:ext cx="480933" cy="534368"/>
            </a:xfrm>
            <a:custGeom>
              <a:avLst/>
              <a:gdLst/>
              <a:ahLst/>
              <a:cxnLst/>
              <a:rect r="r" b="b" t="t" l="l"/>
              <a:pathLst>
                <a:path h="534368" w="480933">
                  <a:moveTo>
                    <a:pt x="0" y="0"/>
                  </a:moveTo>
                  <a:lnTo>
                    <a:pt x="480933" y="0"/>
                  </a:lnTo>
                  <a:lnTo>
                    <a:pt x="480933" y="534368"/>
                  </a:lnTo>
                  <a:lnTo>
                    <a:pt x="0" y="534368"/>
                  </a:lnTo>
                  <a:close/>
                </a:path>
              </a:pathLst>
            </a:custGeom>
            <a:solidFill>
              <a:srgbClr val="40B2B5"/>
            </a:solidFill>
          </p:spPr>
        </p:sp>
        <p:sp>
          <p:nvSpPr>
            <p:cNvPr name="TextBox 4" id="4"/>
            <p:cNvSpPr txBox="true"/>
            <p:nvPr/>
          </p:nvSpPr>
          <p:spPr>
            <a:xfrm>
              <a:off x="0" y="19050"/>
              <a:ext cx="480933" cy="515318"/>
            </a:xfrm>
            <a:prstGeom prst="rect">
              <a:avLst/>
            </a:prstGeom>
          </p:spPr>
          <p:txBody>
            <a:bodyPr anchor="ctr" rtlCol="false" tIns="53434" lIns="53434" bIns="53434" rIns="53434"/>
            <a:lstStyle/>
            <a:p>
              <a:pPr algn="ctr">
                <a:lnSpc>
                  <a:spcPts val="2419"/>
                </a:lnSpc>
              </a:pPr>
            </a:p>
          </p:txBody>
        </p:sp>
      </p:grpSp>
      <p:grpSp>
        <p:nvGrpSpPr>
          <p:cNvPr name="Group 5" id="5"/>
          <p:cNvGrpSpPr/>
          <p:nvPr/>
        </p:nvGrpSpPr>
        <p:grpSpPr>
          <a:xfrm rot="0">
            <a:off x="762000" y="1568170"/>
            <a:ext cx="5040277" cy="2978887"/>
            <a:chOff x="0" y="0"/>
            <a:chExt cx="10744200" cy="6350000"/>
          </a:xfrm>
        </p:grpSpPr>
        <p:sp>
          <p:nvSpPr>
            <p:cNvPr name="Freeform 6" id="6"/>
            <p:cNvSpPr/>
            <p:nvPr/>
          </p:nvSpPr>
          <p:spPr>
            <a:xfrm flipH="false" flipV="false" rot="0">
              <a:off x="0" y="0"/>
              <a:ext cx="10744200" cy="6350000"/>
            </a:xfrm>
            <a:custGeom>
              <a:avLst/>
              <a:gdLst/>
              <a:ahLst/>
              <a:cxnLst/>
              <a:rect r="r" b="b" t="t" l="l"/>
              <a:pathLst>
                <a:path h="6350000" w="10744200">
                  <a:moveTo>
                    <a:pt x="5372100" y="0"/>
                  </a:moveTo>
                  <a:cubicBezTo>
                    <a:pt x="8338820" y="0"/>
                    <a:pt x="10744200" y="1421130"/>
                    <a:pt x="10744200" y="3175000"/>
                  </a:cubicBezTo>
                  <a:cubicBezTo>
                    <a:pt x="10744200" y="4928870"/>
                    <a:pt x="8338820" y="6350000"/>
                    <a:pt x="5372100" y="6350000"/>
                  </a:cubicBezTo>
                  <a:cubicBezTo>
                    <a:pt x="2405380" y="6350000"/>
                    <a:pt x="0" y="4928870"/>
                    <a:pt x="0" y="3175000"/>
                  </a:cubicBezTo>
                  <a:cubicBezTo>
                    <a:pt x="0" y="1421130"/>
                    <a:pt x="2405380" y="0"/>
                    <a:pt x="5372100" y="0"/>
                  </a:cubicBezTo>
                  <a:close/>
                </a:path>
              </a:pathLst>
            </a:custGeom>
            <a:blipFill>
              <a:blip r:embed="rId2"/>
              <a:stretch>
                <a:fillRect l="-18598" t="-20966" r="0" b="-12729"/>
              </a:stretch>
            </a:blipFill>
          </p:spPr>
        </p:sp>
      </p:grpSp>
      <p:grpSp>
        <p:nvGrpSpPr>
          <p:cNvPr name="Group 7" id="7"/>
          <p:cNvGrpSpPr/>
          <p:nvPr/>
        </p:nvGrpSpPr>
        <p:grpSpPr>
          <a:xfrm rot="-5400000">
            <a:off x="6899203" y="4008282"/>
            <a:ext cx="4514157" cy="5015715"/>
            <a:chOff x="0" y="0"/>
            <a:chExt cx="480933" cy="534368"/>
          </a:xfrm>
        </p:grpSpPr>
        <p:sp>
          <p:nvSpPr>
            <p:cNvPr name="Freeform 8" id="8"/>
            <p:cNvSpPr/>
            <p:nvPr/>
          </p:nvSpPr>
          <p:spPr>
            <a:xfrm flipH="false" flipV="false" rot="0">
              <a:off x="0" y="0"/>
              <a:ext cx="480933" cy="534368"/>
            </a:xfrm>
            <a:custGeom>
              <a:avLst/>
              <a:gdLst/>
              <a:ahLst/>
              <a:cxnLst/>
              <a:rect r="r" b="b" t="t" l="l"/>
              <a:pathLst>
                <a:path h="534368" w="480933">
                  <a:moveTo>
                    <a:pt x="0" y="0"/>
                  </a:moveTo>
                  <a:lnTo>
                    <a:pt x="480933" y="0"/>
                  </a:lnTo>
                  <a:lnTo>
                    <a:pt x="480933" y="534368"/>
                  </a:lnTo>
                  <a:lnTo>
                    <a:pt x="0" y="534368"/>
                  </a:lnTo>
                  <a:close/>
                </a:path>
              </a:pathLst>
            </a:custGeom>
            <a:solidFill>
              <a:srgbClr val="3B51A3"/>
            </a:solidFill>
          </p:spPr>
        </p:sp>
        <p:sp>
          <p:nvSpPr>
            <p:cNvPr name="TextBox 9" id="9"/>
            <p:cNvSpPr txBox="true"/>
            <p:nvPr/>
          </p:nvSpPr>
          <p:spPr>
            <a:xfrm>
              <a:off x="0" y="19050"/>
              <a:ext cx="480933" cy="515318"/>
            </a:xfrm>
            <a:prstGeom prst="rect">
              <a:avLst/>
            </a:prstGeom>
          </p:spPr>
          <p:txBody>
            <a:bodyPr anchor="ctr" rtlCol="false" tIns="53434" lIns="53434" bIns="53434" rIns="53434"/>
            <a:lstStyle/>
            <a:p>
              <a:pPr algn="ctr">
                <a:lnSpc>
                  <a:spcPts val="2419"/>
                </a:lnSpc>
              </a:pPr>
            </a:p>
          </p:txBody>
        </p:sp>
      </p:grpSp>
      <p:grpSp>
        <p:nvGrpSpPr>
          <p:cNvPr name="Group 10" id="10"/>
          <p:cNvGrpSpPr/>
          <p:nvPr/>
        </p:nvGrpSpPr>
        <p:grpSpPr>
          <a:xfrm rot="0">
            <a:off x="6623861" y="1568170"/>
            <a:ext cx="5040277" cy="2978887"/>
            <a:chOff x="0" y="0"/>
            <a:chExt cx="10744200" cy="6350000"/>
          </a:xfrm>
        </p:grpSpPr>
        <p:sp>
          <p:nvSpPr>
            <p:cNvPr name="Freeform 11" id="11"/>
            <p:cNvSpPr/>
            <p:nvPr/>
          </p:nvSpPr>
          <p:spPr>
            <a:xfrm flipH="false" flipV="false" rot="0">
              <a:off x="0" y="0"/>
              <a:ext cx="10744200" cy="6350000"/>
            </a:xfrm>
            <a:custGeom>
              <a:avLst/>
              <a:gdLst/>
              <a:ahLst/>
              <a:cxnLst/>
              <a:rect r="r" b="b" t="t" l="l"/>
              <a:pathLst>
                <a:path h="6350000" w="10744200">
                  <a:moveTo>
                    <a:pt x="5372100" y="0"/>
                  </a:moveTo>
                  <a:cubicBezTo>
                    <a:pt x="8338820" y="0"/>
                    <a:pt x="10744200" y="1421130"/>
                    <a:pt x="10744200" y="3175000"/>
                  </a:cubicBezTo>
                  <a:cubicBezTo>
                    <a:pt x="10744200" y="4928870"/>
                    <a:pt x="8338820" y="6350000"/>
                    <a:pt x="5372100" y="6350000"/>
                  </a:cubicBezTo>
                  <a:cubicBezTo>
                    <a:pt x="2405380" y="6350000"/>
                    <a:pt x="0" y="4928870"/>
                    <a:pt x="0" y="3175000"/>
                  </a:cubicBezTo>
                  <a:cubicBezTo>
                    <a:pt x="0" y="1421130"/>
                    <a:pt x="2405380" y="0"/>
                    <a:pt x="5372100" y="0"/>
                  </a:cubicBezTo>
                  <a:close/>
                </a:path>
              </a:pathLst>
            </a:custGeom>
            <a:blipFill>
              <a:blip r:embed="rId3"/>
              <a:stretch>
                <a:fillRect l="0" t="-6364" r="0" b="-6364"/>
              </a:stretch>
            </a:blipFill>
          </p:spPr>
        </p:sp>
      </p:grpSp>
      <p:grpSp>
        <p:nvGrpSpPr>
          <p:cNvPr name="Group 12" id="12"/>
          <p:cNvGrpSpPr/>
          <p:nvPr/>
        </p:nvGrpSpPr>
        <p:grpSpPr>
          <a:xfrm rot="-5400000">
            <a:off x="12761064" y="4008282"/>
            <a:ext cx="4514157" cy="5015715"/>
            <a:chOff x="0" y="0"/>
            <a:chExt cx="480933" cy="534368"/>
          </a:xfrm>
        </p:grpSpPr>
        <p:sp>
          <p:nvSpPr>
            <p:cNvPr name="Freeform 13" id="13"/>
            <p:cNvSpPr/>
            <p:nvPr/>
          </p:nvSpPr>
          <p:spPr>
            <a:xfrm flipH="false" flipV="false" rot="0">
              <a:off x="0" y="0"/>
              <a:ext cx="480933" cy="534368"/>
            </a:xfrm>
            <a:custGeom>
              <a:avLst/>
              <a:gdLst/>
              <a:ahLst/>
              <a:cxnLst/>
              <a:rect r="r" b="b" t="t" l="l"/>
              <a:pathLst>
                <a:path h="534368" w="480933">
                  <a:moveTo>
                    <a:pt x="0" y="0"/>
                  </a:moveTo>
                  <a:lnTo>
                    <a:pt x="480933" y="0"/>
                  </a:lnTo>
                  <a:lnTo>
                    <a:pt x="480933" y="534368"/>
                  </a:lnTo>
                  <a:lnTo>
                    <a:pt x="0" y="534368"/>
                  </a:lnTo>
                  <a:close/>
                </a:path>
              </a:pathLst>
            </a:custGeom>
            <a:solidFill>
              <a:srgbClr val="8688B2"/>
            </a:solidFill>
          </p:spPr>
        </p:sp>
        <p:sp>
          <p:nvSpPr>
            <p:cNvPr name="TextBox 14" id="14"/>
            <p:cNvSpPr txBox="true"/>
            <p:nvPr/>
          </p:nvSpPr>
          <p:spPr>
            <a:xfrm>
              <a:off x="0" y="19050"/>
              <a:ext cx="480933" cy="515318"/>
            </a:xfrm>
            <a:prstGeom prst="rect">
              <a:avLst/>
            </a:prstGeom>
          </p:spPr>
          <p:txBody>
            <a:bodyPr anchor="ctr" rtlCol="false" tIns="53434" lIns="53434" bIns="53434" rIns="53434"/>
            <a:lstStyle/>
            <a:p>
              <a:pPr algn="ctr">
                <a:lnSpc>
                  <a:spcPts val="2419"/>
                </a:lnSpc>
              </a:pPr>
            </a:p>
          </p:txBody>
        </p:sp>
      </p:grpSp>
      <p:grpSp>
        <p:nvGrpSpPr>
          <p:cNvPr name="Group 15" id="15"/>
          <p:cNvGrpSpPr/>
          <p:nvPr/>
        </p:nvGrpSpPr>
        <p:grpSpPr>
          <a:xfrm rot="0">
            <a:off x="12485723" y="1568170"/>
            <a:ext cx="5040277" cy="2978887"/>
            <a:chOff x="0" y="0"/>
            <a:chExt cx="10744200" cy="6350000"/>
          </a:xfrm>
        </p:grpSpPr>
        <p:sp>
          <p:nvSpPr>
            <p:cNvPr name="Freeform 16" id="16"/>
            <p:cNvSpPr/>
            <p:nvPr/>
          </p:nvSpPr>
          <p:spPr>
            <a:xfrm flipH="false" flipV="false" rot="0">
              <a:off x="0" y="0"/>
              <a:ext cx="10744200" cy="6350000"/>
            </a:xfrm>
            <a:custGeom>
              <a:avLst/>
              <a:gdLst/>
              <a:ahLst/>
              <a:cxnLst/>
              <a:rect r="r" b="b" t="t" l="l"/>
              <a:pathLst>
                <a:path h="6350000" w="10744200">
                  <a:moveTo>
                    <a:pt x="5372100" y="0"/>
                  </a:moveTo>
                  <a:cubicBezTo>
                    <a:pt x="8338820" y="0"/>
                    <a:pt x="10744200" y="1421130"/>
                    <a:pt x="10744200" y="3175000"/>
                  </a:cubicBezTo>
                  <a:cubicBezTo>
                    <a:pt x="10744200" y="4928870"/>
                    <a:pt x="8338820" y="6350000"/>
                    <a:pt x="5372100" y="6350000"/>
                  </a:cubicBezTo>
                  <a:cubicBezTo>
                    <a:pt x="2405380" y="6350000"/>
                    <a:pt x="0" y="4928870"/>
                    <a:pt x="0" y="3175000"/>
                  </a:cubicBezTo>
                  <a:cubicBezTo>
                    <a:pt x="0" y="1421130"/>
                    <a:pt x="2405380" y="0"/>
                    <a:pt x="5372100" y="0"/>
                  </a:cubicBezTo>
                  <a:close/>
                </a:path>
              </a:pathLst>
            </a:custGeom>
            <a:blipFill>
              <a:blip r:embed="rId4"/>
              <a:stretch>
                <a:fillRect l="0" t="-7633" r="0" b="-7633"/>
              </a:stretch>
            </a:blipFill>
          </p:spPr>
        </p:sp>
      </p:grpSp>
      <p:sp>
        <p:nvSpPr>
          <p:cNvPr name="Freeform 17" id="17"/>
          <p:cNvSpPr/>
          <p:nvPr/>
        </p:nvSpPr>
        <p:spPr>
          <a:xfrm flipH="false" flipV="false" rot="0">
            <a:off x="15472542" y="9078018"/>
            <a:ext cx="2519145" cy="835791"/>
          </a:xfrm>
          <a:custGeom>
            <a:avLst/>
            <a:gdLst/>
            <a:ahLst/>
            <a:cxnLst/>
            <a:rect r="r" b="b" t="t" l="l"/>
            <a:pathLst>
              <a:path h="835791" w="2519145">
                <a:moveTo>
                  <a:pt x="0" y="0"/>
                </a:moveTo>
                <a:lnTo>
                  <a:pt x="2519145" y="0"/>
                </a:lnTo>
                <a:lnTo>
                  <a:pt x="2519145" y="835791"/>
                </a:lnTo>
                <a:lnTo>
                  <a:pt x="0" y="835791"/>
                </a:lnTo>
                <a:lnTo>
                  <a:pt x="0" y="0"/>
                </a:lnTo>
                <a:close/>
              </a:path>
            </a:pathLst>
          </a:custGeom>
          <a:blipFill>
            <a:blip r:embed="rId5"/>
            <a:stretch>
              <a:fillRect l="0" t="0" r="0" b="0"/>
            </a:stretch>
          </a:blipFill>
        </p:spPr>
      </p:sp>
      <p:sp>
        <p:nvSpPr>
          <p:cNvPr name="Freeform 18" id="18"/>
          <p:cNvSpPr/>
          <p:nvPr/>
        </p:nvSpPr>
        <p:spPr>
          <a:xfrm flipH="false" flipV="false" rot="0">
            <a:off x="2848361" y="276918"/>
            <a:ext cx="717975" cy="1864336"/>
          </a:xfrm>
          <a:custGeom>
            <a:avLst/>
            <a:gdLst/>
            <a:ahLst/>
            <a:cxnLst/>
            <a:rect r="r" b="b" t="t" l="l"/>
            <a:pathLst>
              <a:path h="1864336" w="717975">
                <a:moveTo>
                  <a:pt x="0" y="0"/>
                </a:moveTo>
                <a:lnTo>
                  <a:pt x="717975" y="0"/>
                </a:lnTo>
                <a:lnTo>
                  <a:pt x="717975" y="1864337"/>
                </a:lnTo>
                <a:lnTo>
                  <a:pt x="0" y="1864337"/>
                </a:lnTo>
                <a:lnTo>
                  <a:pt x="0" y="0"/>
                </a:lnTo>
                <a:close/>
              </a:path>
            </a:pathLst>
          </a:custGeom>
          <a:blipFill>
            <a:blip r:embed="rId6"/>
            <a:stretch>
              <a:fillRect l="0" t="0" r="0" b="0"/>
            </a:stretch>
          </a:blipFill>
        </p:spPr>
      </p:sp>
      <p:sp>
        <p:nvSpPr>
          <p:cNvPr name="TextBox 19" id="19"/>
          <p:cNvSpPr txBox="true"/>
          <p:nvPr/>
        </p:nvSpPr>
        <p:spPr>
          <a:xfrm rot="0">
            <a:off x="1395610" y="5699376"/>
            <a:ext cx="3797620" cy="2288313"/>
          </a:xfrm>
          <a:prstGeom prst="rect">
            <a:avLst/>
          </a:prstGeom>
        </p:spPr>
        <p:txBody>
          <a:bodyPr anchor="t" rtlCol="false" tIns="0" lIns="0" bIns="0" rIns="0">
            <a:spAutoFit/>
          </a:bodyPr>
          <a:lstStyle/>
          <a:p>
            <a:pPr algn="l">
              <a:lnSpc>
                <a:spcPts val="4405"/>
              </a:lnSpc>
            </a:pPr>
            <a:r>
              <a:rPr lang="en-US" sz="4004" spc="-80">
                <a:solidFill>
                  <a:srgbClr val="F5F1ED"/>
                </a:solidFill>
                <a:latin typeface="Filson Soft 1 Bold"/>
              </a:rPr>
              <a:t>Pre and Post Adoption/Guardianship Services</a:t>
            </a:r>
          </a:p>
        </p:txBody>
      </p:sp>
      <p:sp>
        <p:nvSpPr>
          <p:cNvPr name="Freeform 20" id="20"/>
          <p:cNvSpPr/>
          <p:nvPr/>
        </p:nvSpPr>
        <p:spPr>
          <a:xfrm flipH="false" flipV="false" rot="0">
            <a:off x="8785012" y="276918"/>
            <a:ext cx="717975" cy="1864336"/>
          </a:xfrm>
          <a:custGeom>
            <a:avLst/>
            <a:gdLst/>
            <a:ahLst/>
            <a:cxnLst/>
            <a:rect r="r" b="b" t="t" l="l"/>
            <a:pathLst>
              <a:path h="1864336" w="717975">
                <a:moveTo>
                  <a:pt x="0" y="0"/>
                </a:moveTo>
                <a:lnTo>
                  <a:pt x="717976" y="0"/>
                </a:lnTo>
                <a:lnTo>
                  <a:pt x="717976" y="1864337"/>
                </a:lnTo>
                <a:lnTo>
                  <a:pt x="0" y="1864337"/>
                </a:lnTo>
                <a:lnTo>
                  <a:pt x="0" y="0"/>
                </a:lnTo>
                <a:close/>
              </a:path>
            </a:pathLst>
          </a:custGeom>
          <a:blipFill>
            <a:blip r:embed="rId6"/>
            <a:stretch>
              <a:fillRect l="0" t="0" r="0" b="0"/>
            </a:stretch>
          </a:blipFill>
        </p:spPr>
      </p:sp>
      <p:sp>
        <p:nvSpPr>
          <p:cNvPr name="Freeform 21" id="21"/>
          <p:cNvSpPr/>
          <p:nvPr/>
        </p:nvSpPr>
        <p:spPr>
          <a:xfrm flipH="false" flipV="false" rot="0">
            <a:off x="14659155" y="276918"/>
            <a:ext cx="717975" cy="1864336"/>
          </a:xfrm>
          <a:custGeom>
            <a:avLst/>
            <a:gdLst/>
            <a:ahLst/>
            <a:cxnLst/>
            <a:rect r="r" b="b" t="t" l="l"/>
            <a:pathLst>
              <a:path h="1864336" w="717975">
                <a:moveTo>
                  <a:pt x="0" y="0"/>
                </a:moveTo>
                <a:lnTo>
                  <a:pt x="717975" y="0"/>
                </a:lnTo>
                <a:lnTo>
                  <a:pt x="717975" y="1864337"/>
                </a:lnTo>
                <a:lnTo>
                  <a:pt x="0" y="1864337"/>
                </a:lnTo>
                <a:lnTo>
                  <a:pt x="0" y="0"/>
                </a:lnTo>
                <a:close/>
              </a:path>
            </a:pathLst>
          </a:custGeom>
          <a:blipFill>
            <a:blip r:embed="rId6"/>
            <a:stretch>
              <a:fillRect l="0" t="0" r="0" b="0"/>
            </a:stretch>
          </a:blipFill>
        </p:spPr>
      </p:sp>
      <p:sp>
        <p:nvSpPr>
          <p:cNvPr name="TextBox 22" id="22"/>
          <p:cNvSpPr txBox="true"/>
          <p:nvPr/>
        </p:nvSpPr>
        <p:spPr>
          <a:xfrm rot="0">
            <a:off x="7257471" y="5699376"/>
            <a:ext cx="3797620" cy="1169587"/>
          </a:xfrm>
          <a:prstGeom prst="rect">
            <a:avLst/>
          </a:prstGeom>
        </p:spPr>
        <p:txBody>
          <a:bodyPr anchor="t" rtlCol="false" tIns="0" lIns="0" bIns="0" rIns="0">
            <a:spAutoFit/>
          </a:bodyPr>
          <a:lstStyle/>
          <a:p>
            <a:pPr algn="l">
              <a:lnSpc>
                <a:spcPts val="4405"/>
              </a:lnSpc>
            </a:pPr>
            <a:r>
              <a:rPr lang="en-US" sz="4004" spc="-80">
                <a:solidFill>
                  <a:srgbClr val="F5F1ED"/>
                </a:solidFill>
                <a:latin typeface="Filson Soft 1 Bold"/>
              </a:rPr>
              <a:t>In Home Counseling</a:t>
            </a:r>
          </a:p>
        </p:txBody>
      </p:sp>
      <p:sp>
        <p:nvSpPr>
          <p:cNvPr name="TextBox 23" id="23"/>
          <p:cNvSpPr txBox="true"/>
          <p:nvPr/>
        </p:nvSpPr>
        <p:spPr>
          <a:xfrm rot="0">
            <a:off x="13121464" y="5651665"/>
            <a:ext cx="3797620" cy="2288313"/>
          </a:xfrm>
          <a:prstGeom prst="rect">
            <a:avLst/>
          </a:prstGeom>
        </p:spPr>
        <p:txBody>
          <a:bodyPr anchor="t" rtlCol="false" tIns="0" lIns="0" bIns="0" rIns="0">
            <a:spAutoFit/>
          </a:bodyPr>
          <a:lstStyle/>
          <a:p>
            <a:pPr algn="l">
              <a:lnSpc>
                <a:spcPts val="4405"/>
              </a:lnSpc>
            </a:pPr>
            <a:r>
              <a:rPr lang="en-US" sz="4004" spc="-80">
                <a:solidFill>
                  <a:srgbClr val="F5F1ED"/>
                </a:solidFill>
                <a:latin typeface="Filson Soft 1 Bold"/>
              </a:rPr>
              <a:t>Virtual Adoption Support Groups</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762000" y="2104219"/>
            <a:ext cx="9956800" cy="3344081"/>
            <a:chOff x="0" y="0"/>
            <a:chExt cx="5350085" cy="1796874"/>
          </a:xfrm>
        </p:grpSpPr>
        <p:sp>
          <p:nvSpPr>
            <p:cNvPr name="Freeform 3" id="3"/>
            <p:cNvSpPr/>
            <p:nvPr/>
          </p:nvSpPr>
          <p:spPr>
            <a:xfrm flipH="false" flipV="false" rot="0">
              <a:off x="0" y="0"/>
              <a:ext cx="5350085" cy="1796874"/>
            </a:xfrm>
            <a:custGeom>
              <a:avLst/>
              <a:gdLst/>
              <a:ahLst/>
              <a:cxnLst/>
              <a:rect r="r" b="b" t="t" l="l"/>
              <a:pathLst>
                <a:path h="1796874" w="5350085">
                  <a:moveTo>
                    <a:pt x="0" y="0"/>
                  </a:moveTo>
                  <a:lnTo>
                    <a:pt x="5350085" y="0"/>
                  </a:lnTo>
                  <a:lnTo>
                    <a:pt x="5350085" y="1796874"/>
                  </a:lnTo>
                  <a:lnTo>
                    <a:pt x="0" y="1796874"/>
                  </a:lnTo>
                  <a:close/>
                </a:path>
              </a:pathLst>
            </a:custGeom>
            <a:solidFill>
              <a:srgbClr val="3B51A3"/>
            </a:solidFill>
          </p:spPr>
        </p:sp>
        <p:sp>
          <p:nvSpPr>
            <p:cNvPr name="TextBox 4" id="4"/>
            <p:cNvSpPr txBox="true"/>
            <p:nvPr/>
          </p:nvSpPr>
          <p:spPr>
            <a:xfrm>
              <a:off x="0" y="19050"/>
              <a:ext cx="5350085" cy="1777824"/>
            </a:xfrm>
            <a:prstGeom prst="rect">
              <a:avLst/>
            </a:prstGeom>
          </p:spPr>
          <p:txBody>
            <a:bodyPr anchor="ctr" rtlCol="false" tIns="50800" lIns="50800" bIns="50800" rIns="50800"/>
            <a:lstStyle/>
            <a:p>
              <a:pPr algn="ctr">
                <a:lnSpc>
                  <a:spcPts val="2419"/>
                </a:lnSpc>
              </a:pPr>
            </a:p>
          </p:txBody>
        </p:sp>
      </p:grpSp>
      <p:grpSp>
        <p:nvGrpSpPr>
          <p:cNvPr name="Group 5" id="5"/>
          <p:cNvGrpSpPr/>
          <p:nvPr/>
        </p:nvGrpSpPr>
        <p:grpSpPr>
          <a:xfrm rot="0">
            <a:off x="685800" y="6323794"/>
            <a:ext cx="9956800" cy="3344081"/>
            <a:chOff x="0" y="0"/>
            <a:chExt cx="5350085" cy="1796874"/>
          </a:xfrm>
        </p:grpSpPr>
        <p:sp>
          <p:nvSpPr>
            <p:cNvPr name="Freeform 6" id="6"/>
            <p:cNvSpPr/>
            <p:nvPr/>
          </p:nvSpPr>
          <p:spPr>
            <a:xfrm flipH="false" flipV="false" rot="0">
              <a:off x="0" y="0"/>
              <a:ext cx="5350085" cy="1796874"/>
            </a:xfrm>
            <a:custGeom>
              <a:avLst/>
              <a:gdLst/>
              <a:ahLst/>
              <a:cxnLst/>
              <a:rect r="r" b="b" t="t" l="l"/>
              <a:pathLst>
                <a:path h="1796874" w="5350085">
                  <a:moveTo>
                    <a:pt x="0" y="0"/>
                  </a:moveTo>
                  <a:lnTo>
                    <a:pt x="5350085" y="0"/>
                  </a:lnTo>
                  <a:lnTo>
                    <a:pt x="5350085" y="1796874"/>
                  </a:lnTo>
                  <a:lnTo>
                    <a:pt x="0" y="1796874"/>
                  </a:lnTo>
                  <a:close/>
                </a:path>
              </a:pathLst>
            </a:custGeom>
            <a:solidFill>
              <a:srgbClr val="3B51A3"/>
            </a:solidFill>
          </p:spPr>
        </p:sp>
        <p:sp>
          <p:nvSpPr>
            <p:cNvPr name="TextBox 7" id="7"/>
            <p:cNvSpPr txBox="true"/>
            <p:nvPr/>
          </p:nvSpPr>
          <p:spPr>
            <a:xfrm>
              <a:off x="0" y="19050"/>
              <a:ext cx="5350085" cy="1777824"/>
            </a:xfrm>
            <a:prstGeom prst="rect">
              <a:avLst/>
            </a:prstGeom>
          </p:spPr>
          <p:txBody>
            <a:bodyPr anchor="ctr" rtlCol="false" tIns="50800" lIns="50800" bIns="50800" rIns="50800"/>
            <a:lstStyle/>
            <a:p>
              <a:pPr algn="ctr">
                <a:lnSpc>
                  <a:spcPts val="2419"/>
                </a:lnSpc>
              </a:pPr>
            </a:p>
          </p:txBody>
        </p:sp>
      </p:grpSp>
      <p:sp>
        <p:nvSpPr>
          <p:cNvPr name="Freeform 8" id="8"/>
          <p:cNvSpPr/>
          <p:nvPr/>
        </p:nvSpPr>
        <p:spPr>
          <a:xfrm flipH="false" flipV="false" rot="0">
            <a:off x="762000" y="2104219"/>
            <a:ext cx="4267200" cy="3344081"/>
          </a:xfrm>
          <a:custGeom>
            <a:avLst/>
            <a:gdLst/>
            <a:ahLst/>
            <a:cxnLst/>
            <a:rect r="r" b="b" t="t" l="l"/>
            <a:pathLst>
              <a:path h="3344081" w="4267200">
                <a:moveTo>
                  <a:pt x="0" y="0"/>
                </a:moveTo>
                <a:lnTo>
                  <a:pt x="4267200" y="0"/>
                </a:lnTo>
                <a:lnTo>
                  <a:pt x="4267200" y="3344081"/>
                </a:lnTo>
                <a:lnTo>
                  <a:pt x="0" y="3344081"/>
                </a:lnTo>
                <a:lnTo>
                  <a:pt x="0" y="0"/>
                </a:lnTo>
                <a:close/>
              </a:path>
            </a:pathLst>
          </a:custGeom>
          <a:blipFill>
            <a:blip r:embed="rId2"/>
            <a:stretch>
              <a:fillRect l="-8812" t="0" r="-8812" b="0"/>
            </a:stretch>
          </a:blipFill>
        </p:spPr>
      </p:sp>
      <p:grpSp>
        <p:nvGrpSpPr>
          <p:cNvPr name="Group 9" id="9"/>
          <p:cNvGrpSpPr/>
          <p:nvPr/>
        </p:nvGrpSpPr>
        <p:grpSpPr>
          <a:xfrm rot="0">
            <a:off x="11833225" y="5276138"/>
            <a:ext cx="5692775" cy="4391737"/>
            <a:chOff x="0" y="0"/>
            <a:chExt cx="3058897" cy="2359811"/>
          </a:xfrm>
        </p:grpSpPr>
        <p:sp>
          <p:nvSpPr>
            <p:cNvPr name="Freeform 10" id="10"/>
            <p:cNvSpPr/>
            <p:nvPr/>
          </p:nvSpPr>
          <p:spPr>
            <a:xfrm flipH="false" flipV="false" rot="0">
              <a:off x="0" y="0"/>
              <a:ext cx="3058897" cy="2359811"/>
            </a:xfrm>
            <a:custGeom>
              <a:avLst/>
              <a:gdLst/>
              <a:ahLst/>
              <a:cxnLst/>
              <a:rect r="r" b="b" t="t" l="l"/>
              <a:pathLst>
                <a:path h="2359811" w="3058897">
                  <a:moveTo>
                    <a:pt x="0" y="0"/>
                  </a:moveTo>
                  <a:lnTo>
                    <a:pt x="3058897" y="0"/>
                  </a:lnTo>
                  <a:lnTo>
                    <a:pt x="3058897" y="2359811"/>
                  </a:lnTo>
                  <a:lnTo>
                    <a:pt x="0" y="2359811"/>
                  </a:lnTo>
                  <a:close/>
                </a:path>
              </a:pathLst>
            </a:custGeom>
            <a:solidFill>
              <a:srgbClr val="3B51A3"/>
            </a:solidFill>
          </p:spPr>
        </p:sp>
        <p:sp>
          <p:nvSpPr>
            <p:cNvPr name="TextBox 11" id="11"/>
            <p:cNvSpPr txBox="true"/>
            <p:nvPr/>
          </p:nvSpPr>
          <p:spPr>
            <a:xfrm>
              <a:off x="0" y="19050"/>
              <a:ext cx="3058897" cy="2340761"/>
            </a:xfrm>
            <a:prstGeom prst="rect">
              <a:avLst/>
            </a:prstGeom>
          </p:spPr>
          <p:txBody>
            <a:bodyPr anchor="ctr" rtlCol="false" tIns="50800" lIns="50800" bIns="50800" rIns="50800"/>
            <a:lstStyle/>
            <a:p>
              <a:pPr algn="ctr">
                <a:lnSpc>
                  <a:spcPts val="2419"/>
                </a:lnSpc>
              </a:pPr>
            </a:p>
          </p:txBody>
        </p:sp>
      </p:grpSp>
      <p:sp>
        <p:nvSpPr>
          <p:cNvPr name="Freeform 12" id="12"/>
          <p:cNvSpPr/>
          <p:nvPr/>
        </p:nvSpPr>
        <p:spPr>
          <a:xfrm flipH="false" flipV="false" rot="0">
            <a:off x="11833225" y="1942294"/>
            <a:ext cx="5692775" cy="3344081"/>
          </a:xfrm>
          <a:custGeom>
            <a:avLst/>
            <a:gdLst/>
            <a:ahLst/>
            <a:cxnLst/>
            <a:rect r="r" b="b" t="t" l="l"/>
            <a:pathLst>
              <a:path h="3344081" w="5692775">
                <a:moveTo>
                  <a:pt x="0" y="0"/>
                </a:moveTo>
                <a:lnTo>
                  <a:pt x="5692775" y="0"/>
                </a:lnTo>
                <a:lnTo>
                  <a:pt x="5692775" y="3344081"/>
                </a:lnTo>
                <a:lnTo>
                  <a:pt x="0" y="3344081"/>
                </a:lnTo>
                <a:lnTo>
                  <a:pt x="0" y="0"/>
                </a:lnTo>
                <a:close/>
              </a:path>
            </a:pathLst>
          </a:custGeom>
          <a:blipFill>
            <a:blip r:embed="rId3"/>
            <a:stretch>
              <a:fillRect l="-7400" t="-18416" r="-13192" b="-19385"/>
            </a:stretch>
          </a:blipFill>
        </p:spPr>
      </p:sp>
      <p:sp>
        <p:nvSpPr>
          <p:cNvPr name="Freeform 13" id="13"/>
          <p:cNvSpPr/>
          <p:nvPr/>
        </p:nvSpPr>
        <p:spPr>
          <a:xfrm flipH="false" flipV="false" rot="0">
            <a:off x="685800" y="6323794"/>
            <a:ext cx="4267200" cy="3344081"/>
          </a:xfrm>
          <a:custGeom>
            <a:avLst/>
            <a:gdLst/>
            <a:ahLst/>
            <a:cxnLst/>
            <a:rect r="r" b="b" t="t" l="l"/>
            <a:pathLst>
              <a:path h="3344081" w="4267200">
                <a:moveTo>
                  <a:pt x="0" y="0"/>
                </a:moveTo>
                <a:lnTo>
                  <a:pt x="4267200" y="0"/>
                </a:lnTo>
                <a:lnTo>
                  <a:pt x="4267200" y="3344081"/>
                </a:lnTo>
                <a:lnTo>
                  <a:pt x="0" y="3344081"/>
                </a:lnTo>
                <a:lnTo>
                  <a:pt x="0" y="0"/>
                </a:lnTo>
                <a:close/>
              </a:path>
            </a:pathLst>
          </a:custGeom>
          <a:blipFill>
            <a:blip r:embed="rId4"/>
            <a:stretch>
              <a:fillRect l="-8812" t="0" r="-8812" b="0"/>
            </a:stretch>
          </a:blipFill>
        </p:spPr>
      </p:sp>
      <p:sp>
        <p:nvSpPr>
          <p:cNvPr name="Freeform 14" id="14"/>
          <p:cNvSpPr/>
          <p:nvPr/>
        </p:nvSpPr>
        <p:spPr>
          <a:xfrm flipH="false" flipV="false" rot="0">
            <a:off x="15381910" y="438895"/>
            <a:ext cx="2493021" cy="827124"/>
          </a:xfrm>
          <a:custGeom>
            <a:avLst/>
            <a:gdLst/>
            <a:ahLst/>
            <a:cxnLst/>
            <a:rect r="r" b="b" t="t" l="l"/>
            <a:pathLst>
              <a:path h="827124" w="2493021">
                <a:moveTo>
                  <a:pt x="0" y="0"/>
                </a:moveTo>
                <a:lnTo>
                  <a:pt x="2493021" y="0"/>
                </a:lnTo>
                <a:lnTo>
                  <a:pt x="2493021" y="827124"/>
                </a:lnTo>
                <a:lnTo>
                  <a:pt x="0" y="827124"/>
                </a:lnTo>
                <a:lnTo>
                  <a:pt x="0" y="0"/>
                </a:lnTo>
                <a:close/>
              </a:path>
            </a:pathLst>
          </a:custGeom>
          <a:blipFill>
            <a:blip r:embed="rId5"/>
            <a:stretch>
              <a:fillRect l="0" t="0" r="0" b="0"/>
            </a:stretch>
          </a:blipFill>
        </p:spPr>
      </p:sp>
      <p:sp>
        <p:nvSpPr>
          <p:cNvPr name="TextBox 15" id="15"/>
          <p:cNvSpPr txBox="true"/>
          <p:nvPr/>
        </p:nvSpPr>
        <p:spPr>
          <a:xfrm rot="0">
            <a:off x="582574" y="189632"/>
            <a:ext cx="13545321" cy="1634956"/>
          </a:xfrm>
          <a:prstGeom prst="rect">
            <a:avLst/>
          </a:prstGeom>
        </p:spPr>
        <p:txBody>
          <a:bodyPr anchor="t" rtlCol="false" tIns="0" lIns="0" bIns="0" rIns="0">
            <a:spAutoFit/>
          </a:bodyPr>
          <a:lstStyle/>
          <a:p>
            <a:pPr algn="l">
              <a:lnSpc>
                <a:spcPts val="6484"/>
              </a:lnSpc>
            </a:pPr>
            <a:r>
              <a:rPr lang="en-US" sz="4631">
                <a:solidFill>
                  <a:srgbClr val="3B51A3"/>
                </a:solidFill>
                <a:latin typeface="Filson Soft 1"/>
              </a:rPr>
              <a:t>Adoptive/Guardianship Families Often Need Support...</a:t>
            </a:r>
          </a:p>
        </p:txBody>
      </p:sp>
      <p:sp>
        <p:nvSpPr>
          <p:cNvPr name="TextBox 16" id="16"/>
          <p:cNvSpPr txBox="true"/>
          <p:nvPr/>
        </p:nvSpPr>
        <p:spPr>
          <a:xfrm rot="0">
            <a:off x="11833225" y="6805700"/>
            <a:ext cx="5692775" cy="2149128"/>
          </a:xfrm>
          <a:prstGeom prst="rect">
            <a:avLst/>
          </a:prstGeom>
        </p:spPr>
        <p:txBody>
          <a:bodyPr anchor="t" rtlCol="false" tIns="0" lIns="0" bIns="0" rIns="0">
            <a:spAutoFit/>
          </a:bodyPr>
          <a:lstStyle/>
          <a:p>
            <a:pPr algn="ctr">
              <a:lnSpc>
                <a:spcPts val="4260"/>
              </a:lnSpc>
            </a:pPr>
            <a:r>
              <a:rPr lang="en-US" sz="3277" spc="-65">
                <a:solidFill>
                  <a:srgbClr val="FFFFFF"/>
                </a:solidFill>
                <a:latin typeface="Filson Soft 1 Bold"/>
              </a:rPr>
              <a:t>Over time, particularly when families are less flexible &amp;  less willing to seek support</a:t>
            </a: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7448247" cy="10287000"/>
          </a:xfrm>
          <a:custGeom>
            <a:avLst/>
            <a:gdLst/>
            <a:ahLst/>
            <a:cxnLst/>
            <a:rect r="r" b="b" t="t" l="l"/>
            <a:pathLst>
              <a:path h="10287000" w="7448247">
                <a:moveTo>
                  <a:pt x="0" y="0"/>
                </a:moveTo>
                <a:lnTo>
                  <a:pt x="7448247" y="0"/>
                </a:lnTo>
                <a:lnTo>
                  <a:pt x="7448247" y="10287000"/>
                </a:lnTo>
                <a:lnTo>
                  <a:pt x="0" y="10287000"/>
                </a:lnTo>
                <a:lnTo>
                  <a:pt x="0" y="0"/>
                </a:lnTo>
                <a:close/>
              </a:path>
            </a:pathLst>
          </a:custGeom>
          <a:blipFill>
            <a:blip r:embed="rId2"/>
            <a:stretch>
              <a:fillRect l="-91199" t="0" r="-16099" b="0"/>
            </a:stretch>
          </a:blipFill>
        </p:spPr>
      </p:sp>
      <p:sp>
        <p:nvSpPr>
          <p:cNvPr name="Freeform 3" id="3"/>
          <p:cNvSpPr/>
          <p:nvPr/>
        </p:nvSpPr>
        <p:spPr>
          <a:xfrm flipH="false" flipV="false" rot="0">
            <a:off x="286167" y="8073735"/>
            <a:ext cx="1063420" cy="1854856"/>
          </a:xfrm>
          <a:custGeom>
            <a:avLst/>
            <a:gdLst/>
            <a:ahLst/>
            <a:cxnLst/>
            <a:rect r="r" b="b" t="t" l="l"/>
            <a:pathLst>
              <a:path h="1854856" w="1063420">
                <a:moveTo>
                  <a:pt x="0" y="0"/>
                </a:moveTo>
                <a:lnTo>
                  <a:pt x="1063421" y="0"/>
                </a:lnTo>
                <a:lnTo>
                  <a:pt x="1063421" y="1854856"/>
                </a:lnTo>
                <a:lnTo>
                  <a:pt x="0" y="1854856"/>
                </a:lnTo>
                <a:lnTo>
                  <a:pt x="0" y="0"/>
                </a:lnTo>
                <a:close/>
              </a:path>
            </a:pathLst>
          </a:custGeom>
          <a:blipFill>
            <a:blip r:embed="rId3"/>
            <a:stretch>
              <a:fillRect l="0" t="0" r="0" b="0"/>
            </a:stretch>
          </a:blipFill>
        </p:spPr>
      </p:sp>
      <p:sp>
        <p:nvSpPr>
          <p:cNvPr name="Freeform 4" id="4"/>
          <p:cNvSpPr/>
          <p:nvPr/>
        </p:nvSpPr>
        <p:spPr>
          <a:xfrm flipH="false" flipV="false" rot="0">
            <a:off x="9306965" y="3224148"/>
            <a:ext cx="7315200" cy="36576"/>
          </a:xfrm>
          <a:custGeom>
            <a:avLst/>
            <a:gdLst/>
            <a:ahLst/>
            <a:cxnLst/>
            <a:rect r="r" b="b" t="t" l="l"/>
            <a:pathLst>
              <a:path h="36576" w="7315200">
                <a:moveTo>
                  <a:pt x="0" y="0"/>
                </a:moveTo>
                <a:lnTo>
                  <a:pt x="7315200" y="0"/>
                </a:lnTo>
                <a:lnTo>
                  <a:pt x="7315200" y="36576"/>
                </a:lnTo>
                <a:lnTo>
                  <a:pt x="0" y="3657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7448247" y="167891"/>
            <a:ext cx="10646870" cy="2808607"/>
          </a:xfrm>
          <a:prstGeom prst="rect">
            <a:avLst/>
          </a:prstGeom>
        </p:spPr>
        <p:txBody>
          <a:bodyPr anchor="t" rtlCol="false" tIns="0" lIns="0" bIns="0" rIns="0">
            <a:spAutoFit/>
          </a:bodyPr>
          <a:lstStyle/>
          <a:p>
            <a:pPr algn="ctr">
              <a:lnSpc>
                <a:spcPts val="7419"/>
              </a:lnSpc>
            </a:pPr>
            <a:r>
              <a:rPr lang="en-US" sz="5299">
                <a:solidFill>
                  <a:srgbClr val="3B51A3"/>
                </a:solidFill>
                <a:latin typeface="Filson Soft 1"/>
              </a:rPr>
              <a:t>Characteristics of Thriving </a:t>
            </a:r>
          </a:p>
          <a:p>
            <a:pPr algn="ctr">
              <a:lnSpc>
                <a:spcPts val="7419"/>
              </a:lnSpc>
            </a:pPr>
            <a:r>
              <a:rPr lang="en-US" sz="5299">
                <a:solidFill>
                  <a:srgbClr val="3B51A3"/>
                </a:solidFill>
                <a:latin typeface="Filson Soft 1"/>
              </a:rPr>
              <a:t>Adoptive/Guardianship Families</a:t>
            </a:r>
          </a:p>
        </p:txBody>
      </p:sp>
      <p:sp>
        <p:nvSpPr>
          <p:cNvPr name="TextBox 6" id="6"/>
          <p:cNvSpPr txBox="true"/>
          <p:nvPr/>
        </p:nvSpPr>
        <p:spPr>
          <a:xfrm rot="0">
            <a:off x="7908943" y="4213458"/>
            <a:ext cx="10186174" cy="3450589"/>
          </a:xfrm>
          <a:prstGeom prst="rect">
            <a:avLst/>
          </a:prstGeom>
        </p:spPr>
        <p:txBody>
          <a:bodyPr anchor="t" rtlCol="false" tIns="0" lIns="0" bIns="0" rIns="0">
            <a:spAutoFit/>
          </a:bodyPr>
          <a:lstStyle/>
          <a:p>
            <a:pPr algn="l" marL="1014716" indent="-507358" lvl="1">
              <a:lnSpc>
                <a:spcPts val="5169"/>
              </a:lnSpc>
              <a:buFont typeface="Arial"/>
              <a:buChar char="•"/>
            </a:pPr>
            <a:r>
              <a:rPr lang="en-US" sz="4699" spc="-93">
                <a:solidFill>
                  <a:srgbClr val="3B51A3"/>
                </a:solidFill>
                <a:latin typeface="Filson Soft 2"/>
              </a:rPr>
              <a:t>have a strong, supportive network </a:t>
            </a:r>
          </a:p>
          <a:p>
            <a:pPr algn="l">
              <a:lnSpc>
                <a:spcPts val="5169"/>
              </a:lnSpc>
            </a:pPr>
          </a:p>
          <a:p>
            <a:pPr algn="l" marL="1014716" indent="-507358" lvl="1">
              <a:lnSpc>
                <a:spcPts val="5169"/>
              </a:lnSpc>
              <a:buFont typeface="Arial"/>
              <a:buChar char="•"/>
            </a:pPr>
            <a:r>
              <a:rPr lang="en-US" sz="4699" spc="-93">
                <a:solidFill>
                  <a:srgbClr val="3B51A3"/>
                </a:solidFill>
                <a:latin typeface="Filson Soft 2"/>
              </a:rPr>
              <a:t>have </a:t>
            </a:r>
            <a:r>
              <a:rPr lang="en-US" sz="4699" spc="-93">
                <a:solidFill>
                  <a:srgbClr val="3B51A3"/>
                </a:solidFill>
                <a:latin typeface="Filson Soft 2"/>
              </a:rPr>
              <a:t>the ability to seek  and accept resources </a:t>
            </a:r>
          </a:p>
        </p:txBody>
      </p:sp>
      <p:sp>
        <p:nvSpPr>
          <p:cNvPr name="TextBox 7" id="7"/>
          <p:cNvSpPr txBox="true"/>
          <p:nvPr/>
        </p:nvSpPr>
        <p:spPr>
          <a:xfrm rot="0">
            <a:off x="7908943" y="9919066"/>
            <a:ext cx="707549" cy="186690"/>
          </a:xfrm>
          <a:prstGeom prst="rect">
            <a:avLst/>
          </a:prstGeom>
        </p:spPr>
        <p:txBody>
          <a:bodyPr anchor="t" rtlCol="false" tIns="0" lIns="0" bIns="0" rIns="0">
            <a:spAutoFit/>
          </a:bodyPr>
          <a:lstStyle/>
          <a:p>
            <a:pPr algn="ctr">
              <a:lnSpc>
                <a:spcPts val="1320"/>
              </a:lnSpc>
              <a:spcBef>
                <a:spcPct val="0"/>
              </a:spcBef>
            </a:pPr>
            <a:r>
              <a:rPr lang="en-US" sz="1200" spc="-24">
                <a:solidFill>
                  <a:srgbClr val="3B51A3"/>
                </a:solidFill>
                <a:latin typeface="Filson Soft 3"/>
              </a:rPr>
              <a:t>(Ellis, 2011)</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7698968"/>
            <a:ext cx="18288000" cy="2585159"/>
            <a:chOff x="0" y="0"/>
            <a:chExt cx="8239497" cy="1164721"/>
          </a:xfrm>
        </p:grpSpPr>
        <p:sp>
          <p:nvSpPr>
            <p:cNvPr name="Freeform 3" id="3"/>
            <p:cNvSpPr/>
            <p:nvPr/>
          </p:nvSpPr>
          <p:spPr>
            <a:xfrm flipH="false" flipV="false" rot="0">
              <a:off x="0" y="0"/>
              <a:ext cx="8239496" cy="1164720"/>
            </a:xfrm>
            <a:custGeom>
              <a:avLst/>
              <a:gdLst/>
              <a:ahLst/>
              <a:cxnLst/>
              <a:rect r="r" b="b" t="t" l="l"/>
              <a:pathLst>
                <a:path h="1164720" w="8239496">
                  <a:moveTo>
                    <a:pt x="0" y="0"/>
                  </a:moveTo>
                  <a:lnTo>
                    <a:pt x="8239496" y="0"/>
                  </a:lnTo>
                  <a:lnTo>
                    <a:pt x="8239496" y="1164720"/>
                  </a:lnTo>
                  <a:lnTo>
                    <a:pt x="0" y="1164720"/>
                  </a:lnTo>
                  <a:close/>
                </a:path>
              </a:pathLst>
            </a:custGeom>
            <a:solidFill>
              <a:srgbClr val="3B51A3"/>
            </a:solidFill>
          </p:spPr>
        </p:sp>
        <p:sp>
          <p:nvSpPr>
            <p:cNvPr name="TextBox 4" id="4"/>
            <p:cNvSpPr txBox="true"/>
            <p:nvPr/>
          </p:nvSpPr>
          <p:spPr>
            <a:xfrm>
              <a:off x="0" y="-19050"/>
              <a:ext cx="8239497" cy="1183771"/>
            </a:xfrm>
            <a:prstGeom prst="rect">
              <a:avLst/>
            </a:prstGeom>
          </p:spPr>
          <p:txBody>
            <a:bodyPr anchor="ctr" rtlCol="false" tIns="29696" lIns="29696" bIns="29696" rIns="29696"/>
            <a:lstStyle/>
            <a:p>
              <a:pPr algn="ctr">
                <a:lnSpc>
                  <a:spcPts val="1554"/>
                </a:lnSpc>
              </a:pPr>
            </a:p>
            <a:p>
              <a:pPr algn="ctr">
                <a:lnSpc>
                  <a:spcPts val="1554"/>
                </a:lnSpc>
              </a:pPr>
            </a:p>
          </p:txBody>
        </p:sp>
      </p:grpSp>
      <p:sp>
        <p:nvSpPr>
          <p:cNvPr name="Freeform 5" id="5"/>
          <p:cNvSpPr/>
          <p:nvPr/>
        </p:nvSpPr>
        <p:spPr>
          <a:xfrm flipH="true" flipV="false" rot="-2700000">
            <a:off x="-2467326" y="7819980"/>
            <a:ext cx="5447095" cy="3629127"/>
          </a:xfrm>
          <a:custGeom>
            <a:avLst/>
            <a:gdLst/>
            <a:ahLst/>
            <a:cxnLst/>
            <a:rect r="r" b="b" t="t" l="l"/>
            <a:pathLst>
              <a:path h="3629127" w="5447095">
                <a:moveTo>
                  <a:pt x="5447095" y="0"/>
                </a:moveTo>
                <a:lnTo>
                  <a:pt x="0" y="0"/>
                </a:lnTo>
                <a:lnTo>
                  <a:pt x="0" y="3629127"/>
                </a:lnTo>
                <a:lnTo>
                  <a:pt x="5447095" y="3629127"/>
                </a:lnTo>
                <a:lnTo>
                  <a:pt x="5447095"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344590" y="8073645"/>
            <a:ext cx="1063420" cy="1854856"/>
          </a:xfrm>
          <a:custGeom>
            <a:avLst/>
            <a:gdLst/>
            <a:ahLst/>
            <a:cxnLst/>
            <a:rect r="r" b="b" t="t" l="l"/>
            <a:pathLst>
              <a:path h="1854856" w="1063420">
                <a:moveTo>
                  <a:pt x="0" y="0"/>
                </a:moveTo>
                <a:lnTo>
                  <a:pt x="1063420" y="0"/>
                </a:lnTo>
                <a:lnTo>
                  <a:pt x="1063420" y="1854856"/>
                </a:lnTo>
                <a:lnTo>
                  <a:pt x="0" y="1854856"/>
                </a:lnTo>
                <a:lnTo>
                  <a:pt x="0" y="0"/>
                </a:lnTo>
                <a:close/>
              </a:path>
            </a:pathLst>
          </a:custGeom>
          <a:blipFill>
            <a:blip r:embed="rId4"/>
            <a:stretch>
              <a:fillRect l="0" t="0" r="0" b="0"/>
            </a:stretch>
          </a:blipFill>
        </p:spPr>
      </p:sp>
      <p:sp>
        <p:nvSpPr>
          <p:cNvPr name="TextBox 7" id="7"/>
          <p:cNvSpPr txBox="true"/>
          <p:nvPr/>
        </p:nvSpPr>
        <p:spPr>
          <a:xfrm rot="0">
            <a:off x="876300" y="741126"/>
            <a:ext cx="16640061" cy="3790950"/>
          </a:xfrm>
          <a:prstGeom prst="rect">
            <a:avLst/>
          </a:prstGeom>
        </p:spPr>
        <p:txBody>
          <a:bodyPr anchor="t" rtlCol="false" tIns="0" lIns="0" bIns="0" rIns="0">
            <a:spAutoFit/>
          </a:bodyPr>
          <a:lstStyle/>
          <a:p>
            <a:pPr algn="l">
              <a:lnSpc>
                <a:spcPts val="10977"/>
              </a:lnSpc>
            </a:pPr>
            <a:r>
              <a:rPr lang="en-US" sz="9147">
                <a:solidFill>
                  <a:srgbClr val="3B51A3"/>
                </a:solidFill>
                <a:latin typeface="Filson Soft 1 Bold"/>
              </a:rPr>
              <a:t>Harmony is here.</a:t>
            </a:r>
          </a:p>
          <a:p>
            <a:pPr algn="l">
              <a:lnSpc>
                <a:spcPts val="10977"/>
              </a:lnSpc>
            </a:pPr>
          </a:p>
          <a:p>
            <a:pPr algn="l">
              <a:lnSpc>
                <a:spcPts val="7617"/>
              </a:lnSpc>
            </a:pP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7698968"/>
            <a:ext cx="18288000" cy="2585159"/>
            <a:chOff x="0" y="0"/>
            <a:chExt cx="8239497" cy="1164721"/>
          </a:xfrm>
        </p:grpSpPr>
        <p:sp>
          <p:nvSpPr>
            <p:cNvPr name="Freeform 3" id="3"/>
            <p:cNvSpPr/>
            <p:nvPr/>
          </p:nvSpPr>
          <p:spPr>
            <a:xfrm flipH="false" flipV="false" rot="0">
              <a:off x="0" y="0"/>
              <a:ext cx="8239496" cy="1164720"/>
            </a:xfrm>
            <a:custGeom>
              <a:avLst/>
              <a:gdLst/>
              <a:ahLst/>
              <a:cxnLst/>
              <a:rect r="r" b="b" t="t" l="l"/>
              <a:pathLst>
                <a:path h="1164720" w="8239496">
                  <a:moveTo>
                    <a:pt x="0" y="0"/>
                  </a:moveTo>
                  <a:lnTo>
                    <a:pt x="8239496" y="0"/>
                  </a:lnTo>
                  <a:lnTo>
                    <a:pt x="8239496" y="1164720"/>
                  </a:lnTo>
                  <a:lnTo>
                    <a:pt x="0" y="1164720"/>
                  </a:lnTo>
                  <a:close/>
                </a:path>
              </a:pathLst>
            </a:custGeom>
            <a:solidFill>
              <a:srgbClr val="3B51A3"/>
            </a:solidFill>
          </p:spPr>
        </p:sp>
        <p:sp>
          <p:nvSpPr>
            <p:cNvPr name="TextBox 4" id="4"/>
            <p:cNvSpPr txBox="true"/>
            <p:nvPr/>
          </p:nvSpPr>
          <p:spPr>
            <a:xfrm>
              <a:off x="0" y="-19050"/>
              <a:ext cx="8239497" cy="1183771"/>
            </a:xfrm>
            <a:prstGeom prst="rect">
              <a:avLst/>
            </a:prstGeom>
          </p:spPr>
          <p:txBody>
            <a:bodyPr anchor="ctr" rtlCol="false" tIns="29696" lIns="29696" bIns="29696" rIns="29696"/>
            <a:lstStyle/>
            <a:p>
              <a:pPr algn="ctr">
                <a:lnSpc>
                  <a:spcPts val="1554"/>
                </a:lnSpc>
              </a:pPr>
            </a:p>
            <a:p>
              <a:pPr algn="ctr">
                <a:lnSpc>
                  <a:spcPts val="1554"/>
                </a:lnSpc>
              </a:pPr>
            </a:p>
          </p:txBody>
        </p:sp>
      </p:grpSp>
      <p:sp>
        <p:nvSpPr>
          <p:cNvPr name="Freeform 5" id="5"/>
          <p:cNvSpPr/>
          <p:nvPr/>
        </p:nvSpPr>
        <p:spPr>
          <a:xfrm flipH="true" flipV="false" rot="-2700000">
            <a:off x="-2467326" y="7819980"/>
            <a:ext cx="5447095" cy="3629127"/>
          </a:xfrm>
          <a:custGeom>
            <a:avLst/>
            <a:gdLst/>
            <a:ahLst/>
            <a:cxnLst/>
            <a:rect r="r" b="b" t="t" l="l"/>
            <a:pathLst>
              <a:path h="3629127" w="5447095">
                <a:moveTo>
                  <a:pt x="5447095" y="0"/>
                </a:moveTo>
                <a:lnTo>
                  <a:pt x="0" y="0"/>
                </a:lnTo>
                <a:lnTo>
                  <a:pt x="0" y="3629127"/>
                </a:lnTo>
                <a:lnTo>
                  <a:pt x="5447095" y="3629127"/>
                </a:lnTo>
                <a:lnTo>
                  <a:pt x="5447095"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344590" y="8073645"/>
            <a:ext cx="1063420" cy="1854856"/>
          </a:xfrm>
          <a:custGeom>
            <a:avLst/>
            <a:gdLst/>
            <a:ahLst/>
            <a:cxnLst/>
            <a:rect r="r" b="b" t="t" l="l"/>
            <a:pathLst>
              <a:path h="1854856" w="1063420">
                <a:moveTo>
                  <a:pt x="0" y="0"/>
                </a:moveTo>
                <a:lnTo>
                  <a:pt x="1063420" y="0"/>
                </a:lnTo>
                <a:lnTo>
                  <a:pt x="1063420" y="1854856"/>
                </a:lnTo>
                <a:lnTo>
                  <a:pt x="0" y="1854856"/>
                </a:lnTo>
                <a:lnTo>
                  <a:pt x="0" y="0"/>
                </a:lnTo>
                <a:close/>
              </a:path>
            </a:pathLst>
          </a:custGeom>
          <a:blipFill>
            <a:blip r:embed="rId4"/>
            <a:stretch>
              <a:fillRect l="0" t="0" r="0" b="0"/>
            </a:stretch>
          </a:blipFill>
        </p:spPr>
      </p:sp>
      <p:sp>
        <p:nvSpPr>
          <p:cNvPr name="TextBox 7" id="7"/>
          <p:cNvSpPr txBox="true"/>
          <p:nvPr/>
        </p:nvSpPr>
        <p:spPr>
          <a:xfrm rot="0">
            <a:off x="876300" y="741126"/>
            <a:ext cx="16640061" cy="6572250"/>
          </a:xfrm>
          <a:prstGeom prst="rect">
            <a:avLst/>
          </a:prstGeom>
        </p:spPr>
        <p:txBody>
          <a:bodyPr anchor="t" rtlCol="false" tIns="0" lIns="0" bIns="0" rIns="0">
            <a:spAutoFit/>
          </a:bodyPr>
          <a:lstStyle/>
          <a:p>
            <a:pPr algn="l">
              <a:lnSpc>
                <a:spcPts val="10977"/>
              </a:lnSpc>
            </a:pPr>
            <a:r>
              <a:rPr lang="en-US" sz="9147">
                <a:solidFill>
                  <a:srgbClr val="3B51A3"/>
                </a:solidFill>
                <a:latin typeface="Filson Soft 1 Bold"/>
              </a:rPr>
              <a:t>Harmony is here,</a:t>
            </a:r>
          </a:p>
          <a:p>
            <a:pPr algn="l">
              <a:lnSpc>
                <a:spcPts val="10977"/>
              </a:lnSpc>
            </a:pPr>
            <a:r>
              <a:rPr lang="en-US" sz="9147">
                <a:solidFill>
                  <a:srgbClr val="3B51A3"/>
                </a:solidFill>
                <a:latin typeface="Filson Soft 1 Bold"/>
              </a:rPr>
              <a:t>providing information, resources and services when you need them.</a:t>
            </a:r>
          </a:p>
          <a:p>
            <a:pPr algn="l">
              <a:lnSpc>
                <a:spcPts val="7617"/>
              </a:lnSpc>
            </a:pPr>
          </a:p>
        </p:txBody>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7098886" y="8455197"/>
            <a:ext cx="920865" cy="1606205"/>
          </a:xfrm>
          <a:custGeom>
            <a:avLst/>
            <a:gdLst/>
            <a:ahLst/>
            <a:cxnLst/>
            <a:rect r="r" b="b" t="t" l="l"/>
            <a:pathLst>
              <a:path h="1606205" w="920865">
                <a:moveTo>
                  <a:pt x="0" y="0"/>
                </a:moveTo>
                <a:lnTo>
                  <a:pt x="920865" y="0"/>
                </a:lnTo>
                <a:lnTo>
                  <a:pt x="920865" y="1606206"/>
                </a:lnTo>
                <a:lnTo>
                  <a:pt x="0" y="1606206"/>
                </a:lnTo>
                <a:lnTo>
                  <a:pt x="0" y="0"/>
                </a:lnTo>
                <a:close/>
              </a:path>
            </a:pathLst>
          </a:custGeom>
          <a:blipFill>
            <a:blip r:embed="rId2">
              <a:alphaModFix amt="15000"/>
            </a:blip>
            <a:stretch>
              <a:fillRect l="0" t="0" r="0" b="0"/>
            </a:stretch>
          </a:blipFill>
        </p:spPr>
      </p:sp>
      <p:sp>
        <p:nvSpPr>
          <p:cNvPr name="TextBox 3" id="3"/>
          <p:cNvSpPr txBox="true"/>
          <p:nvPr/>
        </p:nvSpPr>
        <p:spPr>
          <a:xfrm rot="0">
            <a:off x="396473" y="247649"/>
            <a:ext cx="4539188" cy="781051"/>
          </a:xfrm>
          <a:prstGeom prst="rect">
            <a:avLst/>
          </a:prstGeom>
        </p:spPr>
        <p:txBody>
          <a:bodyPr anchor="t" rtlCol="false" tIns="0" lIns="0" bIns="0" rIns="0">
            <a:spAutoFit/>
          </a:bodyPr>
          <a:lstStyle/>
          <a:p>
            <a:pPr algn="ctr">
              <a:lnSpc>
                <a:spcPts val="6299"/>
              </a:lnSpc>
            </a:pPr>
            <a:r>
              <a:rPr lang="en-US" sz="4499">
                <a:solidFill>
                  <a:srgbClr val="000000"/>
                </a:solidFill>
                <a:latin typeface="Filson Soft 1"/>
              </a:rPr>
              <a:t>References</a:t>
            </a:r>
          </a:p>
        </p:txBody>
      </p:sp>
      <p:sp>
        <p:nvSpPr>
          <p:cNvPr name="TextBox 4" id="4"/>
          <p:cNvSpPr txBox="true"/>
          <p:nvPr/>
        </p:nvSpPr>
        <p:spPr>
          <a:xfrm rot="0">
            <a:off x="1028700" y="1452280"/>
            <a:ext cx="16359169" cy="8224520"/>
          </a:xfrm>
          <a:prstGeom prst="rect">
            <a:avLst/>
          </a:prstGeom>
        </p:spPr>
        <p:txBody>
          <a:bodyPr anchor="t" rtlCol="false" tIns="0" lIns="0" bIns="0" rIns="0">
            <a:spAutoFit/>
          </a:bodyPr>
          <a:lstStyle/>
          <a:p>
            <a:pPr algn="l">
              <a:lnSpc>
                <a:spcPts val="2379"/>
              </a:lnSpc>
            </a:pPr>
            <a:r>
              <a:rPr lang="en-US" sz="1699">
                <a:solidFill>
                  <a:srgbClr val="000000"/>
                </a:solidFill>
                <a:latin typeface="Filson Soft 3"/>
              </a:rPr>
              <a:t>Alewine, E., &amp; Waid, J. (2018). An exploration of family challenges and service needs during the post-adoption period. Children and Youth Services Review, pp. 213–220 https://doi.org/10.1016/j.childyouth.2018.06.017.</a:t>
            </a:r>
          </a:p>
          <a:p>
            <a:pPr algn="l">
              <a:lnSpc>
                <a:spcPts val="2379"/>
              </a:lnSpc>
            </a:pPr>
          </a:p>
          <a:p>
            <a:pPr algn="l">
              <a:lnSpc>
                <a:spcPts val="2379"/>
              </a:lnSpc>
            </a:pPr>
            <a:r>
              <a:rPr lang="en-US" sz="1699">
                <a:solidFill>
                  <a:srgbClr val="000000"/>
                </a:solidFill>
                <a:latin typeface="Filson Soft 3"/>
              </a:rPr>
              <a:t>Anderman, E. M., Ha, S. Y., &amp; Liu, X. (2022). Academic Achievement and Postsecondary Educational Attainment of Domestically and Internationally Adopted Youth. Adoption Quarterly, pp. 236-350 DOI: 10.1080/10926755.2021.1978025.</a:t>
            </a:r>
          </a:p>
          <a:p>
            <a:pPr algn="l">
              <a:lnSpc>
                <a:spcPts val="2379"/>
              </a:lnSpc>
            </a:pPr>
          </a:p>
          <a:p>
            <a:pPr algn="l">
              <a:lnSpc>
                <a:spcPts val="2379"/>
              </a:lnSpc>
            </a:pPr>
            <a:r>
              <a:rPr lang="en-US" sz="1699">
                <a:solidFill>
                  <a:srgbClr val="000000"/>
                </a:solidFill>
                <a:latin typeface="Filson Soft 3"/>
              </a:rPr>
              <a:t>Boss, P. E., &amp; Yeats, J. (2014). Ambiguous loss: A complicated type of grief when loved ones disappear. Bereavement Care, 37- 41 DOI: 10.1080/02682621.2014.933573. </a:t>
            </a:r>
          </a:p>
          <a:p>
            <a:pPr algn="l">
              <a:lnSpc>
                <a:spcPts val="2379"/>
              </a:lnSpc>
            </a:pPr>
          </a:p>
          <a:p>
            <a:pPr algn="l">
              <a:lnSpc>
                <a:spcPts val="2379"/>
              </a:lnSpc>
            </a:pPr>
            <a:r>
              <a:rPr lang="en-US" sz="1699">
                <a:solidFill>
                  <a:srgbClr val="000000"/>
                </a:solidFill>
                <a:latin typeface="Filson Soft 3"/>
              </a:rPr>
              <a:t>Brodzinsky, D. (2008). Adoptive Parent Preparation Project Phase I: Meeting the Mental Health and Developmental Needs Of Adopted Children. New York: Evan B. Donaldson Adoption Institute.</a:t>
            </a:r>
          </a:p>
          <a:p>
            <a:pPr algn="l">
              <a:lnSpc>
                <a:spcPts val="2379"/>
              </a:lnSpc>
            </a:pPr>
          </a:p>
          <a:p>
            <a:pPr algn="l">
              <a:lnSpc>
                <a:spcPts val="2379"/>
              </a:lnSpc>
            </a:pPr>
            <a:r>
              <a:rPr lang="en-US" sz="1699">
                <a:solidFill>
                  <a:srgbClr val="000000"/>
                </a:solidFill>
                <a:latin typeface="Filson Soft 3"/>
              </a:rPr>
              <a:t>Conradt, E., Flannery, T., Aschner, J. L., Annett, R. D., Croen, L. A., &amp; Duarte, C. S. (2019). Prenatal Opioid Exposure: Neurodevelopmental Consequences and Future Research Priorities. Pediatrics, https://doi.org/10.1542/peds.2019-0128.</a:t>
            </a:r>
          </a:p>
          <a:p>
            <a:pPr algn="l">
              <a:lnSpc>
                <a:spcPts val="2379"/>
              </a:lnSpc>
            </a:pPr>
          </a:p>
          <a:p>
            <a:pPr algn="l">
              <a:lnSpc>
                <a:spcPts val="2379"/>
              </a:lnSpc>
            </a:pPr>
            <a:r>
              <a:rPr lang="en-US" sz="1699">
                <a:solidFill>
                  <a:srgbClr val="000000"/>
                </a:solidFill>
                <a:latin typeface="Filson Soft 3"/>
              </a:rPr>
              <a:t>Ellis, R. (2011). Achieving Successful Adoptions: Voices of Prospective and Current Adoptive Parents from the Wendy’s Wonderful Kids Evaluation. Washington, D.C.: Child Trends.</a:t>
            </a:r>
          </a:p>
          <a:p>
            <a:pPr algn="l">
              <a:lnSpc>
                <a:spcPts val="2379"/>
              </a:lnSpc>
            </a:pPr>
          </a:p>
          <a:p>
            <a:pPr algn="l">
              <a:lnSpc>
                <a:spcPts val="2379"/>
              </a:lnSpc>
            </a:pPr>
            <a:r>
              <a:rPr lang="en-US" sz="1699">
                <a:solidFill>
                  <a:srgbClr val="000000"/>
                </a:solidFill>
                <a:latin typeface="Filson Soft 3"/>
              </a:rPr>
              <a:t>Goldberg, A. E., Virginia, H., L., M., S., L., &amp; McCormick, N. (2023). "If only we knew…": An exploratory study of parents of adopted adolescents seeking residential treatment. Children and Youth Services Review, https://doi.org/10.1016/j.childyouth.2023.107053.</a:t>
            </a:r>
          </a:p>
          <a:p>
            <a:pPr algn="l">
              <a:lnSpc>
                <a:spcPts val="2379"/>
              </a:lnSpc>
            </a:pPr>
          </a:p>
          <a:p>
            <a:pPr algn="l">
              <a:lnSpc>
                <a:spcPts val="2379"/>
              </a:lnSpc>
            </a:pPr>
            <a:r>
              <a:rPr lang="en-US" sz="1699">
                <a:solidFill>
                  <a:srgbClr val="000000"/>
                </a:solidFill>
                <a:latin typeface="Filson Soft 3"/>
              </a:rPr>
              <a:t>Goodwin, B., &amp; Madden, E. (2020). Factors associated with adoption breakdown following implementation of the Fostering Connections Act: A systematic review. Children and Youth Services Review, https://doi.org/10.1016/j.childyouth.2020.105584.</a:t>
            </a:r>
          </a:p>
          <a:p>
            <a:pPr algn="l">
              <a:lnSpc>
                <a:spcPts val="2379"/>
              </a:lnSpc>
            </a:pPr>
          </a:p>
          <a:p>
            <a:pPr algn="l">
              <a:lnSpc>
                <a:spcPts val="2379"/>
              </a:lnSpc>
            </a:pPr>
            <a:r>
              <a:rPr lang="en-US" sz="1699">
                <a:solidFill>
                  <a:srgbClr val="000000"/>
                </a:solidFill>
                <a:latin typeface="Filson Soft 3"/>
              </a:rPr>
              <a:t>Helder, E. J., Gunnoe, M. L., &amp; Timmermans, H. (2020). Religious Motivation to Adopt as a Predictor of Adoptive Family Structure, Parental Discipline, and Outcomes. Adoption Quarterly, DOI: 10.1080/10926755.2020.1790451.</a:t>
            </a:r>
          </a:p>
          <a:p>
            <a:pPr algn="l">
              <a:lnSpc>
                <a:spcPts val="1960"/>
              </a:lnSpc>
            </a:pPr>
          </a:p>
          <a:p>
            <a:pPr algn="ctr">
              <a:lnSpc>
                <a:spcPts val="2380"/>
              </a:lnSpc>
            </a:pP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5400000">
            <a:off x="1037341" y="4008282"/>
            <a:ext cx="4514157" cy="5015715"/>
            <a:chOff x="0" y="0"/>
            <a:chExt cx="480933" cy="534368"/>
          </a:xfrm>
        </p:grpSpPr>
        <p:sp>
          <p:nvSpPr>
            <p:cNvPr name="Freeform 3" id="3"/>
            <p:cNvSpPr/>
            <p:nvPr/>
          </p:nvSpPr>
          <p:spPr>
            <a:xfrm flipH="false" flipV="false" rot="0">
              <a:off x="0" y="0"/>
              <a:ext cx="480933" cy="534368"/>
            </a:xfrm>
            <a:custGeom>
              <a:avLst/>
              <a:gdLst/>
              <a:ahLst/>
              <a:cxnLst/>
              <a:rect r="r" b="b" t="t" l="l"/>
              <a:pathLst>
                <a:path h="534368" w="480933">
                  <a:moveTo>
                    <a:pt x="0" y="0"/>
                  </a:moveTo>
                  <a:lnTo>
                    <a:pt x="480933" y="0"/>
                  </a:lnTo>
                  <a:lnTo>
                    <a:pt x="480933" y="534368"/>
                  </a:lnTo>
                  <a:lnTo>
                    <a:pt x="0" y="534368"/>
                  </a:lnTo>
                  <a:close/>
                </a:path>
              </a:pathLst>
            </a:custGeom>
            <a:solidFill>
              <a:srgbClr val="40B2B5"/>
            </a:solidFill>
          </p:spPr>
        </p:sp>
        <p:sp>
          <p:nvSpPr>
            <p:cNvPr name="TextBox 4" id="4"/>
            <p:cNvSpPr txBox="true"/>
            <p:nvPr/>
          </p:nvSpPr>
          <p:spPr>
            <a:xfrm>
              <a:off x="0" y="19050"/>
              <a:ext cx="480933" cy="515318"/>
            </a:xfrm>
            <a:prstGeom prst="rect">
              <a:avLst/>
            </a:prstGeom>
          </p:spPr>
          <p:txBody>
            <a:bodyPr anchor="ctr" rtlCol="false" tIns="53434" lIns="53434" bIns="53434" rIns="53434"/>
            <a:lstStyle/>
            <a:p>
              <a:pPr algn="ctr">
                <a:lnSpc>
                  <a:spcPts val="2419"/>
                </a:lnSpc>
              </a:pPr>
            </a:p>
          </p:txBody>
        </p:sp>
      </p:grpSp>
      <p:grpSp>
        <p:nvGrpSpPr>
          <p:cNvPr name="Group 5" id="5"/>
          <p:cNvGrpSpPr/>
          <p:nvPr/>
        </p:nvGrpSpPr>
        <p:grpSpPr>
          <a:xfrm rot="0">
            <a:off x="762000" y="1568170"/>
            <a:ext cx="5040277" cy="2978887"/>
            <a:chOff x="0" y="0"/>
            <a:chExt cx="10744200" cy="6350000"/>
          </a:xfrm>
        </p:grpSpPr>
        <p:sp>
          <p:nvSpPr>
            <p:cNvPr name="Freeform 6" id="6"/>
            <p:cNvSpPr/>
            <p:nvPr/>
          </p:nvSpPr>
          <p:spPr>
            <a:xfrm flipH="false" flipV="false" rot="0">
              <a:off x="0" y="0"/>
              <a:ext cx="10744200" cy="6350000"/>
            </a:xfrm>
            <a:custGeom>
              <a:avLst/>
              <a:gdLst/>
              <a:ahLst/>
              <a:cxnLst/>
              <a:rect r="r" b="b" t="t" l="l"/>
              <a:pathLst>
                <a:path h="6350000" w="10744200">
                  <a:moveTo>
                    <a:pt x="5372100" y="0"/>
                  </a:moveTo>
                  <a:cubicBezTo>
                    <a:pt x="8338820" y="0"/>
                    <a:pt x="10744200" y="1421130"/>
                    <a:pt x="10744200" y="3175000"/>
                  </a:cubicBezTo>
                  <a:cubicBezTo>
                    <a:pt x="10744200" y="4928870"/>
                    <a:pt x="8338820" y="6350000"/>
                    <a:pt x="5372100" y="6350000"/>
                  </a:cubicBezTo>
                  <a:cubicBezTo>
                    <a:pt x="2405380" y="6350000"/>
                    <a:pt x="0" y="4928870"/>
                    <a:pt x="0" y="3175000"/>
                  </a:cubicBezTo>
                  <a:cubicBezTo>
                    <a:pt x="0" y="1421130"/>
                    <a:pt x="2405380" y="0"/>
                    <a:pt x="5372100" y="0"/>
                  </a:cubicBezTo>
                  <a:close/>
                </a:path>
              </a:pathLst>
            </a:custGeom>
            <a:blipFill>
              <a:blip r:embed="rId2"/>
              <a:stretch>
                <a:fillRect l="0" t="-6470" r="0" b="-6470"/>
              </a:stretch>
            </a:blipFill>
          </p:spPr>
        </p:sp>
      </p:grpSp>
      <p:grpSp>
        <p:nvGrpSpPr>
          <p:cNvPr name="Group 7" id="7"/>
          <p:cNvGrpSpPr/>
          <p:nvPr/>
        </p:nvGrpSpPr>
        <p:grpSpPr>
          <a:xfrm rot="-5400000">
            <a:off x="6899203" y="4008282"/>
            <a:ext cx="4514157" cy="5015715"/>
            <a:chOff x="0" y="0"/>
            <a:chExt cx="480933" cy="534368"/>
          </a:xfrm>
        </p:grpSpPr>
        <p:sp>
          <p:nvSpPr>
            <p:cNvPr name="Freeform 8" id="8"/>
            <p:cNvSpPr/>
            <p:nvPr/>
          </p:nvSpPr>
          <p:spPr>
            <a:xfrm flipH="false" flipV="false" rot="0">
              <a:off x="0" y="0"/>
              <a:ext cx="480933" cy="534368"/>
            </a:xfrm>
            <a:custGeom>
              <a:avLst/>
              <a:gdLst/>
              <a:ahLst/>
              <a:cxnLst/>
              <a:rect r="r" b="b" t="t" l="l"/>
              <a:pathLst>
                <a:path h="534368" w="480933">
                  <a:moveTo>
                    <a:pt x="0" y="0"/>
                  </a:moveTo>
                  <a:lnTo>
                    <a:pt x="480933" y="0"/>
                  </a:lnTo>
                  <a:lnTo>
                    <a:pt x="480933" y="534368"/>
                  </a:lnTo>
                  <a:lnTo>
                    <a:pt x="0" y="534368"/>
                  </a:lnTo>
                  <a:close/>
                </a:path>
              </a:pathLst>
            </a:custGeom>
            <a:solidFill>
              <a:srgbClr val="3B51A3"/>
            </a:solidFill>
          </p:spPr>
        </p:sp>
        <p:sp>
          <p:nvSpPr>
            <p:cNvPr name="TextBox 9" id="9"/>
            <p:cNvSpPr txBox="true"/>
            <p:nvPr/>
          </p:nvSpPr>
          <p:spPr>
            <a:xfrm>
              <a:off x="0" y="19050"/>
              <a:ext cx="480933" cy="515318"/>
            </a:xfrm>
            <a:prstGeom prst="rect">
              <a:avLst/>
            </a:prstGeom>
          </p:spPr>
          <p:txBody>
            <a:bodyPr anchor="ctr" rtlCol="false" tIns="53434" lIns="53434" bIns="53434" rIns="53434"/>
            <a:lstStyle/>
            <a:p>
              <a:pPr algn="ctr">
                <a:lnSpc>
                  <a:spcPts val="2419"/>
                </a:lnSpc>
              </a:pPr>
            </a:p>
          </p:txBody>
        </p:sp>
      </p:grpSp>
      <p:grpSp>
        <p:nvGrpSpPr>
          <p:cNvPr name="Group 10" id="10"/>
          <p:cNvGrpSpPr/>
          <p:nvPr/>
        </p:nvGrpSpPr>
        <p:grpSpPr>
          <a:xfrm rot="0">
            <a:off x="6623861" y="1568170"/>
            <a:ext cx="5040277" cy="2978887"/>
            <a:chOff x="0" y="0"/>
            <a:chExt cx="10744200" cy="6350000"/>
          </a:xfrm>
        </p:grpSpPr>
        <p:sp>
          <p:nvSpPr>
            <p:cNvPr name="Freeform 11" id="11"/>
            <p:cNvSpPr/>
            <p:nvPr/>
          </p:nvSpPr>
          <p:spPr>
            <a:xfrm flipH="false" flipV="false" rot="0">
              <a:off x="0" y="0"/>
              <a:ext cx="10744200" cy="6350000"/>
            </a:xfrm>
            <a:custGeom>
              <a:avLst/>
              <a:gdLst/>
              <a:ahLst/>
              <a:cxnLst/>
              <a:rect r="r" b="b" t="t" l="l"/>
              <a:pathLst>
                <a:path h="6350000" w="10744200">
                  <a:moveTo>
                    <a:pt x="5372100" y="0"/>
                  </a:moveTo>
                  <a:cubicBezTo>
                    <a:pt x="8338820" y="0"/>
                    <a:pt x="10744200" y="1421130"/>
                    <a:pt x="10744200" y="3175000"/>
                  </a:cubicBezTo>
                  <a:cubicBezTo>
                    <a:pt x="10744200" y="4928870"/>
                    <a:pt x="8338820" y="6350000"/>
                    <a:pt x="5372100" y="6350000"/>
                  </a:cubicBezTo>
                  <a:cubicBezTo>
                    <a:pt x="2405380" y="6350000"/>
                    <a:pt x="0" y="4928870"/>
                    <a:pt x="0" y="3175000"/>
                  </a:cubicBezTo>
                  <a:cubicBezTo>
                    <a:pt x="0" y="1421130"/>
                    <a:pt x="2405380" y="0"/>
                    <a:pt x="5372100" y="0"/>
                  </a:cubicBezTo>
                  <a:close/>
                </a:path>
              </a:pathLst>
            </a:custGeom>
            <a:blipFill>
              <a:blip r:embed="rId3"/>
              <a:stretch>
                <a:fillRect l="0" t="-6400" r="0" b="-6400"/>
              </a:stretch>
            </a:blipFill>
          </p:spPr>
        </p:sp>
      </p:grpSp>
      <p:grpSp>
        <p:nvGrpSpPr>
          <p:cNvPr name="Group 12" id="12"/>
          <p:cNvGrpSpPr/>
          <p:nvPr/>
        </p:nvGrpSpPr>
        <p:grpSpPr>
          <a:xfrm rot="-5400000">
            <a:off x="12761064" y="4008282"/>
            <a:ext cx="4514157" cy="5015715"/>
            <a:chOff x="0" y="0"/>
            <a:chExt cx="480933" cy="534368"/>
          </a:xfrm>
        </p:grpSpPr>
        <p:sp>
          <p:nvSpPr>
            <p:cNvPr name="Freeform 13" id="13"/>
            <p:cNvSpPr/>
            <p:nvPr/>
          </p:nvSpPr>
          <p:spPr>
            <a:xfrm flipH="false" flipV="false" rot="0">
              <a:off x="0" y="0"/>
              <a:ext cx="480933" cy="534368"/>
            </a:xfrm>
            <a:custGeom>
              <a:avLst/>
              <a:gdLst/>
              <a:ahLst/>
              <a:cxnLst/>
              <a:rect r="r" b="b" t="t" l="l"/>
              <a:pathLst>
                <a:path h="534368" w="480933">
                  <a:moveTo>
                    <a:pt x="0" y="0"/>
                  </a:moveTo>
                  <a:lnTo>
                    <a:pt x="480933" y="0"/>
                  </a:lnTo>
                  <a:lnTo>
                    <a:pt x="480933" y="534368"/>
                  </a:lnTo>
                  <a:lnTo>
                    <a:pt x="0" y="534368"/>
                  </a:lnTo>
                  <a:close/>
                </a:path>
              </a:pathLst>
            </a:custGeom>
            <a:solidFill>
              <a:srgbClr val="8688B2"/>
            </a:solidFill>
          </p:spPr>
        </p:sp>
        <p:sp>
          <p:nvSpPr>
            <p:cNvPr name="TextBox 14" id="14"/>
            <p:cNvSpPr txBox="true"/>
            <p:nvPr/>
          </p:nvSpPr>
          <p:spPr>
            <a:xfrm>
              <a:off x="0" y="19050"/>
              <a:ext cx="480933" cy="515318"/>
            </a:xfrm>
            <a:prstGeom prst="rect">
              <a:avLst/>
            </a:prstGeom>
          </p:spPr>
          <p:txBody>
            <a:bodyPr anchor="ctr" rtlCol="false" tIns="53434" lIns="53434" bIns="53434" rIns="53434"/>
            <a:lstStyle/>
            <a:p>
              <a:pPr algn="ctr">
                <a:lnSpc>
                  <a:spcPts val="2419"/>
                </a:lnSpc>
              </a:pPr>
            </a:p>
          </p:txBody>
        </p:sp>
      </p:grpSp>
      <p:grpSp>
        <p:nvGrpSpPr>
          <p:cNvPr name="Group 15" id="15"/>
          <p:cNvGrpSpPr/>
          <p:nvPr/>
        </p:nvGrpSpPr>
        <p:grpSpPr>
          <a:xfrm rot="0">
            <a:off x="12485723" y="1568170"/>
            <a:ext cx="5040277" cy="2978887"/>
            <a:chOff x="0" y="0"/>
            <a:chExt cx="10744200" cy="6350000"/>
          </a:xfrm>
        </p:grpSpPr>
        <p:sp>
          <p:nvSpPr>
            <p:cNvPr name="Freeform 16" id="16"/>
            <p:cNvSpPr/>
            <p:nvPr/>
          </p:nvSpPr>
          <p:spPr>
            <a:xfrm flipH="false" flipV="false" rot="0">
              <a:off x="0" y="0"/>
              <a:ext cx="10744200" cy="6350000"/>
            </a:xfrm>
            <a:custGeom>
              <a:avLst/>
              <a:gdLst/>
              <a:ahLst/>
              <a:cxnLst/>
              <a:rect r="r" b="b" t="t" l="l"/>
              <a:pathLst>
                <a:path h="6350000" w="10744200">
                  <a:moveTo>
                    <a:pt x="5372100" y="0"/>
                  </a:moveTo>
                  <a:cubicBezTo>
                    <a:pt x="8338820" y="0"/>
                    <a:pt x="10744200" y="1421130"/>
                    <a:pt x="10744200" y="3175000"/>
                  </a:cubicBezTo>
                  <a:cubicBezTo>
                    <a:pt x="10744200" y="4928870"/>
                    <a:pt x="8338820" y="6350000"/>
                    <a:pt x="5372100" y="6350000"/>
                  </a:cubicBezTo>
                  <a:cubicBezTo>
                    <a:pt x="2405380" y="6350000"/>
                    <a:pt x="0" y="4928870"/>
                    <a:pt x="0" y="3175000"/>
                  </a:cubicBezTo>
                  <a:cubicBezTo>
                    <a:pt x="0" y="1421130"/>
                    <a:pt x="2405380" y="0"/>
                    <a:pt x="5372100" y="0"/>
                  </a:cubicBezTo>
                  <a:close/>
                </a:path>
              </a:pathLst>
            </a:custGeom>
            <a:blipFill>
              <a:blip r:embed="rId4"/>
              <a:stretch>
                <a:fillRect l="-2651" t="0" r="-2651" b="0"/>
              </a:stretch>
            </a:blipFill>
          </p:spPr>
        </p:sp>
      </p:grpSp>
      <p:sp>
        <p:nvSpPr>
          <p:cNvPr name="Freeform 17" id="17"/>
          <p:cNvSpPr/>
          <p:nvPr/>
        </p:nvSpPr>
        <p:spPr>
          <a:xfrm flipH="false" flipV="false" rot="0">
            <a:off x="15472542" y="9078018"/>
            <a:ext cx="2519145" cy="835791"/>
          </a:xfrm>
          <a:custGeom>
            <a:avLst/>
            <a:gdLst/>
            <a:ahLst/>
            <a:cxnLst/>
            <a:rect r="r" b="b" t="t" l="l"/>
            <a:pathLst>
              <a:path h="835791" w="2519145">
                <a:moveTo>
                  <a:pt x="0" y="0"/>
                </a:moveTo>
                <a:lnTo>
                  <a:pt x="2519145" y="0"/>
                </a:lnTo>
                <a:lnTo>
                  <a:pt x="2519145" y="835791"/>
                </a:lnTo>
                <a:lnTo>
                  <a:pt x="0" y="835791"/>
                </a:lnTo>
                <a:lnTo>
                  <a:pt x="0" y="0"/>
                </a:lnTo>
                <a:close/>
              </a:path>
            </a:pathLst>
          </a:custGeom>
          <a:blipFill>
            <a:blip r:embed="rId5"/>
            <a:stretch>
              <a:fillRect l="0" t="0" r="0" b="0"/>
            </a:stretch>
          </a:blipFill>
        </p:spPr>
      </p:sp>
      <p:sp>
        <p:nvSpPr>
          <p:cNvPr name="Freeform 18" id="18"/>
          <p:cNvSpPr/>
          <p:nvPr/>
        </p:nvSpPr>
        <p:spPr>
          <a:xfrm flipH="false" flipV="false" rot="0">
            <a:off x="2848361" y="276918"/>
            <a:ext cx="717975" cy="1864336"/>
          </a:xfrm>
          <a:custGeom>
            <a:avLst/>
            <a:gdLst/>
            <a:ahLst/>
            <a:cxnLst/>
            <a:rect r="r" b="b" t="t" l="l"/>
            <a:pathLst>
              <a:path h="1864336" w="717975">
                <a:moveTo>
                  <a:pt x="0" y="0"/>
                </a:moveTo>
                <a:lnTo>
                  <a:pt x="717975" y="0"/>
                </a:lnTo>
                <a:lnTo>
                  <a:pt x="717975" y="1864337"/>
                </a:lnTo>
                <a:lnTo>
                  <a:pt x="0" y="1864337"/>
                </a:lnTo>
                <a:lnTo>
                  <a:pt x="0" y="0"/>
                </a:lnTo>
                <a:close/>
              </a:path>
            </a:pathLst>
          </a:custGeom>
          <a:blipFill>
            <a:blip r:embed="rId6"/>
            <a:stretch>
              <a:fillRect l="0" t="0" r="0" b="0"/>
            </a:stretch>
          </a:blipFill>
        </p:spPr>
      </p:sp>
      <p:sp>
        <p:nvSpPr>
          <p:cNvPr name="TextBox 19" id="19"/>
          <p:cNvSpPr txBox="true"/>
          <p:nvPr/>
        </p:nvSpPr>
        <p:spPr>
          <a:xfrm rot="0">
            <a:off x="1443235" y="5699376"/>
            <a:ext cx="3797620" cy="2288313"/>
          </a:xfrm>
          <a:prstGeom prst="rect">
            <a:avLst/>
          </a:prstGeom>
        </p:spPr>
        <p:txBody>
          <a:bodyPr anchor="t" rtlCol="false" tIns="0" lIns="0" bIns="0" rIns="0">
            <a:spAutoFit/>
          </a:bodyPr>
          <a:lstStyle/>
          <a:p>
            <a:pPr algn="l">
              <a:lnSpc>
                <a:spcPts val="4405"/>
              </a:lnSpc>
            </a:pPr>
            <a:r>
              <a:rPr lang="en-US" sz="4004" spc="-80">
                <a:solidFill>
                  <a:srgbClr val="F5F1ED"/>
                </a:solidFill>
                <a:latin typeface="Filson Soft 1 Bold"/>
              </a:rPr>
              <a:t>Statewide F.U.S.E. Adoptive Family Events</a:t>
            </a:r>
          </a:p>
        </p:txBody>
      </p:sp>
      <p:sp>
        <p:nvSpPr>
          <p:cNvPr name="Freeform 20" id="20"/>
          <p:cNvSpPr/>
          <p:nvPr/>
        </p:nvSpPr>
        <p:spPr>
          <a:xfrm flipH="false" flipV="false" rot="0">
            <a:off x="8785012" y="276918"/>
            <a:ext cx="717975" cy="1864336"/>
          </a:xfrm>
          <a:custGeom>
            <a:avLst/>
            <a:gdLst/>
            <a:ahLst/>
            <a:cxnLst/>
            <a:rect r="r" b="b" t="t" l="l"/>
            <a:pathLst>
              <a:path h="1864336" w="717975">
                <a:moveTo>
                  <a:pt x="0" y="0"/>
                </a:moveTo>
                <a:lnTo>
                  <a:pt x="717976" y="0"/>
                </a:lnTo>
                <a:lnTo>
                  <a:pt x="717976" y="1864337"/>
                </a:lnTo>
                <a:lnTo>
                  <a:pt x="0" y="1864337"/>
                </a:lnTo>
                <a:lnTo>
                  <a:pt x="0" y="0"/>
                </a:lnTo>
                <a:close/>
              </a:path>
            </a:pathLst>
          </a:custGeom>
          <a:blipFill>
            <a:blip r:embed="rId6"/>
            <a:stretch>
              <a:fillRect l="0" t="0" r="0" b="0"/>
            </a:stretch>
          </a:blipFill>
        </p:spPr>
      </p:sp>
      <p:sp>
        <p:nvSpPr>
          <p:cNvPr name="Freeform 21" id="21"/>
          <p:cNvSpPr/>
          <p:nvPr/>
        </p:nvSpPr>
        <p:spPr>
          <a:xfrm flipH="false" flipV="false" rot="0">
            <a:off x="14659155" y="276918"/>
            <a:ext cx="717975" cy="1864336"/>
          </a:xfrm>
          <a:custGeom>
            <a:avLst/>
            <a:gdLst/>
            <a:ahLst/>
            <a:cxnLst/>
            <a:rect r="r" b="b" t="t" l="l"/>
            <a:pathLst>
              <a:path h="1864336" w="717975">
                <a:moveTo>
                  <a:pt x="0" y="0"/>
                </a:moveTo>
                <a:lnTo>
                  <a:pt x="717975" y="0"/>
                </a:lnTo>
                <a:lnTo>
                  <a:pt x="717975" y="1864337"/>
                </a:lnTo>
                <a:lnTo>
                  <a:pt x="0" y="1864337"/>
                </a:lnTo>
                <a:lnTo>
                  <a:pt x="0" y="0"/>
                </a:lnTo>
                <a:close/>
              </a:path>
            </a:pathLst>
          </a:custGeom>
          <a:blipFill>
            <a:blip r:embed="rId6"/>
            <a:stretch>
              <a:fillRect l="0" t="0" r="0" b="0"/>
            </a:stretch>
          </a:blipFill>
        </p:spPr>
      </p:sp>
      <p:sp>
        <p:nvSpPr>
          <p:cNvPr name="TextBox 22" id="22"/>
          <p:cNvSpPr txBox="true"/>
          <p:nvPr/>
        </p:nvSpPr>
        <p:spPr>
          <a:xfrm rot="0">
            <a:off x="7257471" y="5699376"/>
            <a:ext cx="3797620" cy="2288313"/>
          </a:xfrm>
          <a:prstGeom prst="rect">
            <a:avLst/>
          </a:prstGeom>
        </p:spPr>
        <p:txBody>
          <a:bodyPr anchor="t" rtlCol="false" tIns="0" lIns="0" bIns="0" rIns="0">
            <a:spAutoFit/>
          </a:bodyPr>
          <a:lstStyle/>
          <a:p>
            <a:pPr algn="l">
              <a:lnSpc>
                <a:spcPts val="4405"/>
              </a:lnSpc>
            </a:pPr>
            <a:r>
              <a:rPr lang="en-US" sz="4004" spc="-80">
                <a:solidFill>
                  <a:srgbClr val="F5F1ED"/>
                </a:solidFill>
                <a:latin typeface="Filson Soft 1 Bold"/>
              </a:rPr>
              <a:t>Adoption-Focused Educational Offerings</a:t>
            </a:r>
          </a:p>
        </p:txBody>
      </p:sp>
      <p:sp>
        <p:nvSpPr>
          <p:cNvPr name="TextBox 23" id="23"/>
          <p:cNvSpPr txBox="true"/>
          <p:nvPr/>
        </p:nvSpPr>
        <p:spPr>
          <a:xfrm rot="0">
            <a:off x="13121464" y="5651665"/>
            <a:ext cx="3797620" cy="2288313"/>
          </a:xfrm>
          <a:prstGeom prst="rect">
            <a:avLst/>
          </a:prstGeom>
        </p:spPr>
        <p:txBody>
          <a:bodyPr anchor="t" rtlCol="false" tIns="0" lIns="0" bIns="0" rIns="0">
            <a:spAutoFit/>
          </a:bodyPr>
          <a:lstStyle/>
          <a:p>
            <a:pPr algn="l">
              <a:lnSpc>
                <a:spcPts val="4405"/>
              </a:lnSpc>
            </a:pPr>
            <a:r>
              <a:rPr lang="en-US" sz="4004" spc="-80">
                <a:solidFill>
                  <a:srgbClr val="F5F1ED"/>
                </a:solidFill>
                <a:latin typeface="Filson Soft 1 Bold"/>
              </a:rPr>
              <a:t>Case Management /Community Referrals</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5400000">
            <a:off x="1037341" y="4008282"/>
            <a:ext cx="4514157" cy="5015715"/>
            <a:chOff x="0" y="0"/>
            <a:chExt cx="480933" cy="534368"/>
          </a:xfrm>
        </p:grpSpPr>
        <p:sp>
          <p:nvSpPr>
            <p:cNvPr name="Freeform 3" id="3"/>
            <p:cNvSpPr/>
            <p:nvPr/>
          </p:nvSpPr>
          <p:spPr>
            <a:xfrm flipH="false" flipV="false" rot="0">
              <a:off x="0" y="0"/>
              <a:ext cx="480933" cy="534368"/>
            </a:xfrm>
            <a:custGeom>
              <a:avLst/>
              <a:gdLst/>
              <a:ahLst/>
              <a:cxnLst/>
              <a:rect r="r" b="b" t="t" l="l"/>
              <a:pathLst>
                <a:path h="534368" w="480933">
                  <a:moveTo>
                    <a:pt x="0" y="0"/>
                  </a:moveTo>
                  <a:lnTo>
                    <a:pt x="480933" y="0"/>
                  </a:lnTo>
                  <a:lnTo>
                    <a:pt x="480933" y="534368"/>
                  </a:lnTo>
                  <a:lnTo>
                    <a:pt x="0" y="534368"/>
                  </a:lnTo>
                  <a:close/>
                </a:path>
              </a:pathLst>
            </a:custGeom>
            <a:solidFill>
              <a:srgbClr val="40B2B5"/>
            </a:solidFill>
          </p:spPr>
        </p:sp>
        <p:sp>
          <p:nvSpPr>
            <p:cNvPr name="TextBox 4" id="4"/>
            <p:cNvSpPr txBox="true"/>
            <p:nvPr/>
          </p:nvSpPr>
          <p:spPr>
            <a:xfrm>
              <a:off x="0" y="19050"/>
              <a:ext cx="480933" cy="515318"/>
            </a:xfrm>
            <a:prstGeom prst="rect">
              <a:avLst/>
            </a:prstGeom>
          </p:spPr>
          <p:txBody>
            <a:bodyPr anchor="ctr" rtlCol="false" tIns="53434" lIns="53434" bIns="53434" rIns="53434"/>
            <a:lstStyle/>
            <a:p>
              <a:pPr algn="ctr">
                <a:lnSpc>
                  <a:spcPts val="2419"/>
                </a:lnSpc>
              </a:pPr>
            </a:p>
          </p:txBody>
        </p:sp>
      </p:grpSp>
      <p:grpSp>
        <p:nvGrpSpPr>
          <p:cNvPr name="Group 5" id="5"/>
          <p:cNvGrpSpPr/>
          <p:nvPr/>
        </p:nvGrpSpPr>
        <p:grpSpPr>
          <a:xfrm rot="0">
            <a:off x="762000" y="1568170"/>
            <a:ext cx="5040277" cy="2978887"/>
            <a:chOff x="0" y="0"/>
            <a:chExt cx="10744200" cy="6350000"/>
          </a:xfrm>
        </p:grpSpPr>
        <p:sp>
          <p:nvSpPr>
            <p:cNvPr name="Freeform 6" id="6"/>
            <p:cNvSpPr/>
            <p:nvPr/>
          </p:nvSpPr>
          <p:spPr>
            <a:xfrm flipH="false" flipV="false" rot="0">
              <a:off x="0" y="0"/>
              <a:ext cx="10744200" cy="6350000"/>
            </a:xfrm>
            <a:custGeom>
              <a:avLst/>
              <a:gdLst/>
              <a:ahLst/>
              <a:cxnLst/>
              <a:rect r="r" b="b" t="t" l="l"/>
              <a:pathLst>
                <a:path h="6350000" w="10744200">
                  <a:moveTo>
                    <a:pt x="5372100" y="0"/>
                  </a:moveTo>
                  <a:cubicBezTo>
                    <a:pt x="8338820" y="0"/>
                    <a:pt x="10744200" y="1421130"/>
                    <a:pt x="10744200" y="3175000"/>
                  </a:cubicBezTo>
                  <a:cubicBezTo>
                    <a:pt x="10744200" y="4928870"/>
                    <a:pt x="8338820" y="6350000"/>
                    <a:pt x="5372100" y="6350000"/>
                  </a:cubicBezTo>
                  <a:cubicBezTo>
                    <a:pt x="2405380" y="6350000"/>
                    <a:pt x="0" y="4928870"/>
                    <a:pt x="0" y="3175000"/>
                  </a:cubicBezTo>
                  <a:cubicBezTo>
                    <a:pt x="0" y="1421130"/>
                    <a:pt x="2405380" y="0"/>
                    <a:pt x="5372100" y="0"/>
                  </a:cubicBezTo>
                  <a:close/>
                </a:path>
              </a:pathLst>
            </a:custGeom>
            <a:blipFill>
              <a:blip r:embed="rId2"/>
              <a:stretch>
                <a:fillRect l="0" t="-18526" r="0" b="-18526"/>
              </a:stretch>
            </a:blipFill>
          </p:spPr>
        </p:sp>
      </p:grpSp>
      <p:grpSp>
        <p:nvGrpSpPr>
          <p:cNvPr name="Group 7" id="7"/>
          <p:cNvGrpSpPr/>
          <p:nvPr/>
        </p:nvGrpSpPr>
        <p:grpSpPr>
          <a:xfrm rot="-5400000">
            <a:off x="6899203" y="4008282"/>
            <a:ext cx="4514157" cy="5015715"/>
            <a:chOff x="0" y="0"/>
            <a:chExt cx="480933" cy="534368"/>
          </a:xfrm>
        </p:grpSpPr>
        <p:sp>
          <p:nvSpPr>
            <p:cNvPr name="Freeform 8" id="8"/>
            <p:cNvSpPr/>
            <p:nvPr/>
          </p:nvSpPr>
          <p:spPr>
            <a:xfrm flipH="false" flipV="false" rot="0">
              <a:off x="0" y="0"/>
              <a:ext cx="480933" cy="534368"/>
            </a:xfrm>
            <a:custGeom>
              <a:avLst/>
              <a:gdLst/>
              <a:ahLst/>
              <a:cxnLst/>
              <a:rect r="r" b="b" t="t" l="l"/>
              <a:pathLst>
                <a:path h="534368" w="480933">
                  <a:moveTo>
                    <a:pt x="0" y="0"/>
                  </a:moveTo>
                  <a:lnTo>
                    <a:pt x="480933" y="0"/>
                  </a:lnTo>
                  <a:lnTo>
                    <a:pt x="480933" y="534368"/>
                  </a:lnTo>
                  <a:lnTo>
                    <a:pt x="0" y="534368"/>
                  </a:lnTo>
                  <a:close/>
                </a:path>
              </a:pathLst>
            </a:custGeom>
            <a:solidFill>
              <a:srgbClr val="3B51A3"/>
            </a:solidFill>
          </p:spPr>
        </p:sp>
        <p:sp>
          <p:nvSpPr>
            <p:cNvPr name="TextBox 9" id="9"/>
            <p:cNvSpPr txBox="true"/>
            <p:nvPr/>
          </p:nvSpPr>
          <p:spPr>
            <a:xfrm>
              <a:off x="0" y="19050"/>
              <a:ext cx="480933" cy="515318"/>
            </a:xfrm>
            <a:prstGeom prst="rect">
              <a:avLst/>
            </a:prstGeom>
          </p:spPr>
          <p:txBody>
            <a:bodyPr anchor="ctr" rtlCol="false" tIns="53434" lIns="53434" bIns="53434" rIns="53434"/>
            <a:lstStyle/>
            <a:p>
              <a:pPr algn="ctr">
                <a:lnSpc>
                  <a:spcPts val="2419"/>
                </a:lnSpc>
              </a:pPr>
            </a:p>
          </p:txBody>
        </p:sp>
      </p:grpSp>
      <p:grpSp>
        <p:nvGrpSpPr>
          <p:cNvPr name="Group 10" id="10"/>
          <p:cNvGrpSpPr/>
          <p:nvPr/>
        </p:nvGrpSpPr>
        <p:grpSpPr>
          <a:xfrm rot="0">
            <a:off x="6623861" y="1568170"/>
            <a:ext cx="5040277" cy="2978887"/>
            <a:chOff x="0" y="0"/>
            <a:chExt cx="10744200" cy="6350000"/>
          </a:xfrm>
        </p:grpSpPr>
        <p:sp>
          <p:nvSpPr>
            <p:cNvPr name="Freeform 11" id="11"/>
            <p:cNvSpPr/>
            <p:nvPr/>
          </p:nvSpPr>
          <p:spPr>
            <a:xfrm flipH="false" flipV="false" rot="0">
              <a:off x="0" y="0"/>
              <a:ext cx="10744200" cy="6350000"/>
            </a:xfrm>
            <a:custGeom>
              <a:avLst/>
              <a:gdLst/>
              <a:ahLst/>
              <a:cxnLst/>
              <a:rect r="r" b="b" t="t" l="l"/>
              <a:pathLst>
                <a:path h="6350000" w="10744200">
                  <a:moveTo>
                    <a:pt x="5372100" y="0"/>
                  </a:moveTo>
                  <a:cubicBezTo>
                    <a:pt x="8338820" y="0"/>
                    <a:pt x="10744200" y="1421130"/>
                    <a:pt x="10744200" y="3175000"/>
                  </a:cubicBezTo>
                  <a:cubicBezTo>
                    <a:pt x="10744200" y="4928870"/>
                    <a:pt x="8338820" y="6350000"/>
                    <a:pt x="5372100" y="6350000"/>
                  </a:cubicBezTo>
                  <a:cubicBezTo>
                    <a:pt x="2405380" y="6350000"/>
                    <a:pt x="0" y="4928870"/>
                    <a:pt x="0" y="3175000"/>
                  </a:cubicBezTo>
                  <a:cubicBezTo>
                    <a:pt x="0" y="1421130"/>
                    <a:pt x="2405380" y="0"/>
                    <a:pt x="5372100" y="0"/>
                  </a:cubicBezTo>
                  <a:close/>
                </a:path>
              </a:pathLst>
            </a:custGeom>
            <a:blipFill>
              <a:blip r:embed="rId3"/>
              <a:stretch>
                <a:fillRect l="0" t="-2838" r="0" b="-2838"/>
              </a:stretch>
            </a:blipFill>
          </p:spPr>
        </p:sp>
      </p:grpSp>
      <p:grpSp>
        <p:nvGrpSpPr>
          <p:cNvPr name="Group 12" id="12"/>
          <p:cNvGrpSpPr/>
          <p:nvPr/>
        </p:nvGrpSpPr>
        <p:grpSpPr>
          <a:xfrm rot="-5400000">
            <a:off x="12761064" y="4008282"/>
            <a:ext cx="4514157" cy="5015715"/>
            <a:chOff x="0" y="0"/>
            <a:chExt cx="480933" cy="534368"/>
          </a:xfrm>
        </p:grpSpPr>
        <p:sp>
          <p:nvSpPr>
            <p:cNvPr name="Freeform 13" id="13"/>
            <p:cNvSpPr/>
            <p:nvPr/>
          </p:nvSpPr>
          <p:spPr>
            <a:xfrm flipH="false" flipV="false" rot="0">
              <a:off x="0" y="0"/>
              <a:ext cx="480933" cy="534368"/>
            </a:xfrm>
            <a:custGeom>
              <a:avLst/>
              <a:gdLst/>
              <a:ahLst/>
              <a:cxnLst/>
              <a:rect r="r" b="b" t="t" l="l"/>
              <a:pathLst>
                <a:path h="534368" w="480933">
                  <a:moveTo>
                    <a:pt x="0" y="0"/>
                  </a:moveTo>
                  <a:lnTo>
                    <a:pt x="480933" y="0"/>
                  </a:lnTo>
                  <a:lnTo>
                    <a:pt x="480933" y="534368"/>
                  </a:lnTo>
                  <a:lnTo>
                    <a:pt x="0" y="534368"/>
                  </a:lnTo>
                  <a:close/>
                </a:path>
              </a:pathLst>
            </a:custGeom>
            <a:solidFill>
              <a:srgbClr val="8688B2"/>
            </a:solidFill>
          </p:spPr>
        </p:sp>
        <p:sp>
          <p:nvSpPr>
            <p:cNvPr name="TextBox 14" id="14"/>
            <p:cNvSpPr txBox="true"/>
            <p:nvPr/>
          </p:nvSpPr>
          <p:spPr>
            <a:xfrm>
              <a:off x="0" y="19050"/>
              <a:ext cx="480933" cy="515318"/>
            </a:xfrm>
            <a:prstGeom prst="rect">
              <a:avLst/>
            </a:prstGeom>
          </p:spPr>
          <p:txBody>
            <a:bodyPr anchor="ctr" rtlCol="false" tIns="53434" lIns="53434" bIns="53434" rIns="53434"/>
            <a:lstStyle/>
            <a:p>
              <a:pPr algn="ctr">
                <a:lnSpc>
                  <a:spcPts val="2419"/>
                </a:lnSpc>
              </a:pPr>
            </a:p>
          </p:txBody>
        </p:sp>
      </p:grpSp>
      <p:grpSp>
        <p:nvGrpSpPr>
          <p:cNvPr name="Group 15" id="15"/>
          <p:cNvGrpSpPr/>
          <p:nvPr/>
        </p:nvGrpSpPr>
        <p:grpSpPr>
          <a:xfrm rot="0">
            <a:off x="12485723" y="1568170"/>
            <a:ext cx="5040277" cy="2978887"/>
            <a:chOff x="0" y="0"/>
            <a:chExt cx="10744200" cy="6350000"/>
          </a:xfrm>
        </p:grpSpPr>
        <p:sp>
          <p:nvSpPr>
            <p:cNvPr name="Freeform 16" id="16"/>
            <p:cNvSpPr/>
            <p:nvPr/>
          </p:nvSpPr>
          <p:spPr>
            <a:xfrm flipH="false" flipV="false" rot="0">
              <a:off x="0" y="0"/>
              <a:ext cx="10744200" cy="6350000"/>
            </a:xfrm>
            <a:custGeom>
              <a:avLst/>
              <a:gdLst/>
              <a:ahLst/>
              <a:cxnLst/>
              <a:rect r="r" b="b" t="t" l="l"/>
              <a:pathLst>
                <a:path h="6350000" w="10744200">
                  <a:moveTo>
                    <a:pt x="5372100" y="0"/>
                  </a:moveTo>
                  <a:cubicBezTo>
                    <a:pt x="8338820" y="0"/>
                    <a:pt x="10744200" y="1421130"/>
                    <a:pt x="10744200" y="3175000"/>
                  </a:cubicBezTo>
                  <a:cubicBezTo>
                    <a:pt x="10744200" y="4928870"/>
                    <a:pt x="8338820" y="6350000"/>
                    <a:pt x="5372100" y="6350000"/>
                  </a:cubicBezTo>
                  <a:cubicBezTo>
                    <a:pt x="2405380" y="6350000"/>
                    <a:pt x="0" y="4928870"/>
                    <a:pt x="0" y="3175000"/>
                  </a:cubicBezTo>
                  <a:cubicBezTo>
                    <a:pt x="0" y="1421130"/>
                    <a:pt x="2405380" y="0"/>
                    <a:pt x="5372100" y="0"/>
                  </a:cubicBezTo>
                  <a:close/>
                </a:path>
              </a:pathLst>
            </a:custGeom>
            <a:blipFill>
              <a:blip r:embed="rId4"/>
              <a:stretch>
                <a:fillRect l="0" t="-10906" r="0" b="-116207"/>
              </a:stretch>
            </a:blipFill>
          </p:spPr>
        </p:sp>
      </p:grpSp>
      <p:sp>
        <p:nvSpPr>
          <p:cNvPr name="Freeform 17" id="17"/>
          <p:cNvSpPr/>
          <p:nvPr/>
        </p:nvSpPr>
        <p:spPr>
          <a:xfrm flipH="false" flipV="false" rot="0">
            <a:off x="15472542" y="9078018"/>
            <a:ext cx="2519145" cy="835791"/>
          </a:xfrm>
          <a:custGeom>
            <a:avLst/>
            <a:gdLst/>
            <a:ahLst/>
            <a:cxnLst/>
            <a:rect r="r" b="b" t="t" l="l"/>
            <a:pathLst>
              <a:path h="835791" w="2519145">
                <a:moveTo>
                  <a:pt x="0" y="0"/>
                </a:moveTo>
                <a:lnTo>
                  <a:pt x="2519145" y="0"/>
                </a:lnTo>
                <a:lnTo>
                  <a:pt x="2519145" y="835791"/>
                </a:lnTo>
                <a:lnTo>
                  <a:pt x="0" y="835791"/>
                </a:lnTo>
                <a:lnTo>
                  <a:pt x="0" y="0"/>
                </a:lnTo>
                <a:close/>
              </a:path>
            </a:pathLst>
          </a:custGeom>
          <a:blipFill>
            <a:blip r:embed="rId5"/>
            <a:stretch>
              <a:fillRect l="0" t="0" r="0" b="0"/>
            </a:stretch>
          </a:blipFill>
        </p:spPr>
      </p:sp>
      <p:sp>
        <p:nvSpPr>
          <p:cNvPr name="Freeform 18" id="18"/>
          <p:cNvSpPr/>
          <p:nvPr/>
        </p:nvSpPr>
        <p:spPr>
          <a:xfrm flipH="false" flipV="false" rot="0">
            <a:off x="2848361" y="276918"/>
            <a:ext cx="717975" cy="1864336"/>
          </a:xfrm>
          <a:custGeom>
            <a:avLst/>
            <a:gdLst/>
            <a:ahLst/>
            <a:cxnLst/>
            <a:rect r="r" b="b" t="t" l="l"/>
            <a:pathLst>
              <a:path h="1864336" w="717975">
                <a:moveTo>
                  <a:pt x="0" y="0"/>
                </a:moveTo>
                <a:lnTo>
                  <a:pt x="717975" y="0"/>
                </a:lnTo>
                <a:lnTo>
                  <a:pt x="717975" y="1864337"/>
                </a:lnTo>
                <a:lnTo>
                  <a:pt x="0" y="1864337"/>
                </a:lnTo>
                <a:lnTo>
                  <a:pt x="0" y="0"/>
                </a:lnTo>
                <a:close/>
              </a:path>
            </a:pathLst>
          </a:custGeom>
          <a:blipFill>
            <a:blip r:embed="rId6"/>
            <a:stretch>
              <a:fillRect l="0" t="0" r="0" b="0"/>
            </a:stretch>
          </a:blipFill>
        </p:spPr>
      </p:sp>
      <p:sp>
        <p:nvSpPr>
          <p:cNvPr name="TextBox 19" id="19"/>
          <p:cNvSpPr txBox="true"/>
          <p:nvPr/>
        </p:nvSpPr>
        <p:spPr>
          <a:xfrm rot="0">
            <a:off x="1395610" y="5699376"/>
            <a:ext cx="3797620" cy="1169587"/>
          </a:xfrm>
          <a:prstGeom prst="rect">
            <a:avLst/>
          </a:prstGeom>
        </p:spPr>
        <p:txBody>
          <a:bodyPr anchor="t" rtlCol="false" tIns="0" lIns="0" bIns="0" rIns="0">
            <a:spAutoFit/>
          </a:bodyPr>
          <a:lstStyle/>
          <a:p>
            <a:pPr algn="l">
              <a:lnSpc>
                <a:spcPts val="4405"/>
              </a:lnSpc>
            </a:pPr>
            <a:r>
              <a:rPr lang="en-US" sz="4004" spc="-80">
                <a:solidFill>
                  <a:srgbClr val="F5F1ED"/>
                </a:solidFill>
                <a:latin typeface="Filson Soft 1 Bold"/>
              </a:rPr>
              <a:t>Relief Team Building</a:t>
            </a:r>
          </a:p>
        </p:txBody>
      </p:sp>
      <p:sp>
        <p:nvSpPr>
          <p:cNvPr name="Freeform 20" id="20"/>
          <p:cNvSpPr/>
          <p:nvPr/>
        </p:nvSpPr>
        <p:spPr>
          <a:xfrm flipH="false" flipV="false" rot="0">
            <a:off x="8785012" y="276918"/>
            <a:ext cx="717975" cy="1864336"/>
          </a:xfrm>
          <a:custGeom>
            <a:avLst/>
            <a:gdLst/>
            <a:ahLst/>
            <a:cxnLst/>
            <a:rect r="r" b="b" t="t" l="l"/>
            <a:pathLst>
              <a:path h="1864336" w="717975">
                <a:moveTo>
                  <a:pt x="0" y="0"/>
                </a:moveTo>
                <a:lnTo>
                  <a:pt x="717976" y="0"/>
                </a:lnTo>
                <a:lnTo>
                  <a:pt x="717976" y="1864337"/>
                </a:lnTo>
                <a:lnTo>
                  <a:pt x="0" y="1864337"/>
                </a:lnTo>
                <a:lnTo>
                  <a:pt x="0" y="0"/>
                </a:lnTo>
                <a:close/>
              </a:path>
            </a:pathLst>
          </a:custGeom>
          <a:blipFill>
            <a:blip r:embed="rId6"/>
            <a:stretch>
              <a:fillRect l="0" t="0" r="0" b="0"/>
            </a:stretch>
          </a:blipFill>
        </p:spPr>
      </p:sp>
      <p:sp>
        <p:nvSpPr>
          <p:cNvPr name="Freeform 21" id="21"/>
          <p:cNvSpPr/>
          <p:nvPr/>
        </p:nvSpPr>
        <p:spPr>
          <a:xfrm flipH="false" flipV="false" rot="0">
            <a:off x="14659155" y="276918"/>
            <a:ext cx="717975" cy="1864336"/>
          </a:xfrm>
          <a:custGeom>
            <a:avLst/>
            <a:gdLst/>
            <a:ahLst/>
            <a:cxnLst/>
            <a:rect r="r" b="b" t="t" l="l"/>
            <a:pathLst>
              <a:path h="1864336" w="717975">
                <a:moveTo>
                  <a:pt x="0" y="0"/>
                </a:moveTo>
                <a:lnTo>
                  <a:pt x="717975" y="0"/>
                </a:lnTo>
                <a:lnTo>
                  <a:pt x="717975" y="1864337"/>
                </a:lnTo>
                <a:lnTo>
                  <a:pt x="0" y="1864337"/>
                </a:lnTo>
                <a:lnTo>
                  <a:pt x="0" y="0"/>
                </a:lnTo>
                <a:close/>
              </a:path>
            </a:pathLst>
          </a:custGeom>
          <a:blipFill>
            <a:blip r:embed="rId6"/>
            <a:stretch>
              <a:fillRect l="0" t="0" r="0" b="0"/>
            </a:stretch>
          </a:blipFill>
        </p:spPr>
      </p:sp>
      <p:sp>
        <p:nvSpPr>
          <p:cNvPr name="TextBox 22" id="22"/>
          <p:cNvSpPr txBox="true"/>
          <p:nvPr/>
        </p:nvSpPr>
        <p:spPr>
          <a:xfrm rot="0">
            <a:off x="7257471" y="5699376"/>
            <a:ext cx="3797620" cy="1169587"/>
          </a:xfrm>
          <a:prstGeom prst="rect">
            <a:avLst/>
          </a:prstGeom>
        </p:spPr>
        <p:txBody>
          <a:bodyPr anchor="t" rtlCol="false" tIns="0" lIns="0" bIns="0" rIns="0">
            <a:spAutoFit/>
          </a:bodyPr>
          <a:lstStyle/>
          <a:p>
            <a:pPr algn="l">
              <a:lnSpc>
                <a:spcPts val="4405"/>
              </a:lnSpc>
            </a:pPr>
            <a:r>
              <a:rPr lang="en-US" sz="4004" spc="-80">
                <a:solidFill>
                  <a:srgbClr val="F5F1ED"/>
                </a:solidFill>
                <a:latin typeface="Filson Soft 1 Bold"/>
              </a:rPr>
              <a:t>Adoptive Family Camps</a:t>
            </a:r>
          </a:p>
        </p:txBody>
      </p:sp>
      <p:sp>
        <p:nvSpPr>
          <p:cNvPr name="TextBox 23" id="23"/>
          <p:cNvSpPr txBox="true"/>
          <p:nvPr/>
        </p:nvSpPr>
        <p:spPr>
          <a:xfrm rot="0">
            <a:off x="13121464" y="5651665"/>
            <a:ext cx="3797620" cy="1728950"/>
          </a:xfrm>
          <a:prstGeom prst="rect">
            <a:avLst/>
          </a:prstGeom>
        </p:spPr>
        <p:txBody>
          <a:bodyPr anchor="t" rtlCol="false" tIns="0" lIns="0" bIns="0" rIns="0">
            <a:spAutoFit/>
          </a:bodyPr>
          <a:lstStyle/>
          <a:p>
            <a:pPr algn="l">
              <a:lnSpc>
                <a:spcPts val="4405"/>
              </a:lnSpc>
            </a:pPr>
            <a:r>
              <a:rPr lang="en-US" sz="4004" spc="-80">
                <a:solidFill>
                  <a:srgbClr val="F5F1ED"/>
                </a:solidFill>
                <a:latin typeface="Filson Soft 1 Bold"/>
              </a:rPr>
              <a:t>Crisis Intervention Support</a:t>
            </a:r>
            <a:r>
              <a:rPr lang="en-US" sz="4004" spc="-80">
                <a:solidFill>
                  <a:srgbClr val="F5F1ED"/>
                </a:solidFill>
                <a:latin typeface="Filson Soft 1 Bold"/>
              </a:rPr>
              <a:t> </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6103600" y="0"/>
            <a:ext cx="2232978" cy="10284127"/>
            <a:chOff x="0" y="0"/>
            <a:chExt cx="1006049" cy="4633423"/>
          </a:xfrm>
        </p:grpSpPr>
        <p:sp>
          <p:nvSpPr>
            <p:cNvPr name="Freeform 3" id="3"/>
            <p:cNvSpPr/>
            <p:nvPr/>
          </p:nvSpPr>
          <p:spPr>
            <a:xfrm flipH="false" flipV="false" rot="0">
              <a:off x="0" y="0"/>
              <a:ext cx="1006049" cy="4633423"/>
            </a:xfrm>
            <a:custGeom>
              <a:avLst/>
              <a:gdLst/>
              <a:ahLst/>
              <a:cxnLst/>
              <a:rect r="r" b="b" t="t" l="l"/>
              <a:pathLst>
                <a:path h="4633423" w="1006049">
                  <a:moveTo>
                    <a:pt x="0" y="0"/>
                  </a:moveTo>
                  <a:lnTo>
                    <a:pt x="1006049" y="0"/>
                  </a:lnTo>
                  <a:lnTo>
                    <a:pt x="1006049" y="4633423"/>
                  </a:lnTo>
                  <a:lnTo>
                    <a:pt x="0" y="4633423"/>
                  </a:lnTo>
                  <a:close/>
                </a:path>
              </a:pathLst>
            </a:custGeom>
            <a:solidFill>
              <a:srgbClr val="3B51A3"/>
            </a:solidFill>
          </p:spPr>
        </p:sp>
        <p:sp>
          <p:nvSpPr>
            <p:cNvPr name="TextBox 4" id="4"/>
            <p:cNvSpPr txBox="true"/>
            <p:nvPr/>
          </p:nvSpPr>
          <p:spPr>
            <a:xfrm>
              <a:off x="0" y="-19050"/>
              <a:ext cx="1006049" cy="4652473"/>
            </a:xfrm>
            <a:prstGeom prst="rect">
              <a:avLst/>
            </a:prstGeom>
          </p:spPr>
          <p:txBody>
            <a:bodyPr anchor="ctr" rtlCol="false" tIns="29696" lIns="29696" bIns="29696" rIns="29696"/>
            <a:lstStyle/>
            <a:p>
              <a:pPr algn="ctr">
                <a:lnSpc>
                  <a:spcPts val="1554"/>
                </a:lnSpc>
              </a:pPr>
            </a:p>
            <a:p>
              <a:pPr algn="ctr">
                <a:lnSpc>
                  <a:spcPts val="1554"/>
                </a:lnSpc>
              </a:pPr>
            </a:p>
          </p:txBody>
        </p:sp>
      </p:grpSp>
      <p:sp>
        <p:nvSpPr>
          <p:cNvPr name="Freeform 5" id="5"/>
          <p:cNvSpPr/>
          <p:nvPr/>
        </p:nvSpPr>
        <p:spPr>
          <a:xfrm flipH="false" flipV="false" rot="2699999">
            <a:off x="15314243" y="7831410"/>
            <a:ext cx="5447095" cy="3629127"/>
          </a:xfrm>
          <a:custGeom>
            <a:avLst/>
            <a:gdLst/>
            <a:ahLst/>
            <a:cxnLst/>
            <a:rect r="r" b="b" t="t" l="l"/>
            <a:pathLst>
              <a:path h="3629127" w="5447095">
                <a:moveTo>
                  <a:pt x="0" y="0"/>
                </a:moveTo>
                <a:lnTo>
                  <a:pt x="5447095" y="0"/>
                </a:lnTo>
                <a:lnTo>
                  <a:pt x="5447095" y="3629127"/>
                </a:lnTo>
                <a:lnTo>
                  <a:pt x="0" y="36291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16699015" y="8010197"/>
            <a:ext cx="1063420" cy="1854856"/>
          </a:xfrm>
          <a:custGeom>
            <a:avLst/>
            <a:gdLst/>
            <a:ahLst/>
            <a:cxnLst/>
            <a:rect r="r" b="b" t="t" l="l"/>
            <a:pathLst>
              <a:path h="1854856" w="1063420">
                <a:moveTo>
                  <a:pt x="0" y="0"/>
                </a:moveTo>
                <a:lnTo>
                  <a:pt x="1063420" y="0"/>
                </a:lnTo>
                <a:lnTo>
                  <a:pt x="1063420" y="1854856"/>
                </a:lnTo>
                <a:lnTo>
                  <a:pt x="0" y="1854856"/>
                </a:lnTo>
                <a:lnTo>
                  <a:pt x="0" y="0"/>
                </a:lnTo>
                <a:close/>
              </a:path>
            </a:pathLst>
          </a:custGeom>
          <a:blipFill>
            <a:blip r:embed="rId4"/>
            <a:stretch>
              <a:fillRect l="0" t="0" r="0" b="0"/>
            </a:stretch>
          </a:blipFill>
        </p:spPr>
      </p:sp>
      <p:sp>
        <p:nvSpPr>
          <p:cNvPr name="TextBox 7" id="7"/>
          <p:cNvSpPr txBox="true"/>
          <p:nvPr/>
        </p:nvSpPr>
        <p:spPr>
          <a:xfrm rot="0">
            <a:off x="1028700" y="914400"/>
            <a:ext cx="11684000" cy="1265555"/>
          </a:xfrm>
          <a:prstGeom prst="rect">
            <a:avLst/>
          </a:prstGeom>
        </p:spPr>
        <p:txBody>
          <a:bodyPr anchor="t" rtlCol="false" tIns="0" lIns="0" bIns="0" rIns="0">
            <a:spAutoFit/>
          </a:bodyPr>
          <a:lstStyle/>
          <a:p>
            <a:pPr algn="l">
              <a:lnSpc>
                <a:spcPts val="9879"/>
              </a:lnSpc>
            </a:pPr>
            <a:r>
              <a:rPr lang="en-US" sz="7599">
                <a:solidFill>
                  <a:srgbClr val="3B51A3"/>
                </a:solidFill>
                <a:latin typeface="Filson Soft 1 Bold"/>
              </a:rPr>
              <a:t>Objectives</a:t>
            </a:r>
          </a:p>
        </p:txBody>
      </p:sp>
      <p:sp>
        <p:nvSpPr>
          <p:cNvPr name="TextBox 8" id="8"/>
          <p:cNvSpPr txBox="true"/>
          <p:nvPr/>
        </p:nvSpPr>
        <p:spPr>
          <a:xfrm rot="0">
            <a:off x="2944427" y="3123931"/>
            <a:ext cx="12399146" cy="6511927"/>
          </a:xfrm>
          <a:prstGeom prst="rect">
            <a:avLst/>
          </a:prstGeom>
        </p:spPr>
        <p:txBody>
          <a:bodyPr anchor="t" rtlCol="false" tIns="0" lIns="0" bIns="0" rIns="0">
            <a:spAutoFit/>
          </a:bodyPr>
          <a:lstStyle/>
          <a:p>
            <a:pPr algn="l" marL="1079481" indent="-539741" lvl="1">
              <a:lnSpc>
                <a:spcPts val="6999"/>
              </a:lnSpc>
              <a:buFont typeface="Arial"/>
              <a:buChar char="•"/>
            </a:pPr>
            <a:r>
              <a:rPr lang="en-US" sz="4999">
                <a:solidFill>
                  <a:srgbClr val="3B51A3"/>
                </a:solidFill>
                <a:latin typeface="Filson Soft 3"/>
              </a:rPr>
              <a:t>Exploring Expectations about Adoption</a:t>
            </a:r>
          </a:p>
          <a:p>
            <a:pPr algn="l" marL="1079481" indent="-539741" lvl="1">
              <a:lnSpc>
                <a:spcPts val="6999"/>
              </a:lnSpc>
              <a:buFont typeface="Arial"/>
              <a:buChar char="•"/>
            </a:pPr>
            <a:r>
              <a:rPr lang="en-US" sz="4999">
                <a:solidFill>
                  <a:srgbClr val="3B51A3"/>
                </a:solidFill>
                <a:latin typeface="Filson Soft 3"/>
              </a:rPr>
              <a:t>Common Fears of Adoptive Families</a:t>
            </a:r>
          </a:p>
          <a:p>
            <a:pPr algn="l" marL="1079481" indent="-539741" lvl="1">
              <a:lnSpc>
                <a:spcPts val="6999"/>
              </a:lnSpc>
              <a:buFont typeface="Arial"/>
              <a:buChar char="•"/>
            </a:pPr>
            <a:r>
              <a:rPr lang="en-US" sz="4999">
                <a:solidFill>
                  <a:srgbClr val="3B51A3"/>
                </a:solidFill>
                <a:latin typeface="Filson Soft 3"/>
              </a:rPr>
              <a:t>Differences in Parenting Adopted and Biological Children</a:t>
            </a:r>
          </a:p>
          <a:p>
            <a:pPr algn="l" marL="1079481" indent="-539741" lvl="1">
              <a:lnSpc>
                <a:spcPts val="6999"/>
              </a:lnSpc>
              <a:buFont typeface="Arial"/>
              <a:buChar char="•"/>
            </a:pPr>
            <a:r>
              <a:rPr lang="en-US" sz="4999">
                <a:solidFill>
                  <a:srgbClr val="3B51A3"/>
                </a:solidFill>
                <a:latin typeface="Filson Soft 3"/>
              </a:rPr>
              <a:t>Questions and </a:t>
            </a:r>
            <a:r>
              <a:rPr lang="en-US" sz="4999">
                <a:solidFill>
                  <a:srgbClr val="3B51A3"/>
                </a:solidFill>
                <a:latin typeface="Filson Soft 3"/>
              </a:rPr>
              <a:t>Reflections </a:t>
            </a:r>
          </a:p>
          <a:p>
            <a:pPr algn="r">
              <a:lnSpc>
                <a:spcPts val="6999"/>
              </a:lnSpc>
            </a:pP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7609643" cy="10287000"/>
          </a:xfrm>
          <a:custGeom>
            <a:avLst/>
            <a:gdLst/>
            <a:ahLst/>
            <a:cxnLst/>
            <a:rect r="r" b="b" t="t" l="l"/>
            <a:pathLst>
              <a:path h="10287000" w="7609643">
                <a:moveTo>
                  <a:pt x="0" y="0"/>
                </a:moveTo>
                <a:lnTo>
                  <a:pt x="7609643" y="0"/>
                </a:lnTo>
                <a:lnTo>
                  <a:pt x="7609643" y="10287000"/>
                </a:lnTo>
                <a:lnTo>
                  <a:pt x="0" y="10287000"/>
                </a:lnTo>
                <a:lnTo>
                  <a:pt x="0" y="0"/>
                </a:lnTo>
                <a:close/>
              </a:path>
            </a:pathLst>
          </a:custGeom>
          <a:blipFill>
            <a:blip r:embed="rId3"/>
            <a:stretch>
              <a:fillRect l="-51451" t="0" r="-51451" b="0"/>
            </a:stretch>
          </a:blipFill>
        </p:spPr>
      </p:sp>
      <p:sp>
        <p:nvSpPr>
          <p:cNvPr name="Freeform 3" id="3"/>
          <p:cNvSpPr/>
          <p:nvPr/>
        </p:nvSpPr>
        <p:spPr>
          <a:xfrm flipH="false" flipV="false" rot="0">
            <a:off x="283758" y="251853"/>
            <a:ext cx="783042" cy="1365810"/>
          </a:xfrm>
          <a:custGeom>
            <a:avLst/>
            <a:gdLst/>
            <a:ahLst/>
            <a:cxnLst/>
            <a:rect r="r" b="b" t="t" l="l"/>
            <a:pathLst>
              <a:path h="1365810" w="783042">
                <a:moveTo>
                  <a:pt x="0" y="0"/>
                </a:moveTo>
                <a:lnTo>
                  <a:pt x="783042" y="0"/>
                </a:lnTo>
                <a:lnTo>
                  <a:pt x="783042" y="1365809"/>
                </a:lnTo>
                <a:lnTo>
                  <a:pt x="0" y="1365809"/>
                </a:lnTo>
                <a:lnTo>
                  <a:pt x="0" y="0"/>
                </a:lnTo>
                <a:close/>
              </a:path>
            </a:pathLst>
          </a:custGeom>
          <a:blipFill>
            <a:blip r:embed="rId4"/>
            <a:stretch>
              <a:fillRect l="0" t="0" r="0" b="0"/>
            </a:stretch>
          </a:blipFill>
        </p:spPr>
      </p:sp>
      <p:sp>
        <p:nvSpPr>
          <p:cNvPr name="Freeform 4" id="4"/>
          <p:cNvSpPr/>
          <p:nvPr/>
        </p:nvSpPr>
        <p:spPr>
          <a:xfrm flipH="false" flipV="false" rot="5400000">
            <a:off x="2067521" y="4744879"/>
            <a:ext cx="10287000" cy="797242"/>
          </a:xfrm>
          <a:custGeom>
            <a:avLst/>
            <a:gdLst/>
            <a:ahLst/>
            <a:cxnLst/>
            <a:rect r="r" b="b" t="t" l="l"/>
            <a:pathLst>
              <a:path h="797242" w="10287000">
                <a:moveTo>
                  <a:pt x="0" y="0"/>
                </a:moveTo>
                <a:lnTo>
                  <a:pt x="10287000" y="0"/>
                </a:lnTo>
                <a:lnTo>
                  <a:pt x="10287000" y="797242"/>
                </a:lnTo>
                <a:lnTo>
                  <a:pt x="0" y="79724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5" id="5"/>
          <p:cNvSpPr txBox="true"/>
          <p:nvPr/>
        </p:nvSpPr>
        <p:spPr>
          <a:xfrm rot="0">
            <a:off x="8401728" y="3911107"/>
            <a:ext cx="8857572" cy="4606924"/>
          </a:xfrm>
          <a:prstGeom prst="rect">
            <a:avLst/>
          </a:prstGeom>
        </p:spPr>
        <p:txBody>
          <a:bodyPr anchor="t" rtlCol="false" tIns="0" lIns="0" bIns="0" rIns="0">
            <a:spAutoFit/>
          </a:bodyPr>
          <a:lstStyle/>
          <a:p>
            <a:pPr algn="l">
              <a:lnSpc>
                <a:spcPts val="7369"/>
              </a:lnSpc>
            </a:pPr>
            <a:r>
              <a:rPr lang="en-US" sz="6699">
                <a:solidFill>
                  <a:srgbClr val="3B51A3"/>
                </a:solidFill>
                <a:latin typeface="Filson Soft 2"/>
              </a:rPr>
              <a:t>Adoption/Guardianship is not a one time event.</a:t>
            </a:r>
          </a:p>
          <a:p>
            <a:pPr algn="l">
              <a:lnSpc>
                <a:spcPts val="6929"/>
              </a:lnSpc>
            </a:pPr>
          </a:p>
          <a:p>
            <a:pPr algn="l">
              <a:lnSpc>
                <a:spcPts val="6929"/>
              </a:lnSpc>
            </a:pP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1215834"/>
          </a:xfrm>
          <a:custGeom>
            <a:avLst/>
            <a:gdLst/>
            <a:ahLst/>
            <a:cxnLst/>
            <a:rect r="r" b="b" t="t" l="l"/>
            <a:pathLst>
              <a:path h="11215834" w="18288000">
                <a:moveTo>
                  <a:pt x="0" y="0"/>
                </a:moveTo>
                <a:lnTo>
                  <a:pt x="18288000" y="0"/>
                </a:lnTo>
                <a:lnTo>
                  <a:pt x="18288000" y="11215834"/>
                </a:lnTo>
                <a:lnTo>
                  <a:pt x="0" y="11215834"/>
                </a:lnTo>
                <a:lnTo>
                  <a:pt x="0" y="0"/>
                </a:lnTo>
                <a:close/>
              </a:path>
            </a:pathLst>
          </a:custGeom>
          <a:blipFill>
            <a:blip r:embed="rId3"/>
            <a:stretch>
              <a:fillRect l="0" t="-7069" r="0" b="-7069"/>
            </a:stretch>
          </a:blipFill>
        </p:spPr>
      </p:sp>
      <p:sp>
        <p:nvSpPr>
          <p:cNvPr name="Freeform 3" id="3"/>
          <p:cNvSpPr/>
          <p:nvPr/>
        </p:nvSpPr>
        <p:spPr>
          <a:xfrm flipH="false" flipV="false" rot="0">
            <a:off x="17061075" y="8657957"/>
            <a:ext cx="729935" cy="1273179"/>
          </a:xfrm>
          <a:custGeom>
            <a:avLst/>
            <a:gdLst/>
            <a:ahLst/>
            <a:cxnLst/>
            <a:rect r="r" b="b" t="t" l="l"/>
            <a:pathLst>
              <a:path h="1273179" w="729935">
                <a:moveTo>
                  <a:pt x="0" y="0"/>
                </a:moveTo>
                <a:lnTo>
                  <a:pt x="729935" y="0"/>
                </a:lnTo>
                <a:lnTo>
                  <a:pt x="729935" y="1273180"/>
                </a:lnTo>
                <a:lnTo>
                  <a:pt x="0" y="1273180"/>
                </a:lnTo>
                <a:lnTo>
                  <a:pt x="0" y="0"/>
                </a:lnTo>
                <a:close/>
              </a:path>
            </a:pathLst>
          </a:custGeom>
          <a:blipFill>
            <a:blip r:embed="rId4"/>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5400000">
            <a:off x="5979978" y="-6860669"/>
            <a:ext cx="5604026" cy="19012019"/>
            <a:chOff x="0" y="0"/>
            <a:chExt cx="615123" cy="2086843"/>
          </a:xfrm>
        </p:grpSpPr>
        <p:sp>
          <p:nvSpPr>
            <p:cNvPr name="Freeform 3" id="3"/>
            <p:cNvSpPr/>
            <p:nvPr/>
          </p:nvSpPr>
          <p:spPr>
            <a:xfrm flipH="false" flipV="false" rot="0">
              <a:off x="0" y="0"/>
              <a:ext cx="615123" cy="2086843"/>
            </a:xfrm>
            <a:custGeom>
              <a:avLst/>
              <a:gdLst/>
              <a:ahLst/>
              <a:cxnLst/>
              <a:rect r="r" b="b" t="t" l="l"/>
              <a:pathLst>
                <a:path h="2086843" w="615123">
                  <a:moveTo>
                    <a:pt x="0" y="0"/>
                  </a:moveTo>
                  <a:lnTo>
                    <a:pt x="615123" y="0"/>
                  </a:lnTo>
                  <a:lnTo>
                    <a:pt x="615123" y="2086843"/>
                  </a:lnTo>
                  <a:lnTo>
                    <a:pt x="0" y="2086843"/>
                  </a:lnTo>
                  <a:close/>
                </a:path>
              </a:pathLst>
            </a:custGeom>
            <a:solidFill>
              <a:srgbClr val="3B51A3"/>
            </a:solidFill>
          </p:spPr>
        </p:sp>
        <p:sp>
          <p:nvSpPr>
            <p:cNvPr name="TextBox 4" id="4"/>
            <p:cNvSpPr txBox="true"/>
            <p:nvPr/>
          </p:nvSpPr>
          <p:spPr>
            <a:xfrm>
              <a:off x="0" y="19050"/>
              <a:ext cx="615123" cy="2067793"/>
            </a:xfrm>
            <a:prstGeom prst="rect">
              <a:avLst/>
            </a:prstGeom>
          </p:spPr>
          <p:txBody>
            <a:bodyPr anchor="ctr" rtlCol="false" tIns="51864" lIns="51864" bIns="51864" rIns="51864"/>
            <a:lstStyle/>
            <a:p>
              <a:pPr algn="ctr">
                <a:lnSpc>
                  <a:spcPts val="2419"/>
                </a:lnSpc>
              </a:pPr>
            </a:p>
          </p:txBody>
        </p:sp>
      </p:grpSp>
      <p:grpSp>
        <p:nvGrpSpPr>
          <p:cNvPr name="Group 5" id="5"/>
          <p:cNvGrpSpPr/>
          <p:nvPr/>
        </p:nvGrpSpPr>
        <p:grpSpPr>
          <a:xfrm rot="0">
            <a:off x="379845" y="0"/>
            <a:ext cx="17908155" cy="5447353"/>
            <a:chOff x="0" y="0"/>
            <a:chExt cx="27689527" cy="8422679"/>
          </a:xfrm>
        </p:grpSpPr>
        <p:sp>
          <p:nvSpPr>
            <p:cNvPr name="Freeform 6" id="6"/>
            <p:cNvSpPr/>
            <p:nvPr/>
          </p:nvSpPr>
          <p:spPr>
            <a:xfrm flipH="false" flipV="false" rot="0">
              <a:off x="0" y="0"/>
              <a:ext cx="27689528" cy="8422679"/>
            </a:xfrm>
            <a:custGeom>
              <a:avLst/>
              <a:gdLst/>
              <a:ahLst/>
              <a:cxnLst/>
              <a:rect r="r" b="b" t="t" l="l"/>
              <a:pathLst>
                <a:path h="8422679" w="27689528">
                  <a:moveTo>
                    <a:pt x="27689528" y="1846183"/>
                  </a:moveTo>
                  <a:lnTo>
                    <a:pt x="27689528" y="6576495"/>
                  </a:lnTo>
                  <a:cubicBezTo>
                    <a:pt x="27689528" y="7595725"/>
                    <a:pt x="25593405" y="8422679"/>
                    <a:pt x="23009910" y="8422679"/>
                  </a:cubicBezTo>
                  <a:cubicBezTo>
                    <a:pt x="20749893" y="8422679"/>
                    <a:pt x="18865107" y="7791403"/>
                    <a:pt x="18429495" y="6952538"/>
                  </a:cubicBezTo>
                  <a:cubicBezTo>
                    <a:pt x="17989567" y="7791403"/>
                    <a:pt x="16104781" y="8422679"/>
                    <a:pt x="13844764" y="8422679"/>
                  </a:cubicBezTo>
                  <a:cubicBezTo>
                    <a:pt x="11584746" y="8422679"/>
                    <a:pt x="9699961" y="7791403"/>
                    <a:pt x="9264347" y="6952538"/>
                  </a:cubicBezTo>
                  <a:cubicBezTo>
                    <a:pt x="8824420" y="7791403"/>
                    <a:pt x="6939635" y="8422679"/>
                    <a:pt x="4683930" y="8422679"/>
                  </a:cubicBezTo>
                  <a:cubicBezTo>
                    <a:pt x="2096123" y="8422679"/>
                    <a:pt x="0" y="7595725"/>
                    <a:pt x="0" y="6576495"/>
                  </a:cubicBezTo>
                  <a:lnTo>
                    <a:pt x="0" y="1846183"/>
                  </a:lnTo>
                  <a:cubicBezTo>
                    <a:pt x="0" y="826954"/>
                    <a:pt x="2096123" y="0"/>
                    <a:pt x="4679616" y="0"/>
                  </a:cubicBezTo>
                  <a:cubicBezTo>
                    <a:pt x="6939635" y="0"/>
                    <a:pt x="8824420" y="631276"/>
                    <a:pt x="9260033" y="1470140"/>
                  </a:cubicBezTo>
                  <a:cubicBezTo>
                    <a:pt x="9699961" y="631276"/>
                    <a:pt x="11584746" y="0"/>
                    <a:pt x="13844764" y="0"/>
                  </a:cubicBezTo>
                  <a:cubicBezTo>
                    <a:pt x="16104781" y="0"/>
                    <a:pt x="17989567" y="631276"/>
                    <a:pt x="18425181" y="1470140"/>
                  </a:cubicBezTo>
                  <a:cubicBezTo>
                    <a:pt x="18865107" y="631276"/>
                    <a:pt x="20749893" y="0"/>
                    <a:pt x="23009910" y="0"/>
                  </a:cubicBezTo>
                  <a:cubicBezTo>
                    <a:pt x="25593405" y="0"/>
                    <a:pt x="27689528" y="826954"/>
                    <a:pt x="27689528" y="1846183"/>
                  </a:cubicBezTo>
                  <a:close/>
                </a:path>
              </a:pathLst>
            </a:custGeom>
            <a:blipFill>
              <a:blip r:embed="rId3"/>
              <a:stretch>
                <a:fillRect l="0" t="-23741" r="0" b="-95287"/>
              </a:stretch>
            </a:blipFill>
          </p:spPr>
        </p:sp>
      </p:grpSp>
      <p:sp>
        <p:nvSpPr>
          <p:cNvPr name="Freeform 7" id="7"/>
          <p:cNvSpPr/>
          <p:nvPr/>
        </p:nvSpPr>
        <p:spPr>
          <a:xfrm flipH="false" flipV="false" rot="0">
            <a:off x="16395719" y="9525000"/>
            <a:ext cx="1603037" cy="531849"/>
          </a:xfrm>
          <a:custGeom>
            <a:avLst/>
            <a:gdLst/>
            <a:ahLst/>
            <a:cxnLst/>
            <a:rect r="r" b="b" t="t" l="l"/>
            <a:pathLst>
              <a:path h="531849" w="1603037">
                <a:moveTo>
                  <a:pt x="0" y="0"/>
                </a:moveTo>
                <a:lnTo>
                  <a:pt x="1603037" y="0"/>
                </a:lnTo>
                <a:lnTo>
                  <a:pt x="1603037" y="531849"/>
                </a:lnTo>
                <a:lnTo>
                  <a:pt x="0" y="531849"/>
                </a:lnTo>
                <a:lnTo>
                  <a:pt x="0" y="0"/>
                </a:lnTo>
                <a:close/>
              </a:path>
            </a:pathLst>
          </a:custGeom>
          <a:blipFill>
            <a:blip r:embed="rId4"/>
            <a:stretch>
              <a:fillRect l="0" t="0" r="0" b="0"/>
            </a:stretch>
          </a:blipFill>
        </p:spPr>
      </p:sp>
      <p:sp>
        <p:nvSpPr>
          <p:cNvPr name="Freeform 8" id="8"/>
          <p:cNvSpPr/>
          <p:nvPr/>
        </p:nvSpPr>
        <p:spPr>
          <a:xfrm flipH="false" flipV="false" rot="0">
            <a:off x="2751892" y="6525609"/>
            <a:ext cx="6506408" cy="2732691"/>
          </a:xfrm>
          <a:custGeom>
            <a:avLst/>
            <a:gdLst/>
            <a:ahLst/>
            <a:cxnLst/>
            <a:rect r="r" b="b" t="t" l="l"/>
            <a:pathLst>
              <a:path h="2732691" w="6506408">
                <a:moveTo>
                  <a:pt x="0" y="0"/>
                </a:moveTo>
                <a:lnTo>
                  <a:pt x="6506408" y="0"/>
                </a:lnTo>
                <a:lnTo>
                  <a:pt x="6506408" y="2732691"/>
                </a:lnTo>
                <a:lnTo>
                  <a:pt x="0" y="273269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9" id="9"/>
          <p:cNvSpPr/>
          <p:nvPr/>
        </p:nvSpPr>
        <p:spPr>
          <a:xfrm flipH="false" flipV="true" rot="0">
            <a:off x="9258300" y="6525609"/>
            <a:ext cx="6506408" cy="2732691"/>
          </a:xfrm>
          <a:custGeom>
            <a:avLst/>
            <a:gdLst/>
            <a:ahLst/>
            <a:cxnLst/>
            <a:rect r="r" b="b" t="t" l="l"/>
            <a:pathLst>
              <a:path h="2732691" w="6506408">
                <a:moveTo>
                  <a:pt x="0" y="2732691"/>
                </a:moveTo>
                <a:lnTo>
                  <a:pt x="6506408" y="2732691"/>
                </a:lnTo>
                <a:lnTo>
                  <a:pt x="6506408" y="0"/>
                </a:lnTo>
                <a:lnTo>
                  <a:pt x="0" y="0"/>
                </a:lnTo>
                <a:lnTo>
                  <a:pt x="0" y="2732691"/>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0" id="10"/>
          <p:cNvSpPr/>
          <p:nvPr/>
        </p:nvSpPr>
        <p:spPr>
          <a:xfrm flipH="false" flipV="false" rot="-5400000">
            <a:off x="3356355" y="8218287"/>
            <a:ext cx="775935" cy="1304092"/>
          </a:xfrm>
          <a:custGeom>
            <a:avLst/>
            <a:gdLst/>
            <a:ahLst/>
            <a:cxnLst/>
            <a:rect r="r" b="b" t="t" l="l"/>
            <a:pathLst>
              <a:path h="1304092" w="775935">
                <a:moveTo>
                  <a:pt x="0" y="0"/>
                </a:moveTo>
                <a:lnTo>
                  <a:pt x="775935" y="0"/>
                </a:lnTo>
                <a:lnTo>
                  <a:pt x="775935" y="1304092"/>
                </a:lnTo>
                <a:lnTo>
                  <a:pt x="0" y="130409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1" id="11"/>
          <p:cNvSpPr txBox="true"/>
          <p:nvPr/>
        </p:nvSpPr>
        <p:spPr>
          <a:xfrm rot="0">
            <a:off x="2350994" y="9439275"/>
            <a:ext cx="2798445" cy="615951"/>
          </a:xfrm>
          <a:prstGeom prst="rect">
            <a:avLst/>
          </a:prstGeom>
        </p:spPr>
        <p:txBody>
          <a:bodyPr anchor="t" rtlCol="false" tIns="0" lIns="0" bIns="0" rIns="0">
            <a:spAutoFit/>
          </a:bodyPr>
          <a:lstStyle/>
          <a:p>
            <a:pPr algn="ctr">
              <a:lnSpc>
                <a:spcPts val="4899"/>
              </a:lnSpc>
            </a:pPr>
            <a:r>
              <a:rPr lang="en-US" sz="3499">
                <a:solidFill>
                  <a:srgbClr val="3B51A3"/>
                </a:solidFill>
                <a:latin typeface="Filson Soft 1"/>
              </a:rPr>
              <a:t>Permanency</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DAGClgAWYXg</dc:identifier>
  <dcterms:modified xsi:type="dcterms:W3CDTF">2011-08-01T06:04:30Z</dcterms:modified>
  <cp:revision>1</cp:revision>
  <dc:title>AGPT Session 1</dc:title>
</cp:coreProperties>
</file>